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13"/>
  </p:notesMasterIdLst>
  <p:sldIdLst>
    <p:sldId id="256" r:id="rId3"/>
    <p:sldId id="257" r:id="rId4"/>
    <p:sldId id="405" r:id="rId5"/>
    <p:sldId id="283" r:id="rId6"/>
    <p:sldId id="284" r:id="rId7"/>
    <p:sldId id="285" r:id="rId8"/>
    <p:sldId id="286" r:id="rId9"/>
    <p:sldId id="288" r:id="rId10"/>
    <p:sldId id="289" r:id="rId11"/>
    <p:sldId id="290" r:id="rId12"/>
    <p:sldId id="408" r:id="rId13"/>
    <p:sldId id="447" r:id="rId14"/>
    <p:sldId id="448" r:id="rId15"/>
    <p:sldId id="271" r:id="rId16"/>
    <p:sldId id="406" r:id="rId17"/>
    <p:sldId id="279" r:id="rId18"/>
    <p:sldId id="293" r:id="rId19"/>
    <p:sldId id="291" r:id="rId20"/>
    <p:sldId id="292" r:id="rId21"/>
    <p:sldId id="399" r:id="rId22"/>
    <p:sldId id="340" r:id="rId23"/>
    <p:sldId id="263" r:id="rId24"/>
    <p:sldId id="400" r:id="rId25"/>
    <p:sldId id="264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68" r:id="rId41"/>
    <p:sldId id="369" r:id="rId42"/>
    <p:sldId id="370" r:id="rId43"/>
    <p:sldId id="371" r:id="rId44"/>
    <p:sldId id="372" r:id="rId45"/>
    <p:sldId id="373" r:id="rId46"/>
    <p:sldId id="296" r:id="rId47"/>
    <p:sldId id="297" r:id="rId48"/>
    <p:sldId id="401" r:id="rId49"/>
    <p:sldId id="341" r:id="rId50"/>
    <p:sldId id="342" r:id="rId51"/>
    <p:sldId id="343" r:id="rId52"/>
    <p:sldId id="278" r:id="rId53"/>
    <p:sldId id="344" r:id="rId54"/>
    <p:sldId id="345" r:id="rId55"/>
    <p:sldId id="281" r:id="rId56"/>
    <p:sldId id="346" r:id="rId57"/>
    <p:sldId id="347" r:id="rId58"/>
    <p:sldId id="348" r:id="rId59"/>
    <p:sldId id="349" r:id="rId60"/>
    <p:sldId id="350" r:id="rId61"/>
    <p:sldId id="287" r:id="rId62"/>
    <p:sldId id="351" r:id="rId63"/>
    <p:sldId id="352" r:id="rId64"/>
    <p:sldId id="353" r:id="rId65"/>
    <p:sldId id="402" r:id="rId66"/>
    <p:sldId id="267" r:id="rId67"/>
    <p:sldId id="374" r:id="rId68"/>
    <p:sldId id="375" r:id="rId69"/>
    <p:sldId id="376" r:id="rId70"/>
    <p:sldId id="377" r:id="rId71"/>
    <p:sldId id="378" r:id="rId72"/>
    <p:sldId id="379" r:id="rId73"/>
    <p:sldId id="380" r:id="rId74"/>
    <p:sldId id="381" r:id="rId75"/>
    <p:sldId id="382" r:id="rId76"/>
    <p:sldId id="383" r:id="rId77"/>
    <p:sldId id="384" r:id="rId78"/>
    <p:sldId id="385" r:id="rId79"/>
    <p:sldId id="386" r:id="rId80"/>
    <p:sldId id="387" r:id="rId81"/>
    <p:sldId id="388" r:id="rId82"/>
    <p:sldId id="389" r:id="rId83"/>
    <p:sldId id="390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398" r:id="rId92"/>
    <p:sldId id="407" r:id="rId93"/>
    <p:sldId id="490" r:id="rId94"/>
    <p:sldId id="491" r:id="rId95"/>
    <p:sldId id="428" r:id="rId96"/>
    <p:sldId id="429" r:id="rId97"/>
    <p:sldId id="430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  <p:sldId id="445" r:id="rId113"/>
    <p:sldId id="446" r:id="rId114"/>
    <p:sldId id="466" r:id="rId115"/>
    <p:sldId id="467" r:id="rId116"/>
    <p:sldId id="468" r:id="rId117"/>
    <p:sldId id="469" r:id="rId118"/>
    <p:sldId id="470" r:id="rId119"/>
    <p:sldId id="471" r:id="rId120"/>
    <p:sldId id="472" r:id="rId121"/>
    <p:sldId id="473" r:id="rId122"/>
    <p:sldId id="474" r:id="rId123"/>
    <p:sldId id="475" r:id="rId124"/>
    <p:sldId id="476" r:id="rId125"/>
    <p:sldId id="477" r:id="rId126"/>
    <p:sldId id="478" r:id="rId127"/>
    <p:sldId id="479" r:id="rId128"/>
    <p:sldId id="480" r:id="rId129"/>
    <p:sldId id="481" r:id="rId130"/>
    <p:sldId id="482" r:id="rId131"/>
    <p:sldId id="483" r:id="rId132"/>
    <p:sldId id="484" r:id="rId133"/>
    <p:sldId id="485" r:id="rId134"/>
    <p:sldId id="488" r:id="rId135"/>
    <p:sldId id="486" r:id="rId136"/>
    <p:sldId id="489" r:id="rId137"/>
    <p:sldId id="493" r:id="rId138"/>
    <p:sldId id="500" r:id="rId139"/>
    <p:sldId id="501" r:id="rId140"/>
    <p:sldId id="499" r:id="rId141"/>
    <p:sldId id="507" r:id="rId142"/>
    <p:sldId id="495" r:id="rId143"/>
    <p:sldId id="509" r:id="rId144"/>
    <p:sldId id="502" r:id="rId145"/>
    <p:sldId id="510" r:id="rId146"/>
    <p:sldId id="511" r:id="rId147"/>
    <p:sldId id="508" r:id="rId148"/>
    <p:sldId id="513" r:id="rId149"/>
    <p:sldId id="496" r:id="rId150"/>
    <p:sldId id="506" r:id="rId151"/>
    <p:sldId id="505" r:id="rId152"/>
    <p:sldId id="512" r:id="rId153"/>
    <p:sldId id="492" r:id="rId154"/>
    <p:sldId id="313" r:id="rId155"/>
    <p:sldId id="314" r:id="rId156"/>
    <p:sldId id="315" r:id="rId157"/>
    <p:sldId id="316" r:id="rId158"/>
    <p:sldId id="317" r:id="rId159"/>
    <p:sldId id="318" r:id="rId160"/>
    <p:sldId id="295" r:id="rId161"/>
    <p:sldId id="319" r:id="rId162"/>
    <p:sldId id="320" r:id="rId163"/>
    <p:sldId id="303" r:id="rId164"/>
    <p:sldId id="304" r:id="rId165"/>
    <p:sldId id="305" r:id="rId166"/>
    <p:sldId id="306" r:id="rId167"/>
    <p:sldId id="307" r:id="rId168"/>
    <p:sldId id="308" r:id="rId169"/>
    <p:sldId id="309" r:id="rId170"/>
    <p:sldId id="277" r:id="rId171"/>
    <p:sldId id="275" r:id="rId172"/>
    <p:sldId id="282" r:id="rId173"/>
    <p:sldId id="280" r:id="rId174"/>
    <p:sldId id="294" r:id="rId175"/>
    <p:sldId id="310" r:id="rId176"/>
    <p:sldId id="311" r:id="rId177"/>
    <p:sldId id="298" r:id="rId178"/>
    <p:sldId id="299" r:id="rId179"/>
    <p:sldId id="300" r:id="rId180"/>
    <p:sldId id="301" r:id="rId181"/>
    <p:sldId id="302" r:id="rId182"/>
    <p:sldId id="449" r:id="rId183"/>
    <p:sldId id="450" r:id="rId184"/>
    <p:sldId id="451" r:id="rId185"/>
    <p:sldId id="452" r:id="rId186"/>
    <p:sldId id="453" r:id="rId187"/>
    <p:sldId id="454" r:id="rId188"/>
    <p:sldId id="455" r:id="rId189"/>
    <p:sldId id="456" r:id="rId190"/>
    <p:sldId id="457" r:id="rId191"/>
    <p:sldId id="458" r:id="rId192"/>
    <p:sldId id="459" r:id="rId193"/>
    <p:sldId id="460" r:id="rId194"/>
    <p:sldId id="323" r:id="rId195"/>
    <p:sldId id="324" r:id="rId196"/>
    <p:sldId id="461" r:id="rId197"/>
    <p:sldId id="462" r:id="rId198"/>
    <p:sldId id="321" r:id="rId199"/>
    <p:sldId id="325" r:id="rId200"/>
    <p:sldId id="463" r:id="rId201"/>
    <p:sldId id="326" r:id="rId202"/>
    <p:sldId id="327" r:id="rId203"/>
    <p:sldId id="328" r:id="rId204"/>
    <p:sldId id="329" r:id="rId205"/>
    <p:sldId id="404" r:id="rId206"/>
    <p:sldId id="276" r:id="rId207"/>
    <p:sldId id="514" r:id="rId208"/>
    <p:sldId id="515" r:id="rId209"/>
    <p:sldId id="516" r:id="rId210"/>
    <p:sldId id="517" r:id="rId211"/>
    <p:sldId id="274" r:id="rId212"/>
  </p:sldIdLst>
  <p:sldSz cx="18288000" cy="10287000"/>
  <p:notesSz cx="10287000" cy="1828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14" roundtripDataSignature="AMtx7miykKt+7hRUS39O9QlFKNEwcgly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653885-A799-45C3-97CC-4B109669FB98}">
  <a:tblStyle styleId="{D8653885-A799-45C3-97CC-4B109669FB98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4249A8C-8F3F-4FFD-9B2B-5BD418C966F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51" d="100"/>
          <a:sy n="51" d="100"/>
        </p:scale>
        <p:origin x="1140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viewProps" Target="viewProps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theme" Target="theme/theme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tableStyles" Target="tableStyle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customschemas.google.com/relationships/presentationmetadata" Target="metadata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2800" u="none" baseline="0" dirty="0">
                <a:solidFill>
                  <a:schemeClr val="bg2">
                    <a:lumMod val="75000"/>
                  </a:schemeClr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기능별 완성도 평가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기능성</c:v>
                </c:pt>
              </c:strCache>
            </c:strRef>
          </c:tx>
          <c:spPr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로그인</c:v>
                </c:pt>
                <c:pt idx="1">
                  <c:v>회원가입</c:v>
                </c:pt>
                <c:pt idx="2">
                  <c:v>이력서</c:v>
                </c:pt>
                <c:pt idx="3">
                  <c:v>AI면접</c:v>
                </c:pt>
                <c:pt idx="4">
                  <c:v>AI트랜드검색</c:v>
                </c:pt>
                <c:pt idx="5">
                  <c:v>채팅</c:v>
                </c:pt>
                <c:pt idx="6">
                  <c:v>기업공고</c:v>
                </c:pt>
                <c:pt idx="7">
                  <c:v>커뮤니티게시판</c:v>
                </c:pt>
                <c:pt idx="8">
                  <c:v>공지사항</c:v>
                </c:pt>
                <c:pt idx="9">
                  <c:v>챗봇</c:v>
                </c:pt>
                <c:pt idx="10">
                  <c:v>관리자페이지</c:v>
                </c:pt>
                <c:pt idx="11">
                  <c:v>결제페이지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7</c:v>
                </c:pt>
                <c:pt idx="1">
                  <c:v>7</c:v>
                </c:pt>
                <c:pt idx="2">
                  <c:v>9</c:v>
                </c:pt>
                <c:pt idx="3">
                  <c:v>9</c:v>
                </c:pt>
                <c:pt idx="4">
                  <c:v>10</c:v>
                </c:pt>
                <c:pt idx="5">
                  <c:v>8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7</c:v>
                </c:pt>
                <c:pt idx="10">
                  <c:v>8</c:v>
                </c:pt>
                <c:pt idx="1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E4-4933-93FE-B772DEB2BB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성능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로그인</c:v>
                </c:pt>
                <c:pt idx="1">
                  <c:v>회원가입</c:v>
                </c:pt>
                <c:pt idx="2">
                  <c:v>이력서</c:v>
                </c:pt>
                <c:pt idx="3">
                  <c:v>AI면접</c:v>
                </c:pt>
                <c:pt idx="4">
                  <c:v>AI트랜드검색</c:v>
                </c:pt>
                <c:pt idx="5">
                  <c:v>채팅</c:v>
                </c:pt>
                <c:pt idx="6">
                  <c:v>기업공고</c:v>
                </c:pt>
                <c:pt idx="7">
                  <c:v>커뮤니티게시판</c:v>
                </c:pt>
                <c:pt idx="8">
                  <c:v>공지사항</c:v>
                </c:pt>
                <c:pt idx="9">
                  <c:v>챗봇</c:v>
                </c:pt>
                <c:pt idx="10">
                  <c:v>관리자페이지</c:v>
                </c:pt>
                <c:pt idx="11">
                  <c:v>결제페이지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5</c:v>
                </c:pt>
                <c:pt idx="1">
                  <c:v>5</c:v>
                </c:pt>
                <c:pt idx="2">
                  <c:v>9</c:v>
                </c:pt>
                <c:pt idx="3">
                  <c:v>7</c:v>
                </c:pt>
                <c:pt idx="4">
                  <c:v>10</c:v>
                </c:pt>
                <c:pt idx="5">
                  <c:v>10</c:v>
                </c:pt>
                <c:pt idx="6">
                  <c:v>8</c:v>
                </c:pt>
                <c:pt idx="7">
                  <c:v>9</c:v>
                </c:pt>
                <c:pt idx="8">
                  <c:v>9</c:v>
                </c:pt>
                <c:pt idx="9">
                  <c:v>7</c:v>
                </c:pt>
                <c:pt idx="10">
                  <c:v>7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DE4-4933-93FE-B772DEB2BB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유지보수성</c:v>
                </c:pt>
              </c:strCache>
            </c:strRef>
          </c:tx>
          <c:spPr>
            <a:solidFill>
              <a:schemeClr val="bg2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c:spPr>
          <c:invertIfNegative val="0"/>
          <c:cat>
            <c:strRef>
              <c:f>Sheet1!$A$2:$A$13</c:f>
              <c:strCache>
                <c:ptCount val="12"/>
                <c:pt idx="0">
                  <c:v>로그인</c:v>
                </c:pt>
                <c:pt idx="1">
                  <c:v>회원가입</c:v>
                </c:pt>
                <c:pt idx="2">
                  <c:v>이력서</c:v>
                </c:pt>
                <c:pt idx="3">
                  <c:v>AI면접</c:v>
                </c:pt>
                <c:pt idx="4">
                  <c:v>AI트랜드검색</c:v>
                </c:pt>
                <c:pt idx="5">
                  <c:v>채팅</c:v>
                </c:pt>
                <c:pt idx="6">
                  <c:v>기업공고</c:v>
                </c:pt>
                <c:pt idx="7">
                  <c:v>커뮤니티게시판</c:v>
                </c:pt>
                <c:pt idx="8">
                  <c:v>공지사항</c:v>
                </c:pt>
                <c:pt idx="9">
                  <c:v>챗봇</c:v>
                </c:pt>
                <c:pt idx="10">
                  <c:v>관리자페이지</c:v>
                </c:pt>
                <c:pt idx="11">
                  <c:v>결제페이지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8</c:v>
                </c:pt>
                <c:pt idx="1">
                  <c:v>7</c:v>
                </c:pt>
                <c:pt idx="2">
                  <c:v>8</c:v>
                </c:pt>
                <c:pt idx="3">
                  <c:v>8</c:v>
                </c:pt>
                <c:pt idx="4">
                  <c:v>8</c:v>
                </c:pt>
                <c:pt idx="5">
                  <c:v>5</c:v>
                </c:pt>
                <c:pt idx="6">
                  <c:v>8</c:v>
                </c:pt>
                <c:pt idx="7">
                  <c:v>7</c:v>
                </c:pt>
                <c:pt idx="8">
                  <c:v>7</c:v>
                </c:pt>
                <c:pt idx="9">
                  <c:v>9</c:v>
                </c:pt>
                <c:pt idx="10">
                  <c:v>8</c:v>
                </c:pt>
                <c:pt idx="1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DE4-4933-93FE-B772DEB2B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22061872"/>
        <c:axId val="2122053136"/>
      </c:barChart>
      <c:catAx>
        <c:axId val="212206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2053136"/>
        <c:crosses val="autoZero"/>
        <c:auto val="1"/>
        <c:lblAlgn val="ctr"/>
        <c:lblOffset val="100"/>
        <c:noMultiLvlLbl val="0"/>
      </c:catAx>
      <c:valAx>
        <c:axId val="2122053136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22061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99870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91067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88119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915473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12834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92703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60566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90022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94455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2828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428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214956ddd_1_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7214956dd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749082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49189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0565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45333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47566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26302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00340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191386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005645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564911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0703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5662095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943420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890091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15881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34101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20649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3656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60330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02159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871366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3633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2001536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956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779964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87285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5752700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97458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979828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133307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8642886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062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214956ddd_1_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7214956dd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166672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28245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5316357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422218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89082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117751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521392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91538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758505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117656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164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922702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939096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879580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765114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242351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364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572387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568489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089760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891448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642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553464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0375796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58167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4914806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0598824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498822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3513994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807873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9051963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70761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7765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7696962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842303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924498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214884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5210889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2965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518081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488392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470264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822004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824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44387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70761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0723002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497268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255684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204393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280545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199123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575265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365441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4508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214956ddd_1_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7214956dd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061521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5735610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9391704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77577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956043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622246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4779729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3978153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005137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046311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4124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4325859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060028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071683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845251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214956ddd_1_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7214956dd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886972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0859339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3038812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168720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4295525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31703839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50637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214956ddd_1_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7214956dd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449147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7939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5734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56585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817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5096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8555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214956ddd_1_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7214956dd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79599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15650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4978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4926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996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7357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95763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9903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2130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5997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519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0755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55538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98985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74596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5038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07551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9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8830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214956ddd_1_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7214956dd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52646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72785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9" name="Google Shape;1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16597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67954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6766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6" name="Google Shape;2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272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59" name="Google Shape;15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880480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4" name="Google Shape;51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282123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15" name="Google Shape;61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12276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6" name="Google Shape;69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8955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96" name="Google Shape;696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09575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796" name="Google Shape;796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94612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48" name="Google Shape;848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9003045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62" name="Google Shape;8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7039245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7" name="Google Shape;987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101865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94712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3" name="Google Shape;1073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49615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9" name="Google Shape;1059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696074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43" name="Google Shape;114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444575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214956ddd_1_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7214956dd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6947499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462042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0451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25171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898047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339302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452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83888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242450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362318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22749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04024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59644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66533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14047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3828063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925335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7851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9831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8845626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925029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349314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79699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0672876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657618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791381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262342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04623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4" name="Google Shape;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476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599187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214956ddd_1_1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2" name="Google Shape;352;g27214956ddd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8855010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3054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6817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232542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63560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09749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37287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46403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46173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7:notes"/>
          <p:cNvSpPr txBox="1">
            <a:spLocks noGrp="1"/>
          </p:cNvSpPr>
          <p:nvPr>
            <p:ph type="body" idx="1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044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30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64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171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13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551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9498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481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79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70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20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7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09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25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png"/><Relationship Id="rId3" Type="http://schemas.openxmlformats.org/officeDocument/2006/relationships/image" Target="../media/image5.png"/><Relationship Id="rId7" Type="http://schemas.openxmlformats.org/officeDocument/2006/relationships/image" Target="../media/image22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6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1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17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17.png"/><Relationship Id="rId7" Type="http://schemas.openxmlformats.org/officeDocument/2006/relationships/image" Target="../media/image237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17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42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17.png"/><Relationship Id="rId7" Type="http://schemas.openxmlformats.org/officeDocument/2006/relationships/image" Target="../media/image24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4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1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5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17.png"/><Relationship Id="rId7" Type="http://schemas.openxmlformats.org/officeDocument/2006/relationships/image" Target="../media/image25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17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62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image" Target="../media/image17.png"/><Relationship Id="rId7" Type="http://schemas.openxmlformats.org/officeDocument/2006/relationships/image" Target="../media/image264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66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3" Type="http://schemas.openxmlformats.org/officeDocument/2006/relationships/image" Target="../media/image17.png"/><Relationship Id="rId7" Type="http://schemas.openxmlformats.org/officeDocument/2006/relationships/image" Target="../media/image26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30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png"/><Relationship Id="rId3" Type="http://schemas.openxmlformats.org/officeDocument/2006/relationships/image" Target="../media/image17.png"/><Relationship Id="rId7" Type="http://schemas.openxmlformats.org/officeDocument/2006/relationships/image" Target="../media/image27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7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17.png"/><Relationship Id="rId7" Type="http://schemas.openxmlformats.org/officeDocument/2006/relationships/image" Target="../media/image27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7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3" Type="http://schemas.openxmlformats.org/officeDocument/2006/relationships/image" Target="../media/image17.png"/><Relationship Id="rId7" Type="http://schemas.openxmlformats.org/officeDocument/2006/relationships/image" Target="../media/image28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2.png"/><Relationship Id="rId5" Type="http://schemas.openxmlformats.org/officeDocument/2006/relationships/image" Target="../media/image12.png"/><Relationship Id="rId10" Type="http://schemas.openxmlformats.org/officeDocument/2006/relationships/image" Target="../media/image286.png"/><Relationship Id="rId4" Type="http://schemas.openxmlformats.org/officeDocument/2006/relationships/image" Target="../media/image5.png"/><Relationship Id="rId9" Type="http://schemas.openxmlformats.org/officeDocument/2006/relationships/image" Target="../media/image285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17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12.png"/><Relationship Id="rId10" Type="http://schemas.openxmlformats.org/officeDocument/2006/relationships/image" Target="../media/image291.png"/><Relationship Id="rId4" Type="http://schemas.openxmlformats.org/officeDocument/2006/relationships/image" Target="../media/image5.png"/><Relationship Id="rId9" Type="http://schemas.openxmlformats.org/officeDocument/2006/relationships/image" Target="../media/image290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94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17.png"/><Relationship Id="rId7" Type="http://schemas.openxmlformats.org/officeDocument/2006/relationships/image" Target="../media/image29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98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17.png"/><Relationship Id="rId7" Type="http://schemas.openxmlformats.org/officeDocument/2006/relationships/image" Target="../media/image30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3" Type="http://schemas.openxmlformats.org/officeDocument/2006/relationships/image" Target="../media/image17.png"/><Relationship Id="rId7" Type="http://schemas.openxmlformats.org/officeDocument/2006/relationships/image" Target="../media/image30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9.png"/><Relationship Id="rId5" Type="http://schemas.openxmlformats.org/officeDocument/2006/relationships/image" Target="../media/image12.png"/><Relationship Id="rId10" Type="http://schemas.openxmlformats.org/officeDocument/2006/relationships/image" Target="../media/image308.png"/><Relationship Id="rId4" Type="http://schemas.openxmlformats.org/officeDocument/2006/relationships/image" Target="../media/image5.png"/><Relationship Id="rId9" Type="http://schemas.openxmlformats.org/officeDocument/2006/relationships/image" Target="../media/image307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.png"/><Relationship Id="rId3" Type="http://schemas.openxmlformats.org/officeDocument/2006/relationships/image" Target="../media/image17.png"/><Relationship Id="rId7" Type="http://schemas.openxmlformats.org/officeDocument/2006/relationships/image" Target="../media/image31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0.png"/><Relationship Id="rId5" Type="http://schemas.openxmlformats.org/officeDocument/2006/relationships/image" Target="../media/image12.png"/><Relationship Id="rId10" Type="http://schemas.openxmlformats.org/officeDocument/2006/relationships/image" Target="../media/image314.png"/><Relationship Id="rId4" Type="http://schemas.openxmlformats.org/officeDocument/2006/relationships/image" Target="../media/image5.png"/><Relationship Id="rId9" Type="http://schemas.openxmlformats.org/officeDocument/2006/relationships/image" Target="../media/image31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17.png"/><Relationship Id="rId7" Type="http://schemas.openxmlformats.org/officeDocument/2006/relationships/image" Target="../media/image317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319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2.png"/><Relationship Id="rId3" Type="http://schemas.openxmlformats.org/officeDocument/2006/relationships/image" Target="../media/image17.png"/><Relationship Id="rId7" Type="http://schemas.openxmlformats.org/officeDocument/2006/relationships/image" Target="../media/image32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17.png"/><Relationship Id="rId7" Type="http://schemas.openxmlformats.org/officeDocument/2006/relationships/image" Target="../media/image327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34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17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4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image" Target="../media/image17.png"/><Relationship Id="rId7" Type="http://schemas.openxmlformats.org/officeDocument/2006/relationships/image" Target="../media/image34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17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57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image" Target="../media/image17.png"/><Relationship Id="rId7" Type="http://schemas.openxmlformats.org/officeDocument/2006/relationships/image" Target="../media/image36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17.png"/><Relationship Id="rId7" Type="http://schemas.openxmlformats.org/officeDocument/2006/relationships/image" Target="../media/image36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68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4.png"/><Relationship Id="rId29" Type="http://schemas.openxmlformats.org/officeDocument/2006/relationships/image" Target="../media/image57.jp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" Type="http://schemas.openxmlformats.org/officeDocument/2006/relationships/image" Target="../media/image12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4" Type="http://schemas.openxmlformats.org/officeDocument/2006/relationships/image" Target="../media/image5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jpg"/><Relationship Id="rId8" Type="http://schemas.openxmlformats.org/officeDocument/2006/relationships/image" Target="../media/image36.png"/><Relationship Id="rId51" Type="http://schemas.openxmlformats.org/officeDocument/2006/relationships/image" Target="../media/image79.png"/><Relationship Id="rId3" Type="http://schemas.openxmlformats.org/officeDocument/2006/relationships/image" Target="../media/image17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jpg"/><Relationship Id="rId49" Type="http://schemas.openxmlformats.org/officeDocument/2006/relationships/image" Target="../media/image77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1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74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9.png"/><Relationship Id="rId3" Type="http://schemas.openxmlformats.org/officeDocument/2006/relationships/image" Target="../media/image17.png"/><Relationship Id="rId7" Type="http://schemas.openxmlformats.org/officeDocument/2006/relationships/image" Target="../media/image37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image" Target="../media/image17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.png"/><Relationship Id="rId3" Type="http://schemas.openxmlformats.org/officeDocument/2006/relationships/image" Target="../media/image17.png"/><Relationship Id="rId7" Type="http://schemas.openxmlformats.org/officeDocument/2006/relationships/image" Target="../media/image386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5.png"/><Relationship Id="rId11" Type="http://schemas.openxmlformats.org/officeDocument/2006/relationships/image" Target="../media/image390.png"/><Relationship Id="rId5" Type="http://schemas.openxmlformats.org/officeDocument/2006/relationships/image" Target="../media/image12.png"/><Relationship Id="rId10" Type="http://schemas.openxmlformats.org/officeDocument/2006/relationships/image" Target="../media/image389.png"/><Relationship Id="rId4" Type="http://schemas.openxmlformats.org/officeDocument/2006/relationships/image" Target="../media/image5.png"/><Relationship Id="rId9" Type="http://schemas.openxmlformats.org/officeDocument/2006/relationships/image" Target="../media/image388.png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3" Type="http://schemas.openxmlformats.org/officeDocument/2006/relationships/image" Target="../media/image17.png"/><Relationship Id="rId7" Type="http://schemas.openxmlformats.org/officeDocument/2006/relationships/image" Target="../media/image39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png"/><Relationship Id="rId3" Type="http://schemas.openxmlformats.org/officeDocument/2006/relationships/image" Target="../media/image17.png"/><Relationship Id="rId7" Type="http://schemas.openxmlformats.org/officeDocument/2006/relationships/image" Target="../media/image396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5.png"/><Relationship Id="rId11" Type="http://schemas.openxmlformats.org/officeDocument/2006/relationships/image" Target="../media/image400.png"/><Relationship Id="rId5" Type="http://schemas.openxmlformats.org/officeDocument/2006/relationships/image" Target="../media/image12.png"/><Relationship Id="rId10" Type="http://schemas.openxmlformats.org/officeDocument/2006/relationships/image" Target="../media/image399.png"/><Relationship Id="rId4" Type="http://schemas.openxmlformats.org/officeDocument/2006/relationships/image" Target="../media/image5.png"/><Relationship Id="rId9" Type="http://schemas.openxmlformats.org/officeDocument/2006/relationships/image" Target="../media/image39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3" Type="http://schemas.openxmlformats.org/officeDocument/2006/relationships/image" Target="../media/image5.png"/><Relationship Id="rId7" Type="http://schemas.openxmlformats.org/officeDocument/2006/relationships/image" Target="../media/image403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5" Type="http://schemas.openxmlformats.org/officeDocument/2006/relationships/image" Target="../media/image12.png"/><Relationship Id="rId10" Type="http://schemas.openxmlformats.org/officeDocument/2006/relationships/image" Target="../media/image406.png"/><Relationship Id="rId4" Type="http://schemas.openxmlformats.org/officeDocument/2006/relationships/image" Target="../media/image17.png"/><Relationship Id="rId9" Type="http://schemas.openxmlformats.org/officeDocument/2006/relationships/image" Target="../media/image40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17.png"/><Relationship Id="rId7" Type="http://schemas.openxmlformats.org/officeDocument/2006/relationships/image" Target="../media/image409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17.png"/><Relationship Id="rId7" Type="http://schemas.openxmlformats.org/officeDocument/2006/relationships/image" Target="../media/image41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1.png"/><Relationship Id="rId5" Type="http://schemas.openxmlformats.org/officeDocument/2006/relationships/image" Target="../media/image12.png"/><Relationship Id="rId10" Type="http://schemas.openxmlformats.org/officeDocument/2006/relationships/image" Target="../media/image415.png"/><Relationship Id="rId4" Type="http://schemas.openxmlformats.org/officeDocument/2006/relationships/image" Target="../media/image5.png"/><Relationship Id="rId9" Type="http://schemas.openxmlformats.org/officeDocument/2006/relationships/image" Target="../media/image414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13" Type="http://schemas.openxmlformats.org/officeDocument/2006/relationships/image" Target="../media/image424.png"/><Relationship Id="rId3" Type="http://schemas.openxmlformats.org/officeDocument/2006/relationships/image" Target="../media/image17.png"/><Relationship Id="rId7" Type="http://schemas.openxmlformats.org/officeDocument/2006/relationships/image" Target="../media/image418.png"/><Relationship Id="rId12" Type="http://schemas.openxmlformats.org/officeDocument/2006/relationships/image" Target="../media/image42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7.png"/><Relationship Id="rId11" Type="http://schemas.openxmlformats.org/officeDocument/2006/relationships/image" Target="../media/image422.png"/><Relationship Id="rId5" Type="http://schemas.openxmlformats.org/officeDocument/2006/relationships/image" Target="../media/image12.png"/><Relationship Id="rId15" Type="http://schemas.openxmlformats.org/officeDocument/2006/relationships/image" Target="../media/image426.png"/><Relationship Id="rId10" Type="http://schemas.openxmlformats.org/officeDocument/2006/relationships/image" Target="../media/image421.png"/><Relationship Id="rId4" Type="http://schemas.openxmlformats.org/officeDocument/2006/relationships/image" Target="../media/image5.png"/><Relationship Id="rId9" Type="http://schemas.openxmlformats.org/officeDocument/2006/relationships/image" Target="../media/image420.png"/><Relationship Id="rId14" Type="http://schemas.openxmlformats.org/officeDocument/2006/relationships/image" Target="../media/image42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29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31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3" Type="http://schemas.openxmlformats.org/officeDocument/2006/relationships/image" Target="../media/image17.png"/><Relationship Id="rId7" Type="http://schemas.openxmlformats.org/officeDocument/2006/relationships/image" Target="../media/image43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17.png"/><Relationship Id="rId7" Type="http://schemas.openxmlformats.org/officeDocument/2006/relationships/image" Target="../media/image43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3.png"/><Relationship Id="rId3" Type="http://schemas.openxmlformats.org/officeDocument/2006/relationships/image" Target="../media/image17.png"/><Relationship Id="rId7" Type="http://schemas.openxmlformats.org/officeDocument/2006/relationships/image" Target="../media/image442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6.png"/><Relationship Id="rId3" Type="http://schemas.openxmlformats.org/officeDocument/2006/relationships/image" Target="../media/image17.png"/><Relationship Id="rId7" Type="http://schemas.openxmlformats.org/officeDocument/2006/relationships/image" Target="../media/image445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7.png"/><Relationship Id="rId7" Type="http://schemas.openxmlformats.org/officeDocument/2006/relationships/image" Target="../media/image449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53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png"/><Relationship Id="rId3" Type="http://schemas.openxmlformats.org/officeDocument/2006/relationships/image" Target="../media/image17.png"/><Relationship Id="rId7" Type="http://schemas.openxmlformats.org/officeDocument/2006/relationships/image" Target="../media/image45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60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17.png"/><Relationship Id="rId7" Type="http://schemas.openxmlformats.org/officeDocument/2006/relationships/image" Target="../media/image463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68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6.png"/><Relationship Id="rId5" Type="http://schemas.openxmlformats.org/officeDocument/2006/relationships/image" Target="../media/image156.png"/><Relationship Id="rId4" Type="http://schemas.openxmlformats.org/officeDocument/2006/relationships/image" Target="../media/image18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1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11" Type="http://schemas.openxmlformats.org/officeDocument/2006/relationships/image" Target="../media/image191.png"/><Relationship Id="rId5" Type="http://schemas.openxmlformats.org/officeDocument/2006/relationships/image" Target="../media/image183.png"/><Relationship Id="rId10" Type="http://schemas.openxmlformats.org/officeDocument/2006/relationships/image" Target="../media/image190.png"/><Relationship Id="rId4" Type="http://schemas.openxmlformats.org/officeDocument/2006/relationships/image" Target="../media/image182.png"/><Relationship Id="rId9" Type="http://schemas.openxmlformats.org/officeDocument/2006/relationships/image" Target="../media/image18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6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ai.googleblog.com/2020/08/on-device-real-time-body-pose-tracking.html" TargetMode="External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research.facebook.com/publications/deepface-closing-the-gap-to-human-level-performance-in-face-verification/" TargetMode="External"/><Relationship Id="rId5" Type="http://schemas.openxmlformats.org/officeDocument/2006/relationships/hyperlink" Target="https://github.com/serengil/deepface" TargetMode="External"/><Relationship Id="rId4" Type="http://schemas.openxmlformats.org/officeDocument/2006/relationships/hyperlink" Target="https://ai.google.dev/edge/mediapipe/solutions/vision/face_landmarker?hl=ko&amp;_gl=1*169xtxu*_up*MQ..*_ga*MTI4MjMwOTE2Ni4xNzE4MzM2OTk5*_ga_P1DBVKWT6V*MTcxODMzNjk5OS4xLjAuMTcxODMzNjk5OS4wLjAuMTc4NTU1Mzk0NQ..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17.png"/><Relationship Id="rId7" Type="http://schemas.openxmlformats.org/officeDocument/2006/relationships/image" Target="../media/image19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png"/><Relationship Id="rId11" Type="http://schemas.openxmlformats.org/officeDocument/2006/relationships/image" Target="../media/image200.png"/><Relationship Id="rId5" Type="http://schemas.openxmlformats.org/officeDocument/2006/relationships/image" Target="../media/image12.png"/><Relationship Id="rId10" Type="http://schemas.openxmlformats.org/officeDocument/2006/relationships/image" Target="../media/image199.png"/><Relationship Id="rId4" Type="http://schemas.openxmlformats.org/officeDocument/2006/relationships/image" Target="../media/image5.png"/><Relationship Id="rId9" Type="http://schemas.openxmlformats.org/officeDocument/2006/relationships/image" Target="../media/image198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7.png"/><Relationship Id="rId7" Type="http://schemas.openxmlformats.org/officeDocument/2006/relationships/image" Target="../media/image20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12.png"/><Relationship Id="rId10" Type="http://schemas.openxmlformats.org/officeDocument/2006/relationships/image" Target="../media/image205.png"/><Relationship Id="rId4" Type="http://schemas.openxmlformats.org/officeDocument/2006/relationships/image" Target="../media/image5.png"/><Relationship Id="rId9" Type="http://schemas.openxmlformats.org/officeDocument/2006/relationships/image" Target="../media/image20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17.png"/><Relationship Id="rId7" Type="http://schemas.openxmlformats.org/officeDocument/2006/relationships/image" Target="../media/image21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4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1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"/>
          <p:cNvGrpSpPr/>
          <p:nvPr/>
        </p:nvGrpSpPr>
        <p:grpSpPr>
          <a:xfrm>
            <a:off x="-6664764" y="1304334"/>
            <a:ext cx="17732066" cy="20915118"/>
            <a:chOff x="-6664764" y="1304334"/>
            <a:chExt cx="17732066" cy="20915118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8256290" y="2895860"/>
              <a:ext cx="20915118" cy="17732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3027510" y="6510474"/>
              <a:ext cx="10457559" cy="88660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" name="Google Shape;91;p1"/>
          <p:cNvGrpSpPr/>
          <p:nvPr/>
        </p:nvGrpSpPr>
        <p:grpSpPr>
          <a:xfrm>
            <a:off x="-10134600" y="-4732285"/>
            <a:ext cx="34483360" cy="33069037"/>
            <a:chOff x="-6934199" y="-5434853"/>
            <a:chExt cx="34483360" cy="33069037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6200000">
              <a:off x="-6227038" y="-6142014"/>
              <a:ext cx="33069037" cy="34483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5400000">
              <a:off x="2064917" y="1664874"/>
              <a:ext cx="16534519" cy="1724168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" name="Google Shape;94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59401" y="8267700"/>
            <a:ext cx="226314" cy="139831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"/>
          <p:cNvSpPr txBox="1"/>
          <p:nvPr/>
        </p:nvSpPr>
        <p:spPr>
          <a:xfrm>
            <a:off x="1644670" y="1423774"/>
            <a:ext cx="4661854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400" b="0" i="0" u="none" strike="noStrike" cap="none" dirty="0">
                <a:solidFill>
                  <a:srgbClr val="4B6184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NAIN</a:t>
            </a:r>
            <a:endParaRPr sz="14400" dirty="0">
              <a:solidFill>
                <a:srgbClr val="4B6184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2722817" y="3626387"/>
            <a:ext cx="738130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200" dirty="0">
                <a:solidFill>
                  <a:srgbClr val="7E8EA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Final</a:t>
            </a:r>
            <a:r>
              <a:rPr lang="ko-KR" sz="7200" dirty="0">
                <a:solidFill>
                  <a:srgbClr val="7E8EA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sz="7200" dirty="0" err="1">
                <a:solidFill>
                  <a:srgbClr val="7E8EA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report</a:t>
            </a:r>
            <a:endParaRPr sz="7200" dirty="0">
              <a:solidFill>
                <a:srgbClr val="7E8EA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480746" y="285519"/>
            <a:ext cx="98298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dirty="0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AI 융합 </a:t>
            </a:r>
            <a:r>
              <a:rPr lang="ko-KR" sz="4000" dirty="0" err="1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React</a:t>
            </a:r>
            <a:r>
              <a:rPr lang="ko-KR" sz="4000" dirty="0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기반 대화형 면접 평가 서비스</a:t>
            </a:r>
            <a:endParaRPr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12225225" y="3390900"/>
            <a:ext cx="4227439" cy="4508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7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AI</a:t>
            </a:r>
            <a:endParaRPr sz="5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1405015" y="8256655"/>
            <a:ext cx="6654386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2C47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팀장 :</a:t>
            </a:r>
            <a:r>
              <a:rPr lang="ko-KR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sz="2800" dirty="0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이혜림            </a:t>
            </a:r>
            <a:r>
              <a:rPr lang="ko-KR" sz="2800" dirty="0" err="1">
                <a:solidFill>
                  <a:srgbClr val="2C47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부팀장</a:t>
            </a:r>
            <a:r>
              <a:rPr lang="ko-KR" sz="2800" dirty="0">
                <a:solidFill>
                  <a:srgbClr val="2C47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: </a:t>
            </a:r>
            <a:r>
              <a:rPr lang="ko-KR" sz="2800" dirty="0" err="1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백종하</a:t>
            </a:r>
            <a:endParaRPr sz="2800" dirty="0">
              <a:solidFill>
                <a:srgbClr val="8393A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>
                <a:solidFill>
                  <a:srgbClr val="2C47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팀원 :</a:t>
            </a:r>
            <a:r>
              <a:rPr lang="ko-KR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sz="2800" dirty="0" err="1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전상우</a:t>
            </a:r>
            <a:r>
              <a:rPr lang="ko-KR" sz="2800" dirty="0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이승철 </a:t>
            </a:r>
            <a:r>
              <a:rPr lang="ko-KR" sz="2800" dirty="0" err="1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신예담</a:t>
            </a:r>
            <a:r>
              <a:rPr lang="ko-KR" sz="2800" dirty="0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</a:t>
            </a:r>
            <a:r>
              <a:rPr lang="ko-KR" sz="2800" dirty="0" err="1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홍은비</a:t>
            </a:r>
            <a:r>
              <a:rPr lang="ko-KR" sz="2800" dirty="0">
                <a:solidFill>
                  <a:srgbClr val="8393AE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 김민식</a:t>
            </a:r>
            <a:endParaRPr sz="2800" dirty="0">
              <a:solidFill>
                <a:srgbClr val="8393A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11399860" y="7604442"/>
            <a:ext cx="3327193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dirty="0" err="1">
                <a:solidFill>
                  <a:srgbClr val="2C47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Team</a:t>
            </a:r>
            <a:r>
              <a:rPr lang="ko-KR" sz="2800" dirty="0">
                <a:solidFill>
                  <a:srgbClr val="2C47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. </a:t>
            </a:r>
            <a:r>
              <a:rPr lang="ko-KR" sz="2800" dirty="0" err="1">
                <a:solidFill>
                  <a:srgbClr val="2C47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p</a:t>
            </a:r>
            <a:r>
              <a:rPr lang="ko-KR" sz="2800" dirty="0" err="1">
                <a:solidFill>
                  <a:srgbClr val="7E8EA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Ai</a:t>
            </a:r>
            <a:r>
              <a:rPr lang="ko-KR" sz="2800" dirty="0" err="1">
                <a:solidFill>
                  <a:srgbClr val="2C477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oneer</a:t>
            </a:r>
            <a:endParaRPr sz="2800" dirty="0">
              <a:solidFill>
                <a:srgbClr val="8393AE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6" name="Google Shape;97;p1"/>
          <p:cNvSpPr txBox="1"/>
          <p:nvPr/>
        </p:nvSpPr>
        <p:spPr>
          <a:xfrm>
            <a:off x="1757243" y="1290797"/>
            <a:ext cx="7381305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7E8EA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한국 </a:t>
            </a:r>
            <a:r>
              <a:rPr lang="en-US" altLang="ko-KR" sz="2000" dirty="0">
                <a:solidFill>
                  <a:srgbClr val="7E8EA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ICT </a:t>
            </a:r>
            <a:r>
              <a:rPr lang="ko-KR" altLang="en-US" sz="2000" dirty="0">
                <a:solidFill>
                  <a:srgbClr val="7E8EA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인재개발원</a:t>
            </a:r>
            <a:endParaRPr sz="2000" dirty="0">
              <a:solidFill>
                <a:srgbClr val="7E8EA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"/>
          <p:cNvGrpSpPr/>
          <p:nvPr/>
        </p:nvGrpSpPr>
        <p:grpSpPr>
          <a:xfrm>
            <a:off x="-12680876" y="-13257220"/>
            <a:ext cx="45481910" cy="44562422"/>
            <a:chOff x="-12795176" y="-13830300"/>
            <a:chExt cx="45481910" cy="44562422"/>
          </a:xfrm>
        </p:grpSpPr>
        <p:grpSp>
          <p:nvGrpSpPr>
            <p:cNvPr id="146" name="Google Shape;146;p3"/>
            <p:cNvGrpSpPr/>
            <p:nvPr/>
          </p:nvGrpSpPr>
          <p:grpSpPr>
            <a:xfrm>
              <a:off x="-3576708" y="3048192"/>
              <a:ext cx="14298835" cy="16865593"/>
              <a:chOff x="-3576708" y="3048192"/>
              <a:chExt cx="14298835" cy="16865593"/>
            </a:xfrm>
          </p:grpSpPr>
          <p:pic>
            <p:nvPicPr>
              <p:cNvPr id="147" name="Google Shape;147;p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3"/>
            <p:cNvGrpSpPr/>
            <p:nvPr/>
          </p:nvGrpSpPr>
          <p:grpSpPr>
            <a:xfrm>
              <a:off x="-12795176" y="-13830300"/>
              <a:ext cx="45481910" cy="44562422"/>
              <a:chOff x="-12795176" y="-13830300"/>
              <a:chExt cx="45481910" cy="44562422"/>
            </a:xfrm>
          </p:grpSpPr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29987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1" y="-1449105"/>
                <a:ext cx="17339317" cy="18080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2" name="Google Shape;152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2937" y="2128837"/>
            <a:ext cx="16830675" cy="784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857143" y="2904762"/>
            <a:ext cx="704762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546034" y="2622033"/>
            <a:ext cx="443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 pitchFamily="50" charset="-127"/>
              </a:rPr>
              <a:t>훈련 내용과 연관성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6007" y="4365273"/>
            <a:ext cx="12723223" cy="3336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이 프로젝트는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AI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융합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React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기반 대화형 면접 평가 서비스로 교육 과정에서 습득한 모든 기술들이 적용된 프로젝트입니다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 Spring Boot, React, Flask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등 최신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IT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프레임워크와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AWS EC2, OCI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등 </a:t>
            </a:r>
            <a:r>
              <a:rPr lang="ko-KR" altLang="en-US" sz="3600" dirty="0" err="1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클라우드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 환경을 적극 사용하여 배포까지 진행하였습니다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3249827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ReissueController</a:t>
                      </a:r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ReissueController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16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2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5551" y="3346278"/>
            <a:ext cx="6250666" cy="638455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4181" y="3230674"/>
            <a:ext cx="6788228" cy="657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56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ReissueController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13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0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204" y="3335822"/>
            <a:ext cx="6722451" cy="646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0501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6835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10309725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CuntomLogoutHandler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CustomLogoutHandler</a:t>
                      </a:r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17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3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463" y="3189202"/>
            <a:ext cx="6099835" cy="645646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8023" y="3540895"/>
            <a:ext cx="9417906" cy="50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754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User.js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LoginForm.jsx</a:t>
                      </a:r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13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로그인 페이지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9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949" y="3998129"/>
            <a:ext cx="7096125" cy="410527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7294" y="3447252"/>
            <a:ext cx="4203365" cy="617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158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LoginForm.jsx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로그인 페이지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2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193" y="3142061"/>
            <a:ext cx="4346054" cy="62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84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LoginForm.jsx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로그인 페이지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2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9193" y="2260544"/>
            <a:ext cx="4743450" cy="7543800"/>
          </a:xfrm>
          <a:prstGeom prst="rect">
            <a:avLst/>
          </a:prstGeom>
        </p:spPr>
      </p:pic>
      <p:pic>
        <p:nvPicPr>
          <p:cNvPr id="9" name="Google Shape;3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User.js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LogoutHandler.jsx</a:t>
                      </a:r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12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로그아웃 페이지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9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582" y="3645507"/>
            <a:ext cx="6830859" cy="37736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9341" y="3645507"/>
            <a:ext cx="6153150" cy="42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36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KakaoLogin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AuthController</a:t>
                      </a:r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26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TextBox 26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5909" y="1393960"/>
            <a:ext cx="5979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소셜로그인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카카오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)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페이지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9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09" y="3370984"/>
            <a:ext cx="7820025" cy="421005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215" y="3269177"/>
            <a:ext cx="6215691" cy="653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7312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Authcontroller</a:t>
                      </a:r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12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909" y="1393960"/>
            <a:ext cx="5979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소셜로그인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카카오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)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페이지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5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0553" y="3191435"/>
            <a:ext cx="5909753" cy="661011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6454" y="2905437"/>
            <a:ext cx="6296536" cy="691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9706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266389" y="2015837"/>
          <a:ext cx="17878080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5840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57497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6257269">
                  <a:extLst>
                    <a:ext uri="{9D8B030D-6E8A-4147-A177-3AD203B41FA5}">
                      <a16:colId xmlns:a16="http://schemas.microsoft.com/office/drawing/2014/main" val="1982446776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20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5909" y="1393960"/>
            <a:ext cx="672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회원가입 이용약관 페이지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3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09" y="2222604"/>
            <a:ext cx="4186809" cy="763116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896" y="2745271"/>
            <a:ext cx="4490698" cy="68352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56872" y="2879977"/>
            <a:ext cx="5741265" cy="656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2309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66389" y="2040291"/>
          <a:ext cx="17878081" cy="8045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9746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30707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530939"/>
                  </a:ext>
                </a:extLst>
              </a:tr>
            </a:tbl>
          </a:graphicData>
        </a:graphic>
      </p:graphicFrame>
      <p:pic>
        <p:nvPicPr>
          <p:cNvPr id="13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회원가입 페이지</a:t>
            </a:r>
            <a:endParaRPr kumimoji="0" lang="en-US" altLang="ko-KR" sz="3600" b="0" i="0" u="none" strike="noStrike" kern="0" cap="none" spc="0" normalizeH="0" baseline="0" noProof="0" dirty="0">
              <a:ln>
                <a:noFill/>
              </a:ln>
              <a:solidFill>
                <a:srgbClr val="17346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6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5923" y="2144692"/>
            <a:ext cx="2527171" cy="46322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064" y="7755155"/>
            <a:ext cx="8820888" cy="176725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0945" y="3425349"/>
            <a:ext cx="7534922" cy="50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51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7214956ddd_1_1"/>
          <p:cNvGrpSpPr/>
          <p:nvPr/>
        </p:nvGrpSpPr>
        <p:grpSpPr>
          <a:xfrm>
            <a:off x="-12745025" y="-13906292"/>
            <a:ext cx="45481908" cy="44562424"/>
            <a:chOff x="-12795175" y="-13889592"/>
            <a:chExt cx="45481908" cy="44562424"/>
          </a:xfrm>
        </p:grpSpPr>
        <p:grpSp>
          <p:nvGrpSpPr>
            <p:cNvPr id="355" name="Google Shape;355;g27214956ddd_1_1"/>
            <p:cNvGrpSpPr/>
            <p:nvPr/>
          </p:nvGrpSpPr>
          <p:grpSpPr>
            <a:xfrm>
              <a:off x="-3576706" y="3048192"/>
              <a:ext cx="14298833" cy="16865592"/>
              <a:chOff x="-3576706" y="3048192"/>
              <a:chExt cx="14298833" cy="16865592"/>
            </a:xfrm>
          </p:grpSpPr>
          <p:pic>
            <p:nvPicPr>
              <p:cNvPr id="356" name="Google Shape;356;g27214956ddd_1_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6" y="4331571"/>
                <a:ext cx="16865592" cy="142988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g27214956ddd_1_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g27214956ddd_1_1"/>
            <p:cNvGrpSpPr/>
            <p:nvPr/>
          </p:nvGrpSpPr>
          <p:grpSpPr>
            <a:xfrm>
              <a:off x="-12795175" y="-13889592"/>
              <a:ext cx="45481908" cy="44562424"/>
              <a:chOff x="-12795175" y="-13889592"/>
              <a:chExt cx="45481908" cy="44562424"/>
            </a:xfrm>
          </p:grpSpPr>
          <p:pic>
            <p:nvPicPr>
              <p:cNvPr id="359" name="Google Shape;359;g27214956ddd_1_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9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g27214956ddd_1_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2" y="-1449103"/>
                <a:ext cx="17339315" cy="18080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1" name="Google Shape;361;g27214956ddd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1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214956ddd_1_1"/>
          <p:cNvSpPr txBox="1"/>
          <p:nvPr/>
        </p:nvSpPr>
        <p:spPr>
          <a:xfrm>
            <a:off x="2482253" y="4350995"/>
            <a:ext cx="13312588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ko-KR" altLang="en-US" sz="9700" b="0" i="0" strike="noStrike" cap="none" dirty="0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프로젝트 </a:t>
            </a:r>
            <a:r>
              <a:rPr lang="ko-KR" altLang="en-US" sz="9700" b="0" i="0" strike="noStrike" cap="none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팀 구성 및 </a:t>
            </a:r>
            <a:r>
              <a:rPr lang="ko-KR" altLang="en-US" sz="9700" b="0" i="0" strike="noStrike" cap="none" dirty="0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역할</a:t>
            </a:r>
            <a:endParaRPr sz="9700" b="0" i="0" strike="noStrike" cap="none" dirty="0">
              <a:solidFill>
                <a:srgbClr val="17346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62118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266389" y="2040291"/>
          <a:ext cx="17878081" cy="8045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9746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30707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530939"/>
                  </a:ext>
                </a:extLst>
              </a:tr>
            </a:tbl>
          </a:graphicData>
        </a:graphic>
      </p:graphicFrame>
      <p:pic>
        <p:nvPicPr>
          <p:cNvPr id="20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5910" y="1393960"/>
            <a:ext cx="455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 정보 확인 페이지</a:t>
            </a:r>
          </a:p>
        </p:txBody>
      </p:sp>
      <p:pic>
        <p:nvPicPr>
          <p:cNvPr id="23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576" y="2772029"/>
            <a:ext cx="3635155" cy="344639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4906" y="2731375"/>
            <a:ext cx="7228075" cy="416069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94906" y="7336624"/>
            <a:ext cx="7370219" cy="190730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5794" y="7096455"/>
            <a:ext cx="5774229" cy="288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662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66389" y="2040291"/>
          <a:ext cx="17878081" cy="8045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97465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30707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530939"/>
                  </a:ext>
                </a:extLst>
              </a:tr>
            </a:tbl>
          </a:graphicData>
        </a:graphic>
      </p:graphicFrame>
      <p:pic>
        <p:nvPicPr>
          <p:cNvPr id="14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5910" y="1393960"/>
            <a:ext cx="4554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내 정보 페이지</a:t>
            </a:r>
          </a:p>
        </p:txBody>
      </p:sp>
      <p:pic>
        <p:nvPicPr>
          <p:cNvPr id="1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466" y="2249170"/>
            <a:ext cx="2662655" cy="464359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5455" y="7146728"/>
            <a:ext cx="3483245" cy="268500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8929" y="2923593"/>
            <a:ext cx="7754215" cy="1663223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8929" y="5183925"/>
            <a:ext cx="7216545" cy="341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67912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20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5909" y="1393960"/>
            <a:ext cx="672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회원탈퇴 페이지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3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932" y="3018533"/>
            <a:ext cx="6937738" cy="5513434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1874" y="3161229"/>
            <a:ext cx="8315996" cy="1955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4809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초기 검색 키워드는 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‘</a:t>
                      </a:r>
                      <a:r>
                        <a:rPr lang="en-US" altLang="ko-KR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ai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’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이용자가 화면에 들어가면 자동으로 결과값을 불러옵니다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검색한 데이터를 불러온 후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공고명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및 </a:t>
                      </a:r>
                      <a:r>
                        <a:rPr lang="ko-KR" altLang="en-US" sz="2800" baseline="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최신순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정렬이 가능합니다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동적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크롤링의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특성상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작동시간이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길어지는 것을 감안하여 캐시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zip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파일을 작성하여 해당 키워드에 대한 검색결과를 </a:t>
                      </a:r>
                      <a:r>
                        <a:rPr lang="ko-KR" altLang="en-US" sz="2800" baseline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저장하여 불러옵니다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_ac ExtraBold" panose="020B0600000101010101" pitchFamily="50" charset="-127"/>
              </a:rPr>
              <a:t>공고리스트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742" y="3146857"/>
            <a:ext cx="9303865" cy="583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11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454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공고리스트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10" y="2686622"/>
            <a:ext cx="5752407" cy="66735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489" y="2675407"/>
            <a:ext cx="6101350" cy="71261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9467" y="7640585"/>
            <a:ext cx="2486372" cy="24006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9033" y="2040291"/>
            <a:ext cx="5678872" cy="8000929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614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공고리스트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rcRect r="13176"/>
          <a:stretch/>
        </p:blipFill>
        <p:spPr>
          <a:xfrm>
            <a:off x="332636" y="2672679"/>
            <a:ext cx="5817953" cy="733950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2588" y="2101131"/>
            <a:ext cx="5704519" cy="79183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0618" y="2090165"/>
            <a:ext cx="6064731" cy="7979195"/>
          </a:xfrm>
          <a:prstGeom prst="rect">
            <a:avLst/>
          </a:prstGeom>
        </p:spPr>
      </p:pic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8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4541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시작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면접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시작전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모달로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사용법을 안내합니다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화살표 버튼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클릭시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다음 질문이 나타나며 분석하는 동안 대기 시간이 주어집니다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사용자는 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개의 질문에 답할 수 있으며 도중에 중단을 해도 결과가 나타납니다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완료후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영상이 자동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다운처리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됩니다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파이썬과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연동하여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리액트에서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기록한 영상을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질문마다플라스크 서버로 보냅니다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보내진 영상을 분석하여 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저장하고 분석결과는 면접 리스트 </a:t>
                      </a:r>
                      <a:r>
                        <a:rPr lang="ko-KR" altLang="en-US" sz="2800" baseline="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페이지상에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시각화하여 나타납니다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시선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감정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자세를 감지하여 분석합니다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10228" r="2302"/>
          <a:stretch/>
        </p:blipFill>
        <p:spPr>
          <a:xfrm>
            <a:off x="1755464" y="2170581"/>
            <a:ext cx="6663847" cy="37814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7" t="7737" r="18014" b="2432"/>
          <a:stretch/>
        </p:blipFill>
        <p:spPr>
          <a:xfrm>
            <a:off x="1755464" y="6082287"/>
            <a:ext cx="6574344" cy="3792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3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영상</a:t>
            </a:r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(Frontend)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342" y="2527069"/>
            <a:ext cx="5869076" cy="750875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447" y="2527069"/>
            <a:ext cx="6123274" cy="716556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59375" y="2277687"/>
            <a:ext cx="5645737" cy="324014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58702" y="5517831"/>
            <a:ext cx="5646409" cy="4517991"/>
          </a:xfrm>
          <a:prstGeom prst="rect">
            <a:avLst/>
          </a:prstGeom>
        </p:spPr>
      </p:pic>
      <p:graphicFrame>
        <p:nvGraphicFramePr>
          <p:cNvPr id="19" name="표 18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34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영상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56" y="2460573"/>
            <a:ext cx="5811962" cy="70990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485" y="2194559"/>
            <a:ext cx="6144853" cy="76069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92280" y="2261059"/>
            <a:ext cx="5562962" cy="217681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25710" y="4712320"/>
            <a:ext cx="5541305" cy="5183626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44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시선 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감지</a:t>
            </a:r>
            <a:endParaRPr lang="ko-KR" altLang="en-US" sz="3600" dirty="0">
              <a:solidFill>
                <a:srgbClr val="002060"/>
              </a:solidFill>
              <a:latin typeface="나눔스퀘어 Bold" panose="020B0600000101010101" pitchFamily="50" charset="-127"/>
              <a:ea typeface="나눔스퀘어_ac ExtraBold" panose="020B0600000101010101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012" y="2686621"/>
            <a:ext cx="5719155" cy="650725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18" y="2090166"/>
            <a:ext cx="6143462" cy="286742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918" y="5081768"/>
            <a:ext cx="6143462" cy="500393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4505" y="2359013"/>
            <a:ext cx="5699966" cy="7247333"/>
          </a:xfrm>
          <a:prstGeom prst="rect">
            <a:avLst/>
          </a:prstGeom>
        </p:spPr>
      </p:pic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7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4;p17">
            <a:extLst>
              <a:ext uri="{FF2B5EF4-FFF2-40B4-BE49-F238E27FC236}">
                <a16:creationId xmlns:a16="http://schemas.microsoft.com/office/drawing/2014/main" id="{8B2A4CAD-ED61-4A1B-7AA6-24C6EEB873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4818872" y="5312951"/>
            <a:ext cx="4141675" cy="4439595"/>
            <a:chOff x="6395507" y="6819900"/>
            <a:chExt cx="2404533" cy="2235443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3C26E90-2CC5-885A-65AF-31F109EA0613}"/>
                </a:ext>
              </a:extLst>
            </p:cNvPr>
            <p:cNvSpPr/>
            <p:nvPr/>
          </p:nvSpPr>
          <p:spPr>
            <a:xfrm>
              <a:off x="6395507" y="6819900"/>
              <a:ext cx="2404533" cy="448158"/>
            </a:xfrm>
            <a:prstGeom prst="rect">
              <a:avLst/>
            </a:prstGeom>
            <a:solidFill>
              <a:srgbClr val="1734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백종하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9B2979-4F1D-933E-A812-90FDC7891296}"/>
                </a:ext>
              </a:extLst>
            </p:cNvPr>
            <p:cNvSpPr txBox="1"/>
            <p:nvPr/>
          </p:nvSpPr>
          <p:spPr>
            <a:xfrm>
              <a:off x="6395507" y="7335144"/>
              <a:ext cx="2404533" cy="1720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React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커뮤니티 게시판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AI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모의면접 화면구현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SpringBoot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JPA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커뮤니티 게시판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AI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음성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감정분석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기능구현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indent="-285750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altLang="ko-KR" sz="1800" kern="1200" dirty="0" err="1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OracleDB</a:t>
              </a:r>
              <a:r>
                <a:rPr lang="ko-KR" altLang="en-US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를 이용한 데이터베이스 설계 및 </a:t>
              </a:r>
              <a:r>
                <a:rPr lang="ko-KR" altLang="en-US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구축</a:t>
              </a:r>
              <a:endParaRPr lang="en-US" altLang="ko-KR" sz="1800" kern="1200" dirty="0" smtClean="0">
                <a:solidFill>
                  <a:prstClr val="black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</a:endParaRPr>
            </a:p>
            <a:p>
              <a:pPr marL="285750" lvl="0" indent="-285750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altLang="ko-KR" sz="1800" kern="1200" dirty="0" err="1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Git</a:t>
              </a:r>
              <a:r>
                <a: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, </a:t>
              </a:r>
              <a:r>
                <a:rPr lang="en-US" altLang="ko-KR" sz="1800" kern="1200" dirty="0" err="1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Github</a:t>
              </a:r>
              <a:r>
                <a:rPr lang="ko-KR" altLang="en-US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를 이용한 </a:t>
              </a:r>
              <a:r>
                <a:rPr lang="ko-KR" altLang="en-US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형상관리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Whisper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OpenAI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Naver</a:t>
              </a: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Clova</a:t>
              </a:r>
              <a:r>
                <a:rPr kumimoji="0" lang="en-US" altLang="ko-KR" sz="18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Sentiment API </a:t>
              </a:r>
              <a:r>
                <a:rPr kumimoji="0" lang="ko-KR" altLang="en-US" sz="18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활용한 </a:t>
              </a:r>
              <a:r>
                <a:rPr kumimoji="0" lang="en-US" altLang="ko-KR" sz="18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STT </a:t>
              </a:r>
              <a:r>
                <a:rPr kumimoji="0" lang="ko-KR" altLang="en-US" sz="1800" b="0" i="0" u="none" strike="noStrike" kern="1200" cap="none" spc="0" normalizeH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감정 분석 기능 구현</a:t>
              </a:r>
              <a:endPara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CKEditor5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적용한 게시판 기능 구현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0265" y="1924677"/>
            <a:ext cx="2160000" cy="289480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709" y="1949611"/>
            <a:ext cx="2160000" cy="288000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523" y="1939481"/>
            <a:ext cx="2160000" cy="288000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8895" y="1939481"/>
            <a:ext cx="2160000" cy="288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027A7E-565F-6E54-5DBC-B6C40A736913}"/>
              </a:ext>
            </a:extLst>
          </p:cNvPr>
          <p:cNvSpPr txBox="1"/>
          <p:nvPr/>
        </p:nvSpPr>
        <p:spPr>
          <a:xfrm>
            <a:off x="272956" y="299865"/>
            <a:ext cx="5051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 기능 </a:t>
            </a:r>
            <a:r>
              <a:rPr lang="en-US" altLang="ko-KR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분담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1734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26A4E6-038C-ADAF-F5CD-0330DA42388C}"/>
              </a:ext>
            </a:extLst>
          </p:cNvPr>
          <p:cNvGrpSpPr/>
          <p:nvPr/>
        </p:nvGrpSpPr>
        <p:grpSpPr>
          <a:xfrm>
            <a:off x="409685" y="5329724"/>
            <a:ext cx="4141676" cy="4149647"/>
            <a:chOff x="4448752" y="6303526"/>
            <a:chExt cx="2607733" cy="3039507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CF7508-E7FA-DA5D-9652-08B2F0005AB7}"/>
                </a:ext>
              </a:extLst>
            </p:cNvPr>
            <p:cNvSpPr/>
            <p:nvPr/>
          </p:nvSpPr>
          <p:spPr>
            <a:xfrm>
              <a:off x="4448752" y="6303526"/>
              <a:ext cx="2607733" cy="651933"/>
            </a:xfrm>
            <a:prstGeom prst="rect">
              <a:avLst/>
            </a:prstGeom>
            <a:solidFill>
              <a:srgbClr val="1734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이혜림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C4B79FB-5B8B-526A-8F0B-1213FE263C95}"/>
                </a:ext>
              </a:extLst>
            </p:cNvPr>
            <p:cNvSpPr txBox="1"/>
            <p:nvPr/>
          </p:nvSpPr>
          <p:spPr>
            <a:xfrm>
              <a:off x="4550351" y="7043563"/>
              <a:ext cx="2404533" cy="2299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React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면접리스트 및 기업공고 화면구현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SpringBoot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JPA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면접 결과 분석 기능구현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OracleDB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데이터베이스 설계 및 구축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Git,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Github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형상관리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Postman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을 이용한 데이터 조회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mediapipe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통한 시선감지 및 자세감지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Selenium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으로 기업공고 동적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크롤링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기능구현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7FDAE475-73BB-AF61-C307-AC530D560E6F}"/>
              </a:ext>
            </a:extLst>
          </p:cNvPr>
          <p:cNvGrpSpPr/>
          <p:nvPr/>
        </p:nvGrpSpPr>
        <p:grpSpPr>
          <a:xfrm>
            <a:off x="9243197" y="5329724"/>
            <a:ext cx="4111396" cy="3608598"/>
            <a:chOff x="6395507" y="6819900"/>
            <a:chExt cx="2404533" cy="181701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7CB36210-9D70-62C4-C1D1-99218D402A31}"/>
                </a:ext>
              </a:extLst>
            </p:cNvPr>
            <p:cNvSpPr/>
            <p:nvPr/>
          </p:nvSpPr>
          <p:spPr>
            <a:xfrm>
              <a:off x="6395507" y="6819900"/>
              <a:ext cx="2404533" cy="448158"/>
            </a:xfrm>
            <a:prstGeom prst="rect">
              <a:avLst/>
            </a:prstGeom>
            <a:solidFill>
              <a:srgbClr val="1734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1200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김민식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CD3C67-A7BC-7251-52C2-256678DB84AB}"/>
                </a:ext>
              </a:extLst>
            </p:cNvPr>
            <p:cNvSpPr txBox="1"/>
            <p:nvPr/>
          </p:nvSpPr>
          <p:spPr>
            <a:xfrm>
              <a:off x="6395507" y="7335144"/>
              <a:ext cx="2404533" cy="1301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React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트렌드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서칭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채팅방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화면 구현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SpringBoot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JPA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</a:t>
              </a:r>
              <a:r>
                <a:rPr kumimoji="0" lang="ko-KR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이용한 </a:t>
              </a:r>
              <a:r>
                <a:rPr lang="ko-KR" altLang="en-US" sz="1800" kern="1200" noProof="0" dirty="0" err="1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트렌드서칭</a:t>
              </a:r>
              <a:r>
                <a:rPr lang="en-US" altLang="ko-KR" sz="1800" kern="1200" noProof="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lang="ko-KR" altLang="en-US" sz="1800" kern="1200" noProof="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채팅 기능 구현</a:t>
              </a:r>
              <a:endParaRPr lang="en-US" altLang="ko-KR" sz="1800" kern="1200" noProof="0" dirty="0" smtClean="0">
                <a:solidFill>
                  <a:prstClr val="black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indent="-285750">
                <a:buClrTx/>
                <a:buFont typeface="Arial" panose="020B0604020202020204" pitchFamily="34" charset="0"/>
                <a:buChar char="•"/>
                <a:defRPr/>
              </a:pPr>
              <a:r>
                <a:rPr lang="en-US" altLang="ko-KR" sz="1800" kern="1200" dirty="0" err="1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OracleDB</a:t>
              </a:r>
              <a:r>
                <a:rPr lang="ko-KR" altLang="en-US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를 이용한 데이터베이스 설계 및 </a:t>
              </a:r>
              <a:r>
                <a:rPr lang="ko-KR" altLang="en-US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rPr>
                <a:t>구축</a:t>
              </a:r>
              <a:endPara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Flask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정적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크롤링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MQTT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브로커 서버 구현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Github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형상관리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95E1567-6AE8-A25C-564E-8F7235BB2CC2}"/>
              </a:ext>
            </a:extLst>
          </p:cNvPr>
          <p:cNvGrpSpPr/>
          <p:nvPr/>
        </p:nvGrpSpPr>
        <p:grpSpPr>
          <a:xfrm>
            <a:off x="13634567" y="5329724"/>
            <a:ext cx="4111396" cy="3331600"/>
            <a:chOff x="6395507" y="6819900"/>
            <a:chExt cx="2404533" cy="167754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8AE63B3-6724-CA1A-4ED4-CAAEE8A12773}"/>
                </a:ext>
              </a:extLst>
            </p:cNvPr>
            <p:cNvSpPr/>
            <p:nvPr/>
          </p:nvSpPr>
          <p:spPr>
            <a:xfrm>
              <a:off x="6395507" y="6819900"/>
              <a:ext cx="2404533" cy="448158"/>
            </a:xfrm>
            <a:prstGeom prst="rect">
              <a:avLst/>
            </a:prstGeom>
            <a:solidFill>
              <a:srgbClr val="1734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홍은비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266F98A-5B99-1C77-A9AE-F003C03CEC87}"/>
                </a:ext>
              </a:extLst>
            </p:cNvPr>
            <p:cNvSpPr txBox="1"/>
            <p:nvPr/>
          </p:nvSpPr>
          <p:spPr>
            <a:xfrm>
              <a:off x="6395507" y="7335144"/>
              <a:ext cx="2404533" cy="1162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React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이력서 매니저 화면구현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SpringBoot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JPA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이력서 매니저 기능구현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OracleDB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데이터베이스 설계 및 구축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Git,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Github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형상관리</a:t>
              </a: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Python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을 이용한 직무 데이터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크롤링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및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47138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감정 분석</a:t>
            </a:r>
            <a:endParaRPr lang="ko-KR" altLang="en-US" sz="3600" dirty="0">
              <a:solidFill>
                <a:srgbClr val="002060"/>
              </a:solidFill>
              <a:latin typeface="나눔스퀘어 Bold" panose="020B0600000101010101" pitchFamily="50" charset="-127"/>
              <a:ea typeface="나눔스퀘어_ac ExtraBold" panose="020B0600000101010101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76" y="2743418"/>
            <a:ext cx="5757299" cy="57258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370" y="2669997"/>
            <a:ext cx="6099764" cy="579927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5328" y="2669997"/>
            <a:ext cx="5570907" cy="42139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35453" y="7107727"/>
            <a:ext cx="5626277" cy="2082074"/>
          </a:xfrm>
          <a:prstGeom prst="rect">
            <a:avLst/>
          </a:prstGeom>
        </p:spPr>
      </p:pic>
      <p:graphicFrame>
        <p:nvGraphicFramePr>
          <p:cNvPr id="16" name="표 15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21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영상 </a:t>
            </a:r>
            <a:r>
              <a:rPr lang="ko-KR" altLang="en-US" sz="3600" dirty="0" err="1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파일로드</a:t>
            </a:r>
            <a:endParaRPr lang="ko-KR" altLang="en-US" sz="3600" dirty="0">
              <a:solidFill>
                <a:srgbClr val="002060"/>
              </a:solidFill>
              <a:latin typeface="나눔스퀘어 Bold" panose="020B0600000101010101" pitchFamily="50" charset="-127"/>
              <a:ea typeface="나눔스퀘어_ac ExtraBold" panose="020B0600000101010101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10" y="2493818"/>
            <a:ext cx="8139525" cy="75682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6630" y="2493818"/>
            <a:ext cx="8574184" cy="279307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7301" y="5286895"/>
            <a:ext cx="8523637" cy="4733327"/>
          </a:xfrm>
          <a:prstGeom prst="rect">
            <a:avLst/>
          </a:prstGeom>
        </p:spPr>
      </p:pic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86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834216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99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DB 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연결</a:t>
            </a:r>
            <a:endParaRPr lang="ko-KR" altLang="en-US" sz="3600" dirty="0">
              <a:solidFill>
                <a:srgbClr val="002060"/>
              </a:solidFill>
              <a:latin typeface="나눔스퀘어 Bold" panose="020B0600000101010101" pitchFamily="50" charset="-127"/>
              <a:ea typeface="나눔스퀘어_ac ExtraBold" panose="020B0600000101010101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4265" y="2626822"/>
            <a:ext cx="7341502" cy="741439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10" y="2626822"/>
            <a:ext cx="8394784" cy="7387900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86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834216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301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면접 진행 후 결과를 조회할 수 있습니다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이용자는 최신 순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및 면접 타이틀 순으로 정렬이 가능하고 영상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음성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총 결과가 시각화 되어 나타납니다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baseline="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클릭 시 면접 타이틀을 입력하고 원하는 직무 분야를 선택하여 면접을 시작할 수 있습니다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무한 스크롤을 이용해서 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기준으로 면접 리스트를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처리했습니다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면접 결과값은 영상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음성의 각각의 평균과 전체 평균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사용자들의 면접 총 점수 평균을 기준으로 확인이 가능합니다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면접리스트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7" t="17297" r="5891" b="15306"/>
          <a:stretch/>
        </p:blipFill>
        <p:spPr>
          <a:xfrm>
            <a:off x="777698" y="2310503"/>
            <a:ext cx="8610178" cy="35139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4" t="7687" r="14178" b="15558"/>
          <a:stretch/>
        </p:blipFill>
        <p:spPr>
          <a:xfrm>
            <a:off x="1540699" y="5969161"/>
            <a:ext cx="7084175" cy="407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1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2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</a:t>
            </a:r>
            <a:r>
              <a:rPr lang="ko-KR" altLang="en-US" sz="360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리스트</a:t>
            </a:r>
            <a:r>
              <a:rPr lang="en-US" altLang="ko-KR" sz="36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Frontend)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398" y="2546307"/>
            <a:ext cx="5752699" cy="6481313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8327" y="2106792"/>
            <a:ext cx="6016115" cy="4909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8327" y="7015942"/>
            <a:ext cx="6016115" cy="30072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44068" y="2100165"/>
            <a:ext cx="5658640" cy="38200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52918" y="5963472"/>
            <a:ext cx="5649790" cy="403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1" y="1221004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2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</a:t>
            </a:r>
            <a:r>
              <a:rPr lang="ko-KR" altLang="en-US" sz="360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리스트</a:t>
            </a:r>
            <a:r>
              <a:rPr lang="en-US" altLang="ko-KR" sz="36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Frontend)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11" y="2673655"/>
            <a:ext cx="5775155" cy="703560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2799" y="2115135"/>
            <a:ext cx="6058746" cy="239921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528" y="4589195"/>
            <a:ext cx="5653287" cy="174928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4856" y="6490178"/>
            <a:ext cx="5546615" cy="345041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0"/>
          <a:srcRect t="3876"/>
          <a:stretch/>
        </p:blipFill>
        <p:spPr>
          <a:xfrm>
            <a:off x="12445389" y="2859578"/>
            <a:ext cx="5603407" cy="461069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86175" y="7546123"/>
            <a:ext cx="5603407" cy="17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1" y="1221004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2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</a:t>
            </a:r>
            <a:r>
              <a:rPr lang="ko-KR" altLang="en-US" sz="360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리스트</a:t>
            </a:r>
            <a:r>
              <a:rPr lang="en-US" altLang="ko-KR" sz="36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Frontend)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5430" y="2270286"/>
            <a:ext cx="8802912" cy="753125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720" y="2686622"/>
            <a:ext cx="8386895" cy="7114923"/>
          </a:xfrm>
          <a:prstGeom prst="rect">
            <a:avLst/>
          </a:prstGeom>
        </p:spPr>
      </p:pic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86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834216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745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1" y="1221004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2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결과</a:t>
            </a:r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(Frontend)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86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834216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5993" y="5935363"/>
            <a:ext cx="4953513" cy="40828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455" y="2555349"/>
            <a:ext cx="8920051" cy="33965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783" y="5951913"/>
            <a:ext cx="4931487" cy="40828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6968" y="2231227"/>
            <a:ext cx="8516539" cy="745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2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1" y="1221004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2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결과</a:t>
            </a:r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(Frontend)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86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834216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193" y="2578377"/>
            <a:ext cx="8619931" cy="74495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53" y="2161309"/>
            <a:ext cx="8144889" cy="77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11" y="1221004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24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결과</a:t>
            </a:r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(Frontend)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86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834216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80" y="2620121"/>
            <a:ext cx="5752751" cy="497771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8909" y="6267795"/>
            <a:ext cx="5249008" cy="37680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6495" y="2351638"/>
            <a:ext cx="8572247" cy="742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90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4;p17">
            <a:extLst>
              <a:ext uri="{FF2B5EF4-FFF2-40B4-BE49-F238E27FC236}">
                <a16:creationId xmlns:a16="http://schemas.microsoft.com/office/drawing/2014/main" id="{21CD5409-E9E0-F81E-8ABA-80F04F23C1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1317A6-692B-DF95-37EF-247BA003A304}"/>
              </a:ext>
            </a:extLst>
          </p:cNvPr>
          <p:cNvSpPr txBox="1"/>
          <p:nvPr/>
        </p:nvSpPr>
        <p:spPr>
          <a:xfrm>
            <a:off x="272956" y="299865"/>
            <a:ext cx="5051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목표 기능 </a:t>
            </a:r>
            <a:r>
              <a:rPr lang="en-US" altLang="ko-KR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&amp; </a:t>
            </a:r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역할 분담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1734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336" y="2162363"/>
            <a:ext cx="2383867" cy="300759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529" y="2162363"/>
            <a:ext cx="2339404" cy="30075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3C6E16-04EC-4003-5720-76A70AD51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157" y="2162363"/>
            <a:ext cx="2291853" cy="3007596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3A4802C0-DDA9-D240-C90A-A1303C0F1061}"/>
              </a:ext>
            </a:extLst>
          </p:cNvPr>
          <p:cNvGrpSpPr/>
          <p:nvPr/>
        </p:nvGrpSpPr>
        <p:grpSpPr>
          <a:xfrm>
            <a:off x="2359248" y="5636070"/>
            <a:ext cx="4141676" cy="3872649"/>
            <a:chOff x="4448752" y="6303525"/>
            <a:chExt cx="2607733" cy="283661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6179D5E-2028-C8FB-4B48-57144596B41E}"/>
                </a:ext>
              </a:extLst>
            </p:cNvPr>
            <p:cNvSpPr/>
            <p:nvPr/>
          </p:nvSpPr>
          <p:spPr>
            <a:xfrm>
              <a:off x="4448752" y="6303525"/>
              <a:ext cx="2607733" cy="651933"/>
            </a:xfrm>
            <a:prstGeom prst="rect">
              <a:avLst/>
            </a:prstGeom>
            <a:solidFill>
              <a:srgbClr val="1734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이</a:t>
              </a:r>
              <a:r>
                <a:rPr lang="ko-KR" altLang="en-US" sz="2400" kern="1200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승철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C219EC-1094-4F97-5CFD-1413326926EA}"/>
                </a:ext>
              </a:extLst>
            </p:cNvPr>
            <p:cNvSpPr txBox="1"/>
            <p:nvPr/>
          </p:nvSpPr>
          <p:spPr>
            <a:xfrm>
              <a:off x="4550351" y="7043563"/>
              <a:ext cx="2404533" cy="2096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React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</a:t>
              </a:r>
              <a:r>
                <a:rPr lang="ko-KR" altLang="en-US" sz="1800" kern="1200" dirty="0" err="1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메인페이지</a:t>
              </a:r>
              <a:r>
                <a:rPr lang="ko-KR" altLang="en-US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및 관리자페이지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화면구현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SpringBoot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JPA,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QueryDSL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을 이용한 통계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구독처리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게시판 신고 후처리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기능구현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OracleDB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데이터베이스 설계 및 구축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Git,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Github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형상관리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Postman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을 이용한 데이터 조회</a:t>
              </a:r>
              <a:endParaRPr lang="en-US" altLang="ko-KR" sz="1800" kern="1200" dirty="0">
                <a:solidFill>
                  <a:prstClr val="black"/>
                </a:solidFill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Toss API</a:t>
              </a:r>
              <a:r>
                <a:rPr lang="ko-KR" altLang="en-US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결제기능 구현</a:t>
              </a: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4100857-1455-A8C4-65F7-6C3F4FB92AC7}"/>
              </a:ext>
            </a:extLst>
          </p:cNvPr>
          <p:cNvGrpSpPr/>
          <p:nvPr/>
        </p:nvGrpSpPr>
        <p:grpSpPr>
          <a:xfrm>
            <a:off x="7014434" y="5636070"/>
            <a:ext cx="4141676" cy="3595651"/>
            <a:chOff x="4448752" y="6303525"/>
            <a:chExt cx="2607733" cy="2633719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881CA337-717F-2642-F643-AD1A24B031F3}"/>
                </a:ext>
              </a:extLst>
            </p:cNvPr>
            <p:cNvSpPr/>
            <p:nvPr/>
          </p:nvSpPr>
          <p:spPr>
            <a:xfrm>
              <a:off x="4448752" y="6303525"/>
              <a:ext cx="2607733" cy="651933"/>
            </a:xfrm>
            <a:prstGeom prst="rect">
              <a:avLst/>
            </a:prstGeom>
            <a:solidFill>
              <a:srgbClr val="1734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kern="1200" dirty="0">
                  <a:solidFill>
                    <a:srgbClr val="FFFFFF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전상우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3F20A7-89A1-F322-1D50-6BF1BD4A4FE3}"/>
                </a:ext>
              </a:extLst>
            </p:cNvPr>
            <p:cNvSpPr txBox="1"/>
            <p:nvPr/>
          </p:nvSpPr>
          <p:spPr>
            <a:xfrm>
              <a:off x="4550351" y="7043563"/>
              <a:ext cx="2404533" cy="189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React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</a:t>
              </a:r>
              <a:r>
                <a:rPr lang="ko-KR" altLang="en-US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로그인</a:t>
              </a:r>
              <a:r>
                <a: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lang="ko-KR" altLang="en-US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회원관련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화면구현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SpringBoot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JPA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로그인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회원가입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정보수정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기능구현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JWT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토큰 생성 인가 승인 관리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OracleDB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데이터베이스 설계 및 구축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Git,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Github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형상관리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07C13D7-A8C2-3B22-0F48-437C2DCEFFE5}"/>
              </a:ext>
            </a:extLst>
          </p:cNvPr>
          <p:cNvGrpSpPr/>
          <p:nvPr/>
        </p:nvGrpSpPr>
        <p:grpSpPr>
          <a:xfrm>
            <a:off x="11509393" y="5636070"/>
            <a:ext cx="4141676" cy="3595651"/>
            <a:chOff x="4448752" y="6303525"/>
            <a:chExt cx="2607733" cy="2633719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75BCA71F-A2E1-A849-ECF9-26084F2E76DA}"/>
                </a:ext>
              </a:extLst>
            </p:cNvPr>
            <p:cNvSpPr/>
            <p:nvPr/>
          </p:nvSpPr>
          <p:spPr>
            <a:xfrm>
              <a:off x="4448752" y="6303525"/>
              <a:ext cx="2607733" cy="651933"/>
            </a:xfrm>
            <a:prstGeom prst="rect">
              <a:avLst/>
            </a:prstGeom>
            <a:solidFill>
              <a:srgbClr val="1734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신예담</a:t>
              </a:r>
              <a:endPara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02EFC0-F640-433F-B8F6-0687BED67A0D}"/>
                </a:ext>
              </a:extLst>
            </p:cNvPr>
            <p:cNvSpPr txBox="1"/>
            <p:nvPr/>
          </p:nvSpPr>
          <p:spPr>
            <a:xfrm>
              <a:off x="4550351" y="7043563"/>
              <a:ext cx="2404533" cy="18936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React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</a:t>
              </a:r>
              <a:r>
                <a:rPr lang="ko-KR" altLang="en-US" sz="1800" kern="1200" dirty="0" err="1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챗봇</a:t>
              </a:r>
              <a:r>
                <a: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</a:t>
              </a:r>
              <a:r>
                <a:rPr lang="ko-KR" altLang="en-US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공지사항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화면구현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SpringBoot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, JPA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공지사항 기능구현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챗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GPT </a:t>
              </a:r>
              <a:r>
                <a: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open</a:t>
              </a: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API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</a:t>
              </a:r>
              <a:r>
                <a:rPr kumimoji="0" lang="ko-KR" alt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챗봇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 구현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OracleDB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데이터베이스 설계 및 구축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Git, </a:t>
              </a:r>
              <a:r>
                <a:rPr kumimoji="0" lang="en-US" altLang="ko-KR" sz="1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Github</a:t>
              </a: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rPr>
                <a:t>를 이용한 형상관리</a:t>
              </a:r>
              <a:endPara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OTF Light" panose="020D0904000000000000" pitchFamily="34" charset="-127"/>
                <a:ea typeface="나눔고딕OTF Light" panose="020D0904000000000000" pitchFamily="34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198725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6370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영상 및 영상 결과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158" y="2567191"/>
            <a:ext cx="5834010" cy="27197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343" y="5552903"/>
            <a:ext cx="5824825" cy="42183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5892" y="2366778"/>
            <a:ext cx="6123446" cy="36962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59182" y="6002056"/>
            <a:ext cx="6058746" cy="403916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82268" y="2247996"/>
            <a:ext cx="5589600" cy="303889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3029" y="5894268"/>
            <a:ext cx="5648839" cy="4124901"/>
          </a:xfrm>
          <a:prstGeom prst="rect">
            <a:avLst/>
          </a:prstGeom>
        </p:spPr>
      </p:pic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529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592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면접 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영상 및 총결과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8307" y="2527069"/>
            <a:ext cx="8666935" cy="3569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465" y="2527069"/>
            <a:ext cx="8957076" cy="40898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8307" y="5918662"/>
            <a:ext cx="8666935" cy="41225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4011" y="6077041"/>
            <a:ext cx="4433529" cy="39475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9794" y="6367549"/>
            <a:ext cx="4907348" cy="3632909"/>
          </a:xfrm>
          <a:prstGeom prst="rect">
            <a:avLst/>
          </a:prstGeom>
        </p:spPr>
      </p:pic>
      <p:graphicFrame>
        <p:nvGraphicFramePr>
          <p:cNvPr id="20" name="표 19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86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834216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53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면접 기록 중 선택한 항목의 결과를 볼 수 있습니다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진행했던 질문과 그에 답변한 내용이 표시됩니다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답변 중 긍정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부정 수치가 일정 수치 이상이면 붉게 또는 파랗게 표시됩니다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질문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순서에 맞게 답변한 문장 목록이 함께 출력되며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색이 강조된 문장은 선택 가능합니다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문장 선택 시 하단부에 해당 문장과 긍정 부정 수치가 표시됩니다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최대 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개까지의 질문에 대해 답변 진행한 목록을 우측 화살 이미지 클릭을 통해 넘길 수 있습니다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면접리스트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8" t="15560" r="11233" b="8769"/>
          <a:stretch/>
        </p:blipFill>
        <p:spPr>
          <a:xfrm>
            <a:off x="545910" y="3667189"/>
            <a:ext cx="9135255" cy="479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5538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음성 분석 결과</a:t>
            </a:r>
            <a:r>
              <a:rPr lang="en-US" altLang="ko-KR" sz="3600" dirty="0" smtClean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en-US" altLang="ko-KR" sz="3600" dirty="0">
                <a:solidFill>
                  <a:srgbClr val="0020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Frontend)</a:t>
            </a:r>
            <a:endParaRPr lang="ko-KR" altLang="en-US" sz="3600" dirty="0">
              <a:solidFill>
                <a:srgbClr val="0020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59108"/>
              </p:ext>
            </p:extLst>
          </p:nvPr>
        </p:nvGraphicFramePr>
        <p:xfrm>
          <a:off x="266389" y="2040291"/>
          <a:ext cx="17871516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682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10404694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48" r="60951" b="1348"/>
          <a:stretch/>
        </p:blipFill>
        <p:spPr>
          <a:xfrm>
            <a:off x="336880" y="2511196"/>
            <a:ext cx="7069760" cy="47143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86"/>
          <a:stretch/>
        </p:blipFill>
        <p:spPr>
          <a:xfrm>
            <a:off x="336880" y="7486731"/>
            <a:ext cx="7239577" cy="18748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683"/>
          <a:stretch/>
        </p:blipFill>
        <p:spPr>
          <a:xfrm>
            <a:off x="8062302" y="2188801"/>
            <a:ext cx="9716246" cy="77483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447"/>
          <a:stretch/>
        </p:blipFill>
        <p:spPr>
          <a:xfrm>
            <a:off x="12920425" y="4449804"/>
            <a:ext cx="5006809" cy="2583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700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음성 분석</a:t>
            </a:r>
            <a:endParaRPr lang="ko-KR" altLang="en-US" sz="3600" dirty="0">
              <a:solidFill>
                <a:srgbClr val="002060"/>
              </a:solidFill>
              <a:latin typeface="나눔스퀘어 Bold" panose="020B0600000101010101" pitchFamily="50" charset="-127"/>
              <a:ea typeface="나눔스퀘어_ac ExtraBold" panose="020B0600000101010101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256272"/>
              </p:ext>
            </p:extLst>
          </p:nvPr>
        </p:nvGraphicFramePr>
        <p:xfrm>
          <a:off x="266389" y="2050067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532137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10345945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70"/>
          <a:stretch/>
        </p:blipFill>
        <p:spPr>
          <a:xfrm>
            <a:off x="8090390" y="2436862"/>
            <a:ext cx="7023336" cy="74141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77093" b="2984"/>
          <a:stretch/>
        </p:blipFill>
        <p:spPr>
          <a:xfrm>
            <a:off x="13634819" y="7641771"/>
            <a:ext cx="4005713" cy="1493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81"/>
          <a:stretch/>
        </p:blipFill>
        <p:spPr>
          <a:xfrm>
            <a:off x="545910" y="2591650"/>
            <a:ext cx="6103084" cy="731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0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음성 분석 결과</a:t>
            </a:r>
            <a:endParaRPr lang="ko-KR" altLang="en-US" sz="3600" dirty="0">
              <a:solidFill>
                <a:srgbClr val="002060"/>
              </a:solidFill>
              <a:latin typeface="나눔스퀘어 Bold" panose="020B0600000101010101" pitchFamily="50" charset="-127"/>
              <a:ea typeface="나눔스퀘어_ac ExtraBold" panose="020B0600000101010101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/>
          </p:nvPr>
        </p:nvGraphicFramePr>
        <p:xfrm>
          <a:off x="266389" y="2050067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4386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834216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04"/>
          <a:stretch/>
        </p:blipFill>
        <p:spPr>
          <a:xfrm>
            <a:off x="402218" y="3566174"/>
            <a:ext cx="8641398" cy="50030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382" y="2394528"/>
            <a:ext cx="7755323" cy="734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91748"/>
              </p:ext>
            </p:extLst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커뮤니티 게시판 목록입니다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.15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단위로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페이징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처리됩니다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내용에 대해 검색할 수 있고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최신 순과 오래된 순으로 정렬할 수 있습니다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목록 버튼 또는 공백 검색으로 첫 목록으로 돌아갈 수 있습니다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 글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버튼과 글쓰기 버튼은 </a:t>
                      </a:r>
                      <a:r>
                        <a:rPr lang="ko-KR" altLang="en-US" sz="2800" baseline="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비로그인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회원에게는 표시되지 않습니다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5909" y="1393960"/>
            <a:ext cx="486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 게시판 글 목록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461" y="2573588"/>
            <a:ext cx="7876087" cy="697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06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126914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787554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11090528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</a:t>
                      </a:r>
                      <a:r>
                        <a:rPr kumimoji="0" lang="en-US" altLang="ko-KR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목록 컴포넌트</a:t>
                      </a: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페이징</a:t>
                      </a:r>
                      <a:r>
                        <a:rPr kumimoji="0" lang="ko-KR" altLang="en-US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 컴포넌트</a:t>
                      </a: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524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게시판 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공통 컴포넌트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32"/>
          <a:stretch/>
        </p:blipFill>
        <p:spPr>
          <a:xfrm>
            <a:off x="452355" y="3107351"/>
            <a:ext cx="6575462" cy="67016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783" y="2595000"/>
            <a:ext cx="8164064" cy="611590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4"/>
          <a:stretch/>
        </p:blipFill>
        <p:spPr>
          <a:xfrm>
            <a:off x="12922954" y="4297681"/>
            <a:ext cx="4842532" cy="5511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2944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452857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55988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22094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</a:t>
                      </a:r>
                      <a:r>
                        <a:rPr kumimoji="0" lang="en-US" altLang="ko-KR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검색 컴포넌트</a:t>
                      </a: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ko-KR" altLang="en-US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정렬 컴포넌트</a:t>
                      </a: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5240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게시판 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(</a:t>
            </a: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공통 컴포넌트</a:t>
            </a:r>
            <a:r>
              <a:rPr kumimoji="0" lang="en-US" altLang="ko-KR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92" y="3033047"/>
            <a:ext cx="6297312" cy="689472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6562" y="3717286"/>
            <a:ext cx="8300731" cy="442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2904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7823800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게시판 목록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613"/>
          <a:stretch/>
        </p:blipFill>
        <p:spPr>
          <a:xfrm>
            <a:off x="377459" y="2686622"/>
            <a:ext cx="7626006" cy="72938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76"/>
          <a:stretch/>
        </p:blipFill>
        <p:spPr>
          <a:xfrm>
            <a:off x="9585947" y="2299062"/>
            <a:ext cx="6871539" cy="728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0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54;p17">
            <a:extLst>
              <a:ext uri="{FF2B5EF4-FFF2-40B4-BE49-F238E27FC236}">
                <a16:creationId xmlns:a16="http://schemas.microsoft.com/office/drawing/2014/main" id="{DB6EFC8A-4ABE-7E3C-59D5-72E080828A7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95776"/>
            <a:ext cx="18295238" cy="913577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068503-2AE2-DCD6-AB5A-56CD802B4A2C}"/>
              </a:ext>
            </a:extLst>
          </p:cNvPr>
          <p:cNvSpPr txBox="1"/>
          <p:nvPr/>
        </p:nvSpPr>
        <p:spPr>
          <a:xfrm>
            <a:off x="272956" y="299865"/>
            <a:ext cx="56332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팀 구성 및 역할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1734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33" name="Google Shape;333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16"/>
          <p:cNvSpPr/>
          <p:nvPr/>
        </p:nvSpPr>
        <p:spPr>
          <a:xfrm>
            <a:off x="3662314" y="3247455"/>
            <a:ext cx="2404533" cy="575733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이혜림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37" name="Google Shape;337;p16"/>
          <p:cNvSpPr/>
          <p:nvPr/>
        </p:nvSpPr>
        <p:spPr>
          <a:xfrm>
            <a:off x="6400221" y="3247455"/>
            <a:ext cx="2404533" cy="575733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백종하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38" name="Google Shape;338;p16"/>
          <p:cNvSpPr/>
          <p:nvPr/>
        </p:nvSpPr>
        <p:spPr>
          <a:xfrm>
            <a:off x="9154001" y="3247455"/>
            <a:ext cx="2404533" cy="575733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김민식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39" name="Google Shape;339;p16"/>
          <p:cNvSpPr/>
          <p:nvPr/>
        </p:nvSpPr>
        <p:spPr>
          <a:xfrm>
            <a:off x="4453466" y="6199152"/>
            <a:ext cx="2607733" cy="651933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이승철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0" name="Google Shape;340;p16"/>
          <p:cNvSpPr/>
          <p:nvPr/>
        </p:nvSpPr>
        <p:spPr>
          <a:xfrm>
            <a:off x="7602488" y="6199152"/>
            <a:ext cx="2607733" cy="651933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전상우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1" name="Google Shape;341;p16"/>
          <p:cNvSpPr/>
          <p:nvPr/>
        </p:nvSpPr>
        <p:spPr>
          <a:xfrm>
            <a:off x="10751510" y="6199152"/>
            <a:ext cx="2607733" cy="651933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신예담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2" name="Google Shape;342;p16"/>
          <p:cNvSpPr/>
          <p:nvPr/>
        </p:nvSpPr>
        <p:spPr>
          <a:xfrm>
            <a:off x="11885561" y="3247455"/>
            <a:ext cx="2336800" cy="575733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홍은비</a:t>
            </a: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3" name="Google Shape;343;p16"/>
          <p:cNvSpPr txBox="1"/>
          <p:nvPr/>
        </p:nvSpPr>
        <p:spPr>
          <a:xfrm>
            <a:off x="3662314" y="3924788"/>
            <a:ext cx="240453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AI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안면인식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AI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면접분석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기업 공고 리스트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4" name="Google Shape;344;p16"/>
          <p:cNvSpPr txBox="1"/>
          <p:nvPr/>
        </p:nvSpPr>
        <p:spPr>
          <a:xfrm>
            <a:off x="6400221" y="3859574"/>
            <a:ext cx="2404533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AI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음성분석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AI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감정분석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커뮤니티 게시판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5" name="Google Shape;345;p16"/>
          <p:cNvSpPr txBox="1"/>
          <p:nvPr/>
        </p:nvSpPr>
        <p:spPr>
          <a:xfrm>
            <a:off x="9154001" y="3892181"/>
            <a:ext cx="240453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면접 질문분석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트렌드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서칭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채팅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6" name="Google Shape;346;p16"/>
          <p:cNvSpPr txBox="1"/>
          <p:nvPr/>
        </p:nvSpPr>
        <p:spPr>
          <a:xfrm>
            <a:off x="11851694" y="3873988"/>
            <a:ext cx="2550106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이력서 관리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합격 데이터 마이닝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핵심 키워드 분석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7" name="Google Shape;347;p16"/>
          <p:cNvSpPr txBox="1"/>
          <p:nvPr/>
        </p:nvSpPr>
        <p:spPr>
          <a:xfrm>
            <a:off x="4555065" y="6939190"/>
            <a:ext cx="240453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회원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/ </a:t>
            </a: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관리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신고 관리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서비스 통계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lang="ko-KR" altLang="en-US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결제 </a:t>
            </a:r>
            <a:r>
              <a:rPr lang="en-US" altLang="ko-KR" sz="20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API</a:t>
            </a:r>
          </a:p>
        </p:txBody>
      </p:sp>
      <p:sp>
        <p:nvSpPr>
          <p:cNvPr id="348" name="Google Shape;348;p16"/>
          <p:cNvSpPr txBox="1"/>
          <p:nvPr/>
        </p:nvSpPr>
        <p:spPr>
          <a:xfrm>
            <a:off x="7704086" y="6952685"/>
            <a:ext cx="2659113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lang="ko-KR" altLang="en-US" sz="2000" noProof="0" dirty="0" smtClean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일반 및 소셜 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회원가입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/</a:t>
            </a:r>
            <a:r>
              <a:rPr kumimoji="0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로그인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마이 페이지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349" name="Google Shape;349;p16"/>
          <p:cNvSpPr txBox="1"/>
          <p:nvPr/>
        </p:nvSpPr>
        <p:spPr>
          <a:xfrm>
            <a:off x="10853109" y="6939190"/>
            <a:ext cx="2404533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챗봇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75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Bold" panose="020B0600000101010101" pitchFamily="50" charset="-127"/>
                <a:ea typeface="나눔스퀘어_ac ExtraBold" panose="020B0600000101010101"/>
              </a:rPr>
              <a:t>게시판 목록</a:t>
            </a:r>
            <a:endParaRPr lang="ko-KR" altLang="en-US" sz="3600" dirty="0">
              <a:solidFill>
                <a:srgbClr val="002060"/>
              </a:solidFill>
              <a:latin typeface="나눔스퀘어 Bold" panose="020B0600000101010101" pitchFamily="50" charset="-127"/>
              <a:ea typeface="나눔스퀘어_ac ExtraBold" panose="020B0600000101010101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402613"/>
              </p:ext>
            </p:extLst>
          </p:nvPr>
        </p:nvGraphicFramePr>
        <p:xfrm>
          <a:off x="266389" y="2050067"/>
          <a:ext cx="17871516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7151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98"/>
          <a:stretch/>
        </p:blipFill>
        <p:spPr>
          <a:xfrm>
            <a:off x="428345" y="3720789"/>
            <a:ext cx="13697538" cy="44033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58760" y="5922480"/>
            <a:ext cx="8337355" cy="3879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61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385002"/>
              </p:ext>
            </p:extLst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제목과 작성일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수정일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내용이 표시된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상세보기 입니다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우측 상단 신고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이미지를 클릭하여 신고할 수 있습니다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첨부 파일을 클릭하여 다운로드 받을 수 있습니다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하단부 삭제와 수정 버튼은 글 작성 본인에게만 표시됩니다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각 회원은 동일한 글에 대해 중복 신고를 할 수 없습니다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5910" y="1393960"/>
            <a:ext cx="5097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 게시판 상세보기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93" y="2260544"/>
            <a:ext cx="8558901" cy="768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2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댓글 작성입니다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댓글과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대댓글을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작성할 수 있고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작성자와 작성일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내용이 표시됩니다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 상단 신고 이미지를 클릭하여 신고할 수 있습니다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댓글과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대댓글은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로그인한 회원만 등록 가능합니다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댓글은 작성자만 삭제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버튼이 표시됩니다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게시글과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동일하게 각 회원은 댓글에 대해 중복 신고할 수</a:t>
                      </a:r>
                      <a:r>
                        <a:rPr lang="ko-KR" altLang="en-US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없습니다</a:t>
                      </a:r>
                      <a:r>
                        <a:rPr lang="en-US" altLang="ko-KR" sz="2800" baseline="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 게시판 댓글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130" y="2333053"/>
            <a:ext cx="8059802" cy="745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0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640133"/>
              </p:ext>
            </p:extLst>
          </p:nvPr>
        </p:nvGraphicFramePr>
        <p:xfrm>
          <a:off x="266389" y="2040291"/>
          <a:ext cx="17878083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86217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553865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  <a:gridCol w="6453215">
                  <a:extLst>
                    <a:ext uri="{9D8B030D-6E8A-4147-A177-3AD203B41FA5}">
                      <a16:colId xmlns:a16="http://schemas.microsoft.com/office/drawing/2014/main" val="1227772668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59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</a:t>
            </a:r>
            <a:r>
              <a:rPr lang="ko-KR" altLang="en-US" sz="3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상세보기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" r="58406"/>
          <a:stretch/>
        </p:blipFill>
        <p:spPr>
          <a:xfrm>
            <a:off x="353117" y="2686622"/>
            <a:ext cx="5721112" cy="721143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" r="61005"/>
          <a:stretch/>
        </p:blipFill>
        <p:spPr>
          <a:xfrm>
            <a:off x="6223051" y="2456745"/>
            <a:ext cx="5434771" cy="73448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41720"/>
          <a:stretch/>
        </p:blipFill>
        <p:spPr>
          <a:xfrm>
            <a:off x="11738469" y="2754985"/>
            <a:ext cx="6288274" cy="661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346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</a:t>
                      </a:r>
                      <a:r>
                        <a:rPr kumimoji="0" lang="en-US" altLang="ko-KR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code]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59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댓글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" r="31308"/>
          <a:stretch/>
        </p:blipFill>
        <p:spPr>
          <a:xfrm>
            <a:off x="9487879" y="2641934"/>
            <a:ext cx="7498079" cy="715961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8" r="44131"/>
          <a:stretch/>
        </p:blipFill>
        <p:spPr>
          <a:xfrm>
            <a:off x="1056724" y="2525523"/>
            <a:ext cx="5460274" cy="7392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14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59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댓글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4" r="4979"/>
          <a:stretch/>
        </p:blipFill>
        <p:spPr>
          <a:xfrm>
            <a:off x="404950" y="2785936"/>
            <a:ext cx="8699862" cy="65541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r="6050"/>
          <a:stretch/>
        </p:blipFill>
        <p:spPr>
          <a:xfrm>
            <a:off x="9381239" y="3824305"/>
            <a:ext cx="8593252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7105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348326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</a:t>
                      </a: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538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게시판 상세보기 </a:t>
            </a:r>
            <a:r>
              <a:rPr kumimoji="0" lang="en-US" altLang="ko-KR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/ </a:t>
            </a:r>
            <a:r>
              <a:rPr kumimoji="0" lang="ko-KR" altLang="en-US" sz="3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댓글조회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59"/>
          <a:stretch/>
        </p:blipFill>
        <p:spPr>
          <a:xfrm>
            <a:off x="325208" y="2773839"/>
            <a:ext cx="8573848" cy="34174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339" y="7057869"/>
            <a:ext cx="8554181" cy="24575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57163" y="2207422"/>
            <a:ext cx="6710151" cy="759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4526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095589"/>
              </p:ext>
            </p:extLst>
          </p:nvPr>
        </p:nvGraphicFramePr>
        <p:xfrm>
          <a:off x="266389" y="2040291"/>
          <a:ext cx="17871516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71516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</a:t>
                      </a: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538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게시판 댓글</a:t>
            </a:r>
            <a:r>
              <a:rPr kumimoji="0" lang="ko-KR" alt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등록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773" y="2906875"/>
            <a:ext cx="12520833" cy="686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365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844743"/>
              </p:ext>
            </p:extLst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 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수정입니다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CKEditor5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사용해 글을 작성할 수 있습니다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 선택 버튼을 눌러 파일을 업로드할 수 있습니다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CKEditor5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기능을 활용하면 문단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굵기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기울임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목록 기호 등을 적용할 수 있습니다</a:t>
                      </a:r>
                      <a:r>
                        <a:rPr lang="en-US" altLang="ko-KR" sz="2800" dirty="0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545909" y="1393960"/>
            <a:ext cx="5672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커뮤니티 </a:t>
            </a:r>
            <a:r>
              <a:rPr lang="ko-KR" altLang="en-US" sz="3600" dirty="0" err="1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게시글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등록 </a:t>
            </a:r>
            <a:r>
              <a:rPr lang="en-US" altLang="ko-KR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4" y="2260544"/>
            <a:ext cx="9440592" cy="763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7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998882"/>
              </p:ext>
            </p:extLst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324514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413863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  <a:gridCol w="6139704">
                  <a:extLst>
                    <a:ext uri="{9D8B030D-6E8A-4147-A177-3AD203B41FA5}">
                      <a16:colId xmlns:a16="http://schemas.microsoft.com/office/drawing/2014/main" val="167264235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59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등록</a:t>
            </a:r>
            <a:r>
              <a:rPr lang="en-US" altLang="ko-KR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2" r="62260"/>
          <a:stretch/>
        </p:blipFill>
        <p:spPr>
          <a:xfrm>
            <a:off x="313508" y="2790167"/>
            <a:ext cx="5264332" cy="70113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093" y="2437692"/>
            <a:ext cx="6173061" cy="73638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463" y="2437691"/>
            <a:ext cx="6045315" cy="736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83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7214956ddd_1_1"/>
          <p:cNvGrpSpPr/>
          <p:nvPr/>
        </p:nvGrpSpPr>
        <p:grpSpPr>
          <a:xfrm>
            <a:off x="-12745025" y="-13906292"/>
            <a:ext cx="45481908" cy="44562424"/>
            <a:chOff x="-12795175" y="-13889592"/>
            <a:chExt cx="45481908" cy="44562424"/>
          </a:xfrm>
        </p:grpSpPr>
        <p:grpSp>
          <p:nvGrpSpPr>
            <p:cNvPr id="355" name="Google Shape;355;g27214956ddd_1_1"/>
            <p:cNvGrpSpPr/>
            <p:nvPr/>
          </p:nvGrpSpPr>
          <p:grpSpPr>
            <a:xfrm>
              <a:off x="-3576706" y="3048192"/>
              <a:ext cx="14298833" cy="16865592"/>
              <a:chOff x="-3576706" y="3048192"/>
              <a:chExt cx="14298833" cy="16865592"/>
            </a:xfrm>
          </p:grpSpPr>
          <p:pic>
            <p:nvPicPr>
              <p:cNvPr id="356" name="Google Shape;356;g27214956ddd_1_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6" y="4331571"/>
                <a:ext cx="16865592" cy="142988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g27214956ddd_1_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g27214956ddd_1_1"/>
            <p:cNvGrpSpPr/>
            <p:nvPr/>
          </p:nvGrpSpPr>
          <p:grpSpPr>
            <a:xfrm>
              <a:off x="-12795175" y="-13889592"/>
              <a:ext cx="45481908" cy="44562424"/>
              <a:chOff x="-12795175" y="-13889592"/>
              <a:chExt cx="45481908" cy="44562424"/>
            </a:xfrm>
          </p:grpSpPr>
          <p:pic>
            <p:nvPicPr>
              <p:cNvPr id="359" name="Google Shape;359;g27214956ddd_1_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9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g27214956ddd_1_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2" y="-1449103"/>
                <a:ext cx="17339315" cy="18080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1" name="Google Shape;361;g27214956ddd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1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214956ddd_1_1"/>
          <p:cNvSpPr txBox="1"/>
          <p:nvPr/>
        </p:nvSpPr>
        <p:spPr>
          <a:xfrm>
            <a:off x="1989130" y="4350995"/>
            <a:ext cx="14298834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ko-KR" altLang="en-US" sz="9700" b="0" i="0" strike="noStrike" cap="none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프로젝트 수행절차 및 방법</a:t>
            </a:r>
            <a:endParaRPr sz="9700" b="0" i="0" strike="noStrike" cap="none" dirty="0">
              <a:solidFill>
                <a:srgbClr val="17346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83097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09" y="1393960"/>
            <a:ext cx="5933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게시판 등록</a:t>
            </a:r>
            <a:r>
              <a:rPr lang="en-US" altLang="ko-KR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3600" dirty="0" smtClean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수정</a:t>
            </a:r>
            <a:endParaRPr lang="ko-KR" altLang="en-US" sz="3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660" y="2226370"/>
            <a:ext cx="6571781" cy="7575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9" y="2623112"/>
            <a:ext cx="7631440" cy="71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588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001775"/>
              </p:ext>
            </p:extLst>
          </p:nvPr>
        </p:nvGraphicFramePr>
        <p:xfrm>
          <a:off x="266389" y="2040291"/>
          <a:ext cx="17878754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78754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</a:t>
                      </a: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91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게시판 등록</a:t>
            </a:r>
            <a:r>
              <a:rPr kumimoji="0" lang="en-US" altLang="ko-KR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/</a:t>
            </a:r>
            <a:r>
              <a:rPr kumimoji="0" lang="ko-KR" alt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수정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70"/>
          <a:stretch/>
        </p:blipFill>
        <p:spPr>
          <a:xfrm>
            <a:off x="4139560" y="2310333"/>
            <a:ext cx="9644341" cy="75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210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Python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 사용하여 기업 공고를 크롤링하고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2800" baseline="0" dirty="0" err="1" smtClean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MeCab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사용하여 형태소 분석을 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시각화는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Chart.js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사용하여 백분율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막대 바와 원형 차트로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표현하였습니다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직무 키워드는 기업 공고에서 사용된 직무 키워드를 추출하여 가장 많이 사용된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 단어를 내림차순 정렬하여 나타냈습니다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요구 경력은 기업 공고에서 요구된 경력을 추출하여 가장 많이 요구된 경력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개를 내림차순 정렬하여 나타냈습니다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직무 분석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196" y="2183503"/>
            <a:ext cx="9606072" cy="742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494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직무 분석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89" y="2569294"/>
            <a:ext cx="7662482" cy="74450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787" y="2569294"/>
            <a:ext cx="8640628" cy="58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093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이력서 관리 페이지는 카드 형태로 이력서를 조회하고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새 이력서 작성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직무 분석 페이지로 이동할 수 있도록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구성하였습니다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해당 페이지에서는 이력서 제목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직무 카테고리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 일자를 확인할 수 있습니다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이력서 관리 페이지에서는 자신이 작성한 이력서만 조회할 수 있도록 </a:t>
                      </a:r>
                      <a:r>
                        <a:rPr lang="en-US" altLang="ko-KR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jwt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토큰으로 인증된 사용자가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이력서를 작성하고 이력서 조회를 하는 사용자와 일치해야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 조회가 되도록 설계하였습니다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내 이력서 관리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: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조회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978" y="2101150"/>
            <a:ext cx="9590687" cy="793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197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내 이력서 관리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: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조회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522" y="4962802"/>
            <a:ext cx="8091382" cy="48387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7"/>
          <a:srcRect r="6341"/>
          <a:stretch/>
        </p:blipFill>
        <p:spPr>
          <a:xfrm>
            <a:off x="9329160" y="2687536"/>
            <a:ext cx="8715950" cy="22230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r="2583"/>
          <a:stretch/>
        </p:blipFill>
        <p:spPr>
          <a:xfrm>
            <a:off x="473542" y="2686622"/>
            <a:ext cx="8549104" cy="608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3434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이력서 작성하기 페이지에서는 직무 카테고리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이력서 제목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기본 정보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자기 소개서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경력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학력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 내용을 입력할 수 있도록 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개의 이력서에 다수의 경력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학력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활동이 저장될 수 있도록 테이블을 구분 처리하였습니다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이력서 저장은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유효성을 체크하여 기본 값을 모두 입력해야 저장되도록 설계하였습니다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09" y="1393960"/>
            <a:ext cx="570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이력서 작성하기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648" y="2104051"/>
            <a:ext cx="8584879" cy="794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7937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이력서 작성하기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3967" y="2686622"/>
            <a:ext cx="8353161" cy="51004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6480" y="8152758"/>
            <a:ext cx="8468134" cy="167654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279" y="2686622"/>
            <a:ext cx="8089465" cy="714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5115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이력서 상세보기 페이지에서는 작성한 이력서 내용을 확인하고 수정할 수 있도록 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개의 이력서에 연결된 경력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학력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활동 정보는 이력서 고유번호를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Foreign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Key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로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일대다 관계가 맺어져 있습니다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이를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기준으로 함께 출력되고 수정 저장되도록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로직을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설계하였습니다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09" y="1393960"/>
            <a:ext cx="570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이력서 상세보기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/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수정하기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79" y="2088189"/>
            <a:ext cx="8591648" cy="79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01807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695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이력서 상세보기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/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수정하기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03254" y="2560195"/>
            <a:ext cx="7742918" cy="73089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979" y="2560195"/>
            <a:ext cx="7578906" cy="74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4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9792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장비 및 재료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482867" y="8896057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17"/>
          <p:cNvSpPr txBox="1"/>
          <p:nvPr/>
        </p:nvSpPr>
        <p:spPr>
          <a:xfrm>
            <a:off x="545910" y="1284776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개발환경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Google Shape;374;p18"/>
          <p:cNvSpPr/>
          <p:nvPr/>
        </p:nvSpPr>
        <p:spPr>
          <a:xfrm>
            <a:off x="238335" y="2033588"/>
            <a:ext cx="4879365" cy="685800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Front</a:t>
            </a:r>
            <a:endParaRPr sz="24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0" name="Google Shape;375;p18"/>
          <p:cNvSpPr/>
          <p:nvPr/>
        </p:nvSpPr>
        <p:spPr>
          <a:xfrm>
            <a:off x="10693051" y="2033588"/>
            <a:ext cx="3608738" cy="685800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Ai</a:t>
            </a:r>
            <a:endParaRPr sz="24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1" name="Google Shape;376;p18"/>
          <p:cNvSpPr/>
          <p:nvPr/>
        </p:nvSpPr>
        <p:spPr>
          <a:xfrm>
            <a:off x="5209426" y="2033588"/>
            <a:ext cx="5391898" cy="685800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Back</a:t>
            </a:r>
            <a:endParaRPr sz="24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2" name="Google Shape;377;p18"/>
          <p:cNvSpPr/>
          <p:nvPr/>
        </p:nvSpPr>
        <p:spPr>
          <a:xfrm>
            <a:off x="14393516" y="2038393"/>
            <a:ext cx="3570617" cy="685800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Tools</a:t>
            </a:r>
            <a:endParaRPr sz="24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3" name="Google Shape;378;p18"/>
          <p:cNvSpPr/>
          <p:nvPr/>
        </p:nvSpPr>
        <p:spPr>
          <a:xfrm>
            <a:off x="253681" y="2863977"/>
            <a:ext cx="4864020" cy="390069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4" name="Google Shape;379;p18"/>
          <p:cNvSpPr/>
          <p:nvPr/>
        </p:nvSpPr>
        <p:spPr>
          <a:xfrm>
            <a:off x="10721879" y="2855444"/>
            <a:ext cx="3579909" cy="389574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5" name="Google Shape;380;p18"/>
          <p:cNvSpPr/>
          <p:nvPr/>
        </p:nvSpPr>
        <p:spPr>
          <a:xfrm>
            <a:off x="5254771" y="2862086"/>
            <a:ext cx="5346553" cy="390259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sp>
        <p:nvSpPr>
          <p:cNvPr id="16" name="Google Shape;381;p18"/>
          <p:cNvSpPr/>
          <p:nvPr/>
        </p:nvSpPr>
        <p:spPr>
          <a:xfrm>
            <a:off x="14415842" y="2846411"/>
            <a:ext cx="3548291" cy="391826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17" name="Google Shape;382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5209" y="5392404"/>
            <a:ext cx="1959068" cy="125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386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4432" y="2881922"/>
            <a:ext cx="1536606" cy="1261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88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8335" y="4094596"/>
            <a:ext cx="1828801" cy="1348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390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10856628" y="2867097"/>
            <a:ext cx="1203183" cy="113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92;p18"/>
          <p:cNvPicPr preferRelativeResize="0"/>
          <p:nvPr/>
        </p:nvPicPr>
        <p:blipFill rotWithShape="1">
          <a:blip r:embed="rId10">
            <a:alphaModFix/>
          </a:blip>
          <a:srcRect t="29774" b="31343"/>
          <a:stretch/>
        </p:blipFill>
        <p:spPr>
          <a:xfrm>
            <a:off x="12094792" y="2895307"/>
            <a:ext cx="2091767" cy="858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393;p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2094792" y="5288865"/>
            <a:ext cx="1963734" cy="125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94;p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2350601" y="4596130"/>
            <a:ext cx="1564655" cy="758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95;p1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0518491" y="3681742"/>
            <a:ext cx="1937000" cy="1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96;p1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2252186" y="3641438"/>
            <a:ext cx="1616391" cy="84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400;p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555493" y="4445308"/>
            <a:ext cx="942288" cy="667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401;p1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69679" y="4377470"/>
            <a:ext cx="802688" cy="80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402;p1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364849" y="3047228"/>
            <a:ext cx="2065506" cy="81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403;p18"/>
          <p:cNvPicPr preferRelativeResize="0"/>
          <p:nvPr/>
        </p:nvPicPr>
        <p:blipFill rotWithShape="1">
          <a:blip r:embed="rId18">
            <a:alphaModFix/>
          </a:blip>
          <a:srcRect l="37795" t="9587" r="38467" b="12845"/>
          <a:stretch/>
        </p:blipFill>
        <p:spPr>
          <a:xfrm>
            <a:off x="7583075" y="4308337"/>
            <a:ext cx="789175" cy="118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4;p18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5174342" y="5718620"/>
            <a:ext cx="1571917" cy="769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05;p18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554373" y="4751830"/>
            <a:ext cx="1686459" cy="1054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09;p18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15710516" y="4682281"/>
            <a:ext cx="876740" cy="955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11;p18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14574365" y="4703713"/>
            <a:ext cx="1119165" cy="99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415;p18"/>
          <p:cNvPicPr preferRelativeResize="0"/>
          <p:nvPr/>
        </p:nvPicPr>
        <p:blipFill rotWithShape="1">
          <a:blip r:embed="rId23">
            <a:alphaModFix/>
          </a:blip>
          <a:srcRect t="18919" b="25195"/>
          <a:stretch/>
        </p:blipFill>
        <p:spPr>
          <a:xfrm>
            <a:off x="16392402" y="3941258"/>
            <a:ext cx="1385517" cy="77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416;p18"/>
          <p:cNvSpPr/>
          <p:nvPr/>
        </p:nvSpPr>
        <p:spPr>
          <a:xfrm>
            <a:off x="5567508" y="6932152"/>
            <a:ext cx="3474109" cy="685800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DataBase</a:t>
            </a:r>
            <a:endParaRPr sz="24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3" name="Google Shape;417;p18"/>
          <p:cNvSpPr/>
          <p:nvPr/>
        </p:nvSpPr>
        <p:spPr>
          <a:xfrm>
            <a:off x="5609229" y="7726335"/>
            <a:ext cx="3406755" cy="23450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55" name="Google Shape;419;p18"/>
          <p:cNvPicPr preferRelativeResize="0"/>
          <p:nvPr/>
        </p:nvPicPr>
        <p:blipFill rotWithShape="1">
          <a:blip r:embed="rId24">
            <a:alphaModFix/>
          </a:blip>
          <a:srcRect/>
          <a:stretch/>
        </p:blipFill>
        <p:spPr>
          <a:xfrm>
            <a:off x="5651791" y="7362216"/>
            <a:ext cx="1955068" cy="195506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420;p18"/>
          <p:cNvSpPr/>
          <p:nvPr/>
        </p:nvSpPr>
        <p:spPr>
          <a:xfrm>
            <a:off x="1830486" y="6944508"/>
            <a:ext cx="3429000" cy="685800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Open API</a:t>
            </a:r>
            <a:endParaRPr sz="240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57" name="Google Shape;421;p18"/>
          <p:cNvSpPr/>
          <p:nvPr/>
        </p:nvSpPr>
        <p:spPr>
          <a:xfrm>
            <a:off x="1857557" y="7756050"/>
            <a:ext cx="3379256" cy="2315379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58" name="Google Shape;422;p18"/>
          <p:cNvPicPr preferRelativeResize="0"/>
          <p:nvPr/>
        </p:nvPicPr>
        <p:blipFill rotWithShape="1">
          <a:blip r:embed="rId25">
            <a:alphaModFix/>
          </a:blip>
          <a:srcRect l="25843" t="24702" r="15890" b="30333"/>
          <a:stretch/>
        </p:blipFill>
        <p:spPr>
          <a:xfrm>
            <a:off x="1814452" y="7656033"/>
            <a:ext cx="2044618" cy="1208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423;p18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2109239" y="8818971"/>
            <a:ext cx="1635394" cy="1090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424;p18"/>
          <p:cNvPicPr preferRelativeResize="0"/>
          <p:nvPr/>
        </p:nvPicPr>
        <p:blipFill rotWithShape="1">
          <a:blip r:embed="rId27">
            <a:alphaModFix/>
          </a:blip>
          <a:srcRect l="25762" r="27839"/>
          <a:stretch/>
        </p:blipFill>
        <p:spPr>
          <a:xfrm>
            <a:off x="1642605" y="3941258"/>
            <a:ext cx="1464054" cy="165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86" y="5710628"/>
            <a:ext cx="1737668" cy="6776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7" b="28573"/>
          <a:stretch/>
        </p:blipFill>
        <p:spPr>
          <a:xfrm>
            <a:off x="14643274" y="2971800"/>
            <a:ext cx="3071099" cy="10083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627" y="5724939"/>
            <a:ext cx="1751046" cy="551579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" r="5917"/>
          <a:stretch/>
        </p:blipFill>
        <p:spPr>
          <a:xfrm>
            <a:off x="11039290" y="5365723"/>
            <a:ext cx="1057276" cy="1212589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20" y="3043779"/>
            <a:ext cx="1519024" cy="853499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776" y="3919384"/>
            <a:ext cx="2242509" cy="77693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410" y="4716684"/>
            <a:ext cx="1998576" cy="896041"/>
          </a:xfrm>
          <a:prstGeom prst="rect">
            <a:avLst/>
          </a:prstGeom>
        </p:spPr>
      </p:pic>
      <p:pic>
        <p:nvPicPr>
          <p:cNvPr id="23" name="Google Shape;387;p18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3257259" y="3144516"/>
            <a:ext cx="1377543" cy="842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36" y="5651021"/>
            <a:ext cx="1802388" cy="859601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829" y="3906552"/>
            <a:ext cx="2337547" cy="961573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369544" y="3034104"/>
            <a:ext cx="1031282" cy="1070444"/>
          </a:xfrm>
          <a:prstGeom prst="rect">
            <a:avLst/>
          </a:prstGeom>
        </p:spPr>
      </p:pic>
      <p:sp>
        <p:nvSpPr>
          <p:cNvPr id="79" name="Google Shape;416;p18"/>
          <p:cNvSpPr/>
          <p:nvPr/>
        </p:nvSpPr>
        <p:spPr>
          <a:xfrm>
            <a:off x="9250220" y="6911247"/>
            <a:ext cx="3474109" cy="685800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Version Control</a:t>
            </a:r>
            <a:endParaRPr sz="24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pic>
        <p:nvPicPr>
          <p:cNvPr id="34" name="Google Shape;398;p18"/>
          <p:cNvPicPr preferRelativeResize="0"/>
          <p:nvPr/>
        </p:nvPicPr>
        <p:blipFill rotWithShape="1">
          <a:blip r:embed="rId39">
            <a:alphaModFix/>
          </a:blip>
          <a:srcRect/>
          <a:stretch/>
        </p:blipFill>
        <p:spPr>
          <a:xfrm>
            <a:off x="3373153" y="8595284"/>
            <a:ext cx="2103645" cy="148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531" y="7978327"/>
            <a:ext cx="1358005" cy="763877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7" t="19334" r="19333" b="16666"/>
          <a:stretch/>
        </p:blipFill>
        <p:spPr>
          <a:xfrm>
            <a:off x="7650030" y="7881441"/>
            <a:ext cx="1243013" cy="1371600"/>
          </a:xfrm>
          <a:prstGeom prst="rect">
            <a:avLst/>
          </a:prstGeom>
        </p:spPr>
      </p:pic>
      <p:sp>
        <p:nvSpPr>
          <p:cNvPr id="81" name="Google Shape;417;p18"/>
          <p:cNvSpPr/>
          <p:nvPr/>
        </p:nvSpPr>
        <p:spPr>
          <a:xfrm>
            <a:off x="9280136" y="7723510"/>
            <a:ext cx="3406755" cy="23450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42" name="Google Shape;406;p18"/>
          <p:cNvPicPr preferRelativeResize="0"/>
          <p:nvPr/>
        </p:nvPicPr>
        <p:blipFill rotWithShape="1">
          <a:blip r:embed="rId42">
            <a:alphaModFix/>
          </a:blip>
          <a:srcRect/>
          <a:stretch/>
        </p:blipFill>
        <p:spPr>
          <a:xfrm>
            <a:off x="9418414" y="8547512"/>
            <a:ext cx="1376110" cy="71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07;p18"/>
          <p:cNvPicPr preferRelativeResize="0"/>
          <p:nvPr/>
        </p:nvPicPr>
        <p:blipFill rotWithShape="1">
          <a:blip r:embed="rId43">
            <a:alphaModFix/>
          </a:blip>
          <a:srcRect/>
          <a:stretch/>
        </p:blipFill>
        <p:spPr>
          <a:xfrm>
            <a:off x="9338052" y="9131903"/>
            <a:ext cx="1561191" cy="93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08;p18"/>
          <p:cNvPicPr preferRelativeResize="0"/>
          <p:nvPr/>
        </p:nvPicPr>
        <p:blipFill rotWithShape="1">
          <a:blip r:embed="rId44">
            <a:alphaModFix/>
          </a:blip>
          <a:srcRect/>
          <a:stretch/>
        </p:blipFill>
        <p:spPr>
          <a:xfrm>
            <a:off x="9506522" y="7907672"/>
            <a:ext cx="1256300" cy="529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10;p18"/>
          <p:cNvPicPr preferRelativeResize="0"/>
          <p:nvPr/>
        </p:nvPicPr>
        <p:blipFill rotWithShape="1">
          <a:blip r:embed="rId45">
            <a:alphaModFix/>
          </a:blip>
          <a:srcRect l="20229" r="25695"/>
          <a:stretch/>
        </p:blipFill>
        <p:spPr>
          <a:xfrm>
            <a:off x="15492349" y="5784567"/>
            <a:ext cx="1164906" cy="1050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414;p18"/>
          <p:cNvPicPr preferRelativeResize="0"/>
          <p:nvPr/>
        </p:nvPicPr>
        <p:blipFill rotWithShape="1">
          <a:blip r:embed="rId46">
            <a:alphaModFix/>
          </a:blip>
          <a:srcRect/>
          <a:stretch/>
        </p:blipFill>
        <p:spPr>
          <a:xfrm>
            <a:off x="10801891" y="7920032"/>
            <a:ext cx="1835713" cy="103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13;p18"/>
          <p:cNvPicPr preferRelativeResize="0"/>
          <p:nvPr/>
        </p:nvPicPr>
        <p:blipFill rotWithShape="1">
          <a:blip r:embed="rId47">
            <a:alphaModFix/>
          </a:blip>
          <a:srcRect/>
          <a:stretch/>
        </p:blipFill>
        <p:spPr>
          <a:xfrm>
            <a:off x="14668708" y="3934283"/>
            <a:ext cx="1668172" cy="78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2" t="19850" r="27982" b="20075"/>
          <a:stretch/>
        </p:blipFill>
        <p:spPr>
          <a:xfrm>
            <a:off x="14764393" y="5805868"/>
            <a:ext cx="700660" cy="680277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215" y="8886063"/>
            <a:ext cx="2326679" cy="1163340"/>
          </a:xfrm>
          <a:prstGeom prst="rect">
            <a:avLst/>
          </a:prstGeom>
        </p:spPr>
      </p:pic>
      <p:sp>
        <p:nvSpPr>
          <p:cNvPr id="84" name="Google Shape;416;p18"/>
          <p:cNvSpPr/>
          <p:nvPr/>
        </p:nvSpPr>
        <p:spPr>
          <a:xfrm>
            <a:off x="12986375" y="6921544"/>
            <a:ext cx="3474109" cy="685800"/>
          </a:xfrm>
          <a:prstGeom prst="rect">
            <a:avLst/>
          </a:prstGeom>
          <a:solidFill>
            <a:srgbClr val="173460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Deployment</a:t>
            </a:r>
            <a:endParaRPr sz="2400" dirty="0">
              <a:solidFill>
                <a:srgbClr val="FFFFFF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85" name="Google Shape;417;p18"/>
          <p:cNvSpPr/>
          <p:nvPr/>
        </p:nvSpPr>
        <p:spPr>
          <a:xfrm>
            <a:off x="13016291" y="7733807"/>
            <a:ext cx="3406755" cy="234509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Calibri"/>
              <a:sym typeface="Calibri"/>
            </a:endParaRPr>
          </a:p>
        </p:txBody>
      </p:sp>
      <p:pic>
        <p:nvPicPr>
          <p:cNvPr id="80" name="그림 79"/>
          <p:cNvPicPr>
            <a:picLocks noChangeAspect="1"/>
          </p:cNvPicPr>
          <p:nvPr/>
        </p:nvPicPr>
        <p:blipFill rotWithShape="1"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5" t="36154" r="10681" b="39384"/>
          <a:stretch/>
        </p:blipFill>
        <p:spPr>
          <a:xfrm>
            <a:off x="13176891" y="9168030"/>
            <a:ext cx="1675861" cy="392144"/>
          </a:xfrm>
          <a:prstGeom prst="rect">
            <a:avLst/>
          </a:prstGeom>
        </p:spPr>
      </p:pic>
      <p:pic>
        <p:nvPicPr>
          <p:cNvPr id="48" name="Google Shape;412;p18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14910246" y="8421449"/>
            <a:ext cx="1069182" cy="64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580" y="7991054"/>
            <a:ext cx="989845" cy="98984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6842494" y="4775089"/>
            <a:ext cx="786570" cy="858076"/>
          </a:xfrm>
          <a:prstGeom prst="rect">
            <a:avLst/>
          </a:prstGeom>
        </p:spPr>
      </p:pic>
      <p:pic>
        <p:nvPicPr>
          <p:cNvPr id="35" name="Google Shape;399;p18"/>
          <p:cNvPicPr preferRelativeResize="0"/>
          <p:nvPr/>
        </p:nvPicPr>
        <p:blipFill rotWithShape="1">
          <a:blip r:embed="rId54">
            <a:alphaModFix/>
          </a:blip>
          <a:srcRect/>
          <a:stretch/>
        </p:blipFill>
        <p:spPr>
          <a:xfrm>
            <a:off x="5378203" y="2979190"/>
            <a:ext cx="1957593" cy="1027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3462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이력서 관리 페이지에서 이력서 상단 우측에 있는 버튼 클릭 시 수정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삭제를 선택 할 수 있습니다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이력서 삭제 시에는 알림 창으로 삭제를 재확인하도록 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사용자가 수정하기 버튼을 클릭 시 수정하기 페이지로 이동됩니다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삭제하기 버튼 클릭 시 알림 창으로 삭제를 재확인하고 해당 창에서 삭제를 눌러야 삭제 처리되도록 설계하였습니다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09" y="1393960"/>
            <a:ext cx="5707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내 이력서 관리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: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삭제하기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638" y="2086636"/>
            <a:ext cx="9590700" cy="79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716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-9525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5342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내 이력서 관리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: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삭제하기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706" y="2572322"/>
            <a:ext cx="8797962" cy="73990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6081" y="2572321"/>
            <a:ext cx="8626079" cy="477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2156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정적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크롤링을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통해 네이버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기사를 검색할 수 있는 페이지입니다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무한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특성 상 길어지는 뷰에 맞춰 페이지의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최상단으로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이동할 수 있는 버튼이 있습니다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클라이언트가 검색하면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POST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요청을 통해 정적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크롤링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결과가 화면에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렌더링되고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무한 스크롤이 적용되어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개씩 데이터를 불러옵니다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트렌드 </a:t>
            </a:r>
            <a:r>
              <a:rPr kumimoji="0" lang="ko-KR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서칭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019" y="2712748"/>
            <a:ext cx="9597262" cy="618522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376057" y="2712748"/>
            <a:ext cx="195943" cy="27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10968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750890822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트렌드 </a:t>
            </a:r>
            <a:r>
              <a:rPr kumimoji="0" lang="ko-KR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서칭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348" y="2685071"/>
            <a:ext cx="7158491" cy="69946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206" y="2685071"/>
            <a:ext cx="8369310" cy="675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0178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채팅방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페이지로 생성된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채팅방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리스트가 보이고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채팅방을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생성할 수 있습니다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화면이 렌더링된다면 부트로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요청을 통해 생성되어 있는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채팅방들을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보여주고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채팅방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생성은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POST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요청을 통해 생성합니다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커뮤니티 채팅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직사각형 2"/>
          <p:cNvSpPr/>
          <p:nvPr/>
        </p:nvSpPr>
        <p:spPr>
          <a:xfrm>
            <a:off x="4376057" y="2712748"/>
            <a:ext cx="195943" cy="27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7199"/>
          <a:stretch/>
        </p:blipFill>
        <p:spPr>
          <a:xfrm>
            <a:off x="272956" y="2634370"/>
            <a:ext cx="9640789" cy="68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146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생성된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채팅방에서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채팅을 진행할 수 있습니다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스크롤은 자연스럽게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최하단에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위치해 최근 메시지부터 읽을 수 있고 보낸 시간과 얼마나 지났는지 확인도 가능합니다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MQTT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브로커를 사용해서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채팅방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입장 시 자동으로 구독을 하고 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GET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요청을 통해 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저장된 이전의 메시지들을 불러옵니다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메시지 전송은 부트로 먼저 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POST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요청을 하고 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DB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메시지가 잘 저장된다면 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MOSQUITTO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브로커의 구독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발행 담당 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Flask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 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POST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요청을 받고 현재 구독 중인 모든 클라이언트에게 메시지를 발행합니다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커뮤니티 채팅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직사각형 2"/>
          <p:cNvSpPr/>
          <p:nvPr/>
        </p:nvSpPr>
        <p:spPr>
          <a:xfrm>
            <a:off x="4376057" y="2712748"/>
            <a:ext cx="195943" cy="2786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맑은 고딕" panose="020B0503020000020004" pitchFamily="50" charset="-127"/>
              <a:cs typeface="+mn-cs"/>
              <a:sym typeface="Arial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" r="10706"/>
          <a:stretch/>
        </p:blipFill>
        <p:spPr>
          <a:xfrm>
            <a:off x="272956" y="3018533"/>
            <a:ext cx="9524186" cy="629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805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93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5959360">
                  <a:extLst>
                    <a:ext uri="{9D8B030D-6E8A-4147-A177-3AD203B41FA5}">
                      <a16:colId xmlns:a16="http://schemas.microsoft.com/office/drawing/2014/main" val="1181590060"/>
                    </a:ext>
                  </a:extLst>
                </a:gridCol>
                <a:gridCol w="5959361">
                  <a:extLst>
                    <a:ext uri="{9D8B030D-6E8A-4147-A177-3AD203B41FA5}">
                      <a16:colId xmlns:a16="http://schemas.microsoft.com/office/drawing/2014/main" val="791659934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커뮤니티 채팅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10" y="2724015"/>
            <a:ext cx="5239481" cy="6677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2788" y="2724015"/>
            <a:ext cx="5729337" cy="63969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10389" y="2819671"/>
            <a:ext cx="5722690" cy="630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748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93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5959360">
                  <a:extLst>
                    <a:ext uri="{9D8B030D-6E8A-4147-A177-3AD203B41FA5}">
                      <a16:colId xmlns:a16="http://schemas.microsoft.com/office/drawing/2014/main" val="1181590060"/>
                    </a:ext>
                  </a:extLst>
                </a:gridCol>
                <a:gridCol w="5959361">
                  <a:extLst>
                    <a:ext uri="{9D8B030D-6E8A-4147-A177-3AD203B41FA5}">
                      <a16:colId xmlns:a16="http://schemas.microsoft.com/office/drawing/2014/main" val="791659934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커뮤니티 채팅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956" y="3188350"/>
            <a:ext cx="5877335" cy="511578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12846" y="3188350"/>
            <a:ext cx="5879373" cy="32069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9457" y="3139364"/>
            <a:ext cx="5871137" cy="439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8164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7808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커뮤니티 채팅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404" y="2172472"/>
            <a:ext cx="5944430" cy="786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6767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90022"/>
              </p:ext>
            </p:extLst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Chart.js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사용하여 데이터를 그래프로 표현될 수 있도록 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일별 기간을 설정하여 필요한 값을 가져올 수 있도록 구현하였습니다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월과 연간 설정 시 다음달로 넘어갈 때 오류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생기지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않도록 처리하였습니다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통계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l="20046" b="4791"/>
          <a:stretch/>
        </p:blipFill>
        <p:spPr>
          <a:xfrm>
            <a:off x="368490" y="2088492"/>
            <a:ext cx="9512489" cy="797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319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6"/>
            <a:ext cx="18295238" cy="913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450374" y="2508070"/>
            <a:ext cx="16909578" cy="6267439"/>
          </a:xfrm>
          <a:prstGeom prst="rect">
            <a:avLst/>
          </a:prstGeom>
          <a:solidFill>
            <a:srgbClr val="CCECFF">
              <a:alpha val="5882"/>
            </a:srgb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9" name="Google Shape;359;p17"/>
          <p:cNvGraphicFramePr/>
          <p:nvPr>
            <p:extLst>
              <p:ext uri="{D42A27DB-BD31-4B8C-83A1-F6EECF244321}">
                <p14:modId xmlns:p14="http://schemas.microsoft.com/office/powerpoint/2010/main" val="989555856"/>
              </p:ext>
            </p:extLst>
          </p:nvPr>
        </p:nvGraphicFramePr>
        <p:xfrm>
          <a:off x="890515" y="2812871"/>
          <a:ext cx="15527746" cy="6128800"/>
        </p:xfrm>
        <a:graphic>
          <a:graphicData uri="http://schemas.openxmlformats.org/drawingml/2006/table">
            <a:tbl>
              <a:tblPr firstRow="1" bandRow="1">
                <a:noFill/>
                <a:tableStyleId>{04249A8C-8F3F-4FFD-9B2B-5BD418C966F1}</a:tableStyleId>
              </a:tblPr>
              <a:tblGrid>
                <a:gridCol w="15459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19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293977">
                  <a:extLst>
                    <a:ext uri="{9D8B030D-6E8A-4147-A177-3AD203B41FA5}">
                      <a16:colId xmlns:a16="http://schemas.microsoft.com/office/drawing/2014/main" val="3051814812"/>
                    </a:ext>
                  </a:extLst>
                </a:gridCol>
              </a:tblGrid>
              <a:tr h="7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기획</a:t>
                      </a: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UI 설계</a:t>
                      </a: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DB 설계</a:t>
                      </a: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클래스 설계</a:t>
                      </a: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컴포넌트 설계</a:t>
                      </a: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u="none" strike="noStrike" cap="none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구현 및 디버깅</a:t>
                      </a: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배포</a:t>
                      </a: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1314419"/>
                  </a:ext>
                </a:extLst>
              </a:tr>
              <a:tr h="766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04/16</a:t>
                      </a:r>
                      <a:endParaRPr sz="16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04/30</a:t>
                      </a:r>
                      <a:endParaRPr sz="16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05/10</a:t>
                      </a:r>
                      <a:endParaRPr sz="16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05/17</a:t>
                      </a:r>
                      <a:endParaRPr sz="16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05/24</a:t>
                      </a:r>
                      <a:endParaRPr sz="16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06/07</a:t>
                      </a:r>
                      <a:endParaRPr sz="16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07/05</a:t>
                      </a:r>
                      <a:r>
                        <a:rPr lang="en-US" altLang="ko-KR" sz="16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                    </a:t>
                      </a:r>
                      <a:endParaRPr sz="16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00206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Arial"/>
                          <a:sym typeface="Arial"/>
                        </a:rPr>
                        <a:t>07/08</a:t>
                      </a:r>
                      <a:endParaRPr sz="1600" u="none" strike="noStrike" cap="none" dirty="0">
                        <a:solidFill>
                          <a:srgbClr val="00206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60" name="Google Shape;360;p17"/>
          <p:cNvSpPr/>
          <p:nvPr/>
        </p:nvSpPr>
        <p:spPr>
          <a:xfrm>
            <a:off x="2439065" y="2975241"/>
            <a:ext cx="2351297" cy="368462"/>
          </a:xfrm>
          <a:prstGeom prst="roundRect">
            <a:avLst>
              <a:gd name="adj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4776714" y="3779107"/>
            <a:ext cx="2565779" cy="397109"/>
          </a:xfrm>
          <a:prstGeom prst="roundRect">
            <a:avLst>
              <a:gd name="adj" fmla="val 16667"/>
            </a:avLst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7"/>
          <p:cNvSpPr/>
          <p:nvPr/>
        </p:nvSpPr>
        <p:spPr>
          <a:xfrm>
            <a:off x="7360487" y="4562713"/>
            <a:ext cx="1292191" cy="323187"/>
          </a:xfrm>
          <a:prstGeom prst="roundRect">
            <a:avLst>
              <a:gd name="adj" fmla="val 16667"/>
            </a:avLst>
          </a:prstGeom>
          <a:solidFill>
            <a:srgbClr val="92CCDC"/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7"/>
          <p:cNvSpPr/>
          <p:nvPr/>
        </p:nvSpPr>
        <p:spPr>
          <a:xfrm>
            <a:off x="8662982" y="5319773"/>
            <a:ext cx="1286233" cy="357697"/>
          </a:xfrm>
          <a:prstGeom prst="roundRect">
            <a:avLst>
              <a:gd name="adj" fmla="val 16667"/>
            </a:avLst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7"/>
          <p:cNvSpPr/>
          <p:nvPr/>
        </p:nvSpPr>
        <p:spPr>
          <a:xfrm>
            <a:off x="9966346" y="6099868"/>
            <a:ext cx="1252111" cy="382819"/>
          </a:xfrm>
          <a:prstGeom prst="roundRect">
            <a:avLst>
              <a:gd name="adj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7"/>
          <p:cNvSpPr/>
          <p:nvPr/>
        </p:nvSpPr>
        <p:spPr>
          <a:xfrm>
            <a:off x="11241543" y="6803978"/>
            <a:ext cx="3866528" cy="374746"/>
          </a:xfrm>
          <a:prstGeom prst="roundRect">
            <a:avLst>
              <a:gd name="adj" fmla="val 16667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2956" y="299865"/>
            <a:ext cx="43797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진행 일정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Google Shape;365;p17"/>
          <p:cNvSpPr/>
          <p:nvPr/>
        </p:nvSpPr>
        <p:spPr>
          <a:xfrm>
            <a:off x="15108070" y="7602370"/>
            <a:ext cx="1148687" cy="354275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23470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481069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통계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286" y="2574626"/>
            <a:ext cx="3706428" cy="33014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286" y="5980493"/>
            <a:ext cx="4551002" cy="395703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2556" y="2145891"/>
            <a:ext cx="4065763" cy="37792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2557" y="5986209"/>
            <a:ext cx="4528750" cy="395131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428161" y="2145891"/>
            <a:ext cx="4077338" cy="358083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8162" y="5980493"/>
            <a:ext cx="4393936" cy="35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8856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416087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통계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81" y="2536486"/>
            <a:ext cx="5667013" cy="50796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082" y="2388100"/>
            <a:ext cx="6086139" cy="53553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41794" y="2330223"/>
            <a:ext cx="5545264" cy="627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33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8013"/>
              </p:ext>
            </p:extLst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Aggrid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사용하여 회원 리스트를 조회하는 것 뿐 아니라 정렬 작업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 작업이 가능하도록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커스터마이징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하였고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별도로 체크박스를 체크한 인원에 대해 구독 처리 및 구독 취소 할 수 있도록 구현하였습니다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관리자가 아닌 회원에 해당하는 멤버의 리스트를 가지고 올 수 있도록 하였고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멤버테이블의 구독 여부 컬럼 값을 변경하여 처리할 수 있도록 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176582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회원관리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19148" r="1186" b="4112"/>
          <a:stretch/>
        </p:blipFill>
        <p:spPr>
          <a:xfrm>
            <a:off x="300252" y="2071021"/>
            <a:ext cx="9579166" cy="703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62828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101344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873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2935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회원관리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48" y="2536966"/>
            <a:ext cx="3369398" cy="170611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48" y="4222788"/>
            <a:ext cx="3369398" cy="27232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47" y="7021227"/>
            <a:ext cx="3652237" cy="29536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6507" y="5184719"/>
            <a:ext cx="5435345" cy="222192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6508" y="2686622"/>
            <a:ext cx="3842772" cy="23936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45835" y="7406640"/>
            <a:ext cx="5418896" cy="231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696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354;p17">
            <a:extLst>
              <a:ext uri="{FF2B5EF4-FFF2-40B4-BE49-F238E27FC236}">
                <a16:creationId xmlns:a16="http://schemas.microsoft.com/office/drawing/2014/main" id="{D3891F1F-EE37-F400-FDA4-4450000CDAB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E862F37-B332-1F78-0C8B-03FBF58BF3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19483"/>
              </p:ext>
            </p:extLst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Aggrid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사용하여 관리자 리스트를 조회하는 것 뿐 아니라 정렬 작업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 작업이 가능하도록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커스터마이징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하였고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별도로 체크박스를 체크한 인원에 대해 관리자 제거 할 수 있도록 하였고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이메일 입력으로 관리자 추가도 할 수 있도록 구현하였습니다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 페이지는 시스템관리자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en-US" altLang="ko-KR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MemberNo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=1)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만 볼 수 있도록 처리하였습니다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관리자에 해당하는 멤버의 리스트를 가지고 올 수 있도록 하였고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멤버테이블의 관리자 여부 컬럼 값을 변경하여 처리할 수 있도록 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176582"/>
                  </a:ext>
                </a:extLst>
              </a:tr>
            </a:tbl>
          </a:graphicData>
        </a:graphic>
      </p:graphicFrame>
      <p:pic>
        <p:nvPicPr>
          <p:cNvPr id="11" name="Google Shape;355;p17">
            <a:extLst>
              <a:ext uri="{FF2B5EF4-FFF2-40B4-BE49-F238E27FC236}">
                <a16:creationId xmlns:a16="http://schemas.microsoft.com/office/drawing/2014/main" id="{54962BC4-DD46-F641-49EE-FD815D24245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677570-4A5E-B567-77E8-0E5A506A8421}"/>
              </a:ext>
            </a:extLst>
          </p:cNvPr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822162-5236-1F45-6907-72C1E9920804}"/>
              </a:ext>
            </a:extLst>
          </p:cNvPr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관리자관리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5" name="Google Shape;357;p17">
            <a:extLst>
              <a:ext uri="{FF2B5EF4-FFF2-40B4-BE49-F238E27FC236}">
                <a16:creationId xmlns:a16="http://schemas.microsoft.com/office/drawing/2014/main" id="{AC2075FA-BDB8-FE91-8756-459BA9A6FF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A0ACA57-F900-D9D6-7495-3E75225B6D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893" r="1168" b="4878"/>
          <a:stretch/>
        </p:blipFill>
        <p:spPr>
          <a:xfrm>
            <a:off x="296106" y="2070698"/>
            <a:ext cx="9600248" cy="705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08727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5;p17">
            <a:extLst>
              <a:ext uri="{FF2B5EF4-FFF2-40B4-BE49-F238E27FC236}">
                <a16:creationId xmlns:a16="http://schemas.microsoft.com/office/drawing/2014/main" id="{54962BC4-DD46-F641-49EE-FD815D2424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54;p17">
            <a:extLst>
              <a:ext uri="{FF2B5EF4-FFF2-40B4-BE49-F238E27FC236}">
                <a16:creationId xmlns:a16="http://schemas.microsoft.com/office/drawing/2014/main" id="{AC68F991-DAAB-AD8D-9FBB-453B7C4A954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AB42563-FA87-F5D2-A9FB-798961AAD5C4}"/>
              </a:ext>
            </a:extLst>
          </p:cNvPr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873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2935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CD3391C-8C44-AA50-5804-D2D606757A08}"/>
              </a:ext>
            </a:extLst>
          </p:cNvPr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" name="Google Shape;357;p17">
            <a:extLst>
              <a:ext uri="{FF2B5EF4-FFF2-40B4-BE49-F238E27FC236}">
                <a16:creationId xmlns:a16="http://schemas.microsoft.com/office/drawing/2014/main" id="{EEC7F364-B77A-F19D-39DD-DBFB79F502D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51D9EE-E46E-AC37-8553-B45356233573}"/>
              </a:ext>
            </a:extLst>
          </p:cNvPr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관리자관리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F4F941-29A8-C79F-3D33-5B47083DDB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248" y="2507225"/>
            <a:ext cx="3759490" cy="32658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64185B9-5EFC-62E0-D43F-53EEBCE67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247" y="5801185"/>
            <a:ext cx="3643743" cy="416531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8A60708-EFD1-8AB1-A555-ED0625C13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6760" y="5422460"/>
            <a:ext cx="6646703" cy="286533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D0A517B-60EC-33D4-2129-ACF0E91974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6760" y="2610931"/>
            <a:ext cx="4740653" cy="28115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61264B4-D1FF-4570-C3AA-523D8DF9C5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26761" y="8287361"/>
            <a:ext cx="5365686" cy="164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3221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561662"/>
              </p:ext>
            </p:extLst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라이브러리 사용하지 않고 구현하였고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정렬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 등 필터 기능 구현하였습니다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내용을 클릭하면 상세내용을 볼 수 있는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그드롭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다운 구현하였고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드롭 다운 내 계정 차단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 삭제 처리할 수 있도록 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신고가 들어온 내용에 대해 게시 글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댓글을 별개로 볼 수 있도록 하였고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중복 건에 대해 여러 번 생성되지 않고 하나의 행에 신고 사유가 누적될 수 있도록 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한번 처리된 내용에 대해 여러 번 처리하지 않도록 일괄 계정 차단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글 삭제 처리할 수 있도록 하였습니다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신고리스트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/>
          <a:srcRect l="19992" r="1064" b="3846"/>
          <a:stretch/>
        </p:blipFill>
        <p:spPr>
          <a:xfrm>
            <a:off x="350469" y="2070699"/>
            <a:ext cx="9476439" cy="79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6424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6525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47059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1023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신고리스트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83" y="2589826"/>
            <a:ext cx="5020376" cy="53156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2303" y="2198119"/>
            <a:ext cx="3901778" cy="4663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1631" y="6853166"/>
            <a:ext cx="3414056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0590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7416087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14492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620259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5760999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err="1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신고리스트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026" y="2593314"/>
            <a:ext cx="4572238" cy="35942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025" y="6187601"/>
            <a:ext cx="4831198" cy="378870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8350" y="2198551"/>
            <a:ext cx="4602324" cy="413012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7678" y="6328671"/>
            <a:ext cx="5273497" cy="345149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05672" y="2198551"/>
            <a:ext cx="5044877" cy="333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169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973084"/>
              </p:ext>
            </p:extLst>
          </p:nvPr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Toss</a:t>
                      </a:r>
                      <a:r>
                        <a:rPr lang="en-US" altLang="ko-KR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Pay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API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이용하여 제공하는 결제 수단에 대하여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간편결제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할 수 있도록 제공하였고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성공시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성공페이지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실페시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사유와 실패 페이지로 이동하도록 구현하였습니다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쿠폰 제공으로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금액할인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일정퍼센트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할인쿠폰 적용될 수 있도록 하였습니다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구독 성공 시 멤버테이블과 구독테이블에 수정된 값이 적용될 수 있도록 하였고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한달 후 해지될 수 있도록 해지날짜입력이 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결제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18989" r="18773"/>
          <a:stretch/>
        </p:blipFill>
        <p:spPr>
          <a:xfrm>
            <a:off x="284531" y="2059123"/>
            <a:ext cx="9600249" cy="79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02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"/>
          <p:cNvGrpSpPr/>
          <p:nvPr/>
        </p:nvGrpSpPr>
        <p:grpSpPr>
          <a:xfrm>
            <a:off x="-12680876" y="-13257220"/>
            <a:ext cx="45481910" cy="44562422"/>
            <a:chOff x="-12795176" y="-13830300"/>
            <a:chExt cx="45481910" cy="44562422"/>
          </a:xfrm>
        </p:grpSpPr>
        <p:grpSp>
          <p:nvGrpSpPr>
            <p:cNvPr id="146" name="Google Shape;146;p3"/>
            <p:cNvGrpSpPr/>
            <p:nvPr/>
          </p:nvGrpSpPr>
          <p:grpSpPr>
            <a:xfrm>
              <a:off x="-3576708" y="3048192"/>
              <a:ext cx="14298835" cy="16865593"/>
              <a:chOff x="-3576708" y="3048192"/>
              <a:chExt cx="14298835" cy="16865593"/>
            </a:xfrm>
          </p:grpSpPr>
          <p:pic>
            <p:nvPicPr>
              <p:cNvPr id="147" name="Google Shape;147;p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3"/>
            <p:cNvGrpSpPr/>
            <p:nvPr/>
          </p:nvGrpSpPr>
          <p:grpSpPr>
            <a:xfrm>
              <a:off x="-12795176" y="-13830300"/>
              <a:ext cx="45481910" cy="44562422"/>
              <a:chOff x="-12795176" y="-13830300"/>
              <a:chExt cx="45481910" cy="44562422"/>
            </a:xfrm>
          </p:grpSpPr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29987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1" y="-1449105"/>
                <a:ext cx="17339317" cy="18080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2" name="Google Shape;152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2937" y="2128837"/>
            <a:ext cx="16830675" cy="784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857143" y="2904762"/>
            <a:ext cx="704762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546034" y="2622033"/>
            <a:ext cx="443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 pitchFamily="50" charset="-127"/>
              </a:rPr>
              <a:t>프로젝트 기대 효과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6007" y="3479435"/>
            <a:ext cx="12723223" cy="4998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답변자의 응답을 텍스트로 변환하여 분석과 영상 분석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AI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모델까지 활용하여 자세에 대한 피드백을 받을 수 있어 클라이언트에게 뛰어난 모의 면접 서비스를 제공할 수 있습니다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직무 정보를 분석하여 합격률 높은 이력서 작성에도 도움을 줄 수 있고 게시판과 실시간 채팅 등 커뮤니티 기능 또한 많은 편의를 제공할 것입니다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더불어 결제 기능도 추가되어 사업의 확장성까지 고려하였습니다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02757196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094692"/>
              </p:ext>
            </p:extLst>
          </p:nvPr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75059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4548851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  <a:gridCol w="4477086">
                  <a:extLst>
                    <a:ext uri="{9D8B030D-6E8A-4147-A177-3AD203B41FA5}">
                      <a16:colId xmlns:a16="http://schemas.microsoft.com/office/drawing/2014/main" val="1044763695"/>
                    </a:ext>
                  </a:extLst>
                </a:gridCol>
                <a:gridCol w="4477086">
                  <a:extLst>
                    <a:ext uri="{9D8B030D-6E8A-4147-A177-3AD203B41FA5}">
                      <a16:colId xmlns:a16="http://schemas.microsoft.com/office/drawing/2014/main" val="1553897641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[Front-end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수행 경과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결제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109" y="2686623"/>
            <a:ext cx="2954528" cy="29646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109" y="5666200"/>
            <a:ext cx="2602705" cy="7830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437" y="6408328"/>
            <a:ext cx="1872958" cy="36328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3058" y="2123655"/>
            <a:ext cx="2888578" cy="24450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3058" y="4568690"/>
            <a:ext cx="3027473" cy="316096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2386" y="7729650"/>
            <a:ext cx="1916303" cy="135232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77385" y="2606760"/>
            <a:ext cx="3348587" cy="196192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78057" y="4568689"/>
            <a:ext cx="3824485" cy="250346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4312" y="7117302"/>
            <a:ext cx="3667759" cy="282714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801279" y="2123655"/>
            <a:ext cx="4203283" cy="25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03740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notice/index.js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공지사항 목록을 불러옵니다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목록 조회는 검색 기능과 통합하여 공백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검색시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전체 목록을 불러옵니다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전체 목록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0" y="2144693"/>
            <a:ext cx="9510790" cy="739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304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전체 목록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" y="2698690"/>
            <a:ext cx="8083740" cy="436429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506" y="3404175"/>
            <a:ext cx="8529509" cy="379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3551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검색바로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게시판 내에 있는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게시글을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검색할 수 있는 기능입니다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내용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키워드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별로 검색이 가능합니다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화면은 같은 검색어로 각각 제목과 내용을 따로 검색한 결과입니다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6026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검색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24" y="2320885"/>
            <a:ext cx="6779778" cy="47054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51" y="5023119"/>
            <a:ext cx="6780451" cy="47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7699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검색바로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게시판 내에 있는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게시글을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검색할 수 있는 기능입니다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일치하는 검색어가 없으면 다음과 같은 화면이 나옵니다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검색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6" y="2372525"/>
            <a:ext cx="9412013" cy="76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1039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검색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0" y="6062994"/>
            <a:ext cx="6687891" cy="19570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10" y="3066773"/>
            <a:ext cx="6923725" cy="23027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191" y="3636274"/>
            <a:ext cx="8545118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2340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최신 순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오래된 순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조회수 높은 순으로 정렬이 가능합니다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기본 설정은 최신 순이고 화면은 오래된 순으로 정렬한 상태입니다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중요도가 설정된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게시글은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정렬과 상관없이 항상 상단에 고정 위치합니다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정렬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6" y="2260543"/>
            <a:ext cx="9461594" cy="70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044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정렬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98" y="2833568"/>
            <a:ext cx="7453752" cy="38227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98" y="7302625"/>
            <a:ext cx="6520302" cy="181202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945" y="4077022"/>
            <a:ext cx="8369417" cy="332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5348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notice/new.js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공지사항 등록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기능입니다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전체 목록 하단의 글쓰기 버튼을 클릭하면 페이지 이동합니다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값이 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False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경우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작성 페이지를 불러오고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제목과 내용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 등록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중요도 기한 설정이 가능합니다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스타일 에디터는 </a:t>
                      </a:r>
                      <a:r>
                        <a:rPr lang="en-US" altLang="ko-KR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CKEditor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를 사용했습니다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등록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" y="2545509"/>
            <a:ext cx="9154803" cy="639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967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등록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" y="2621840"/>
            <a:ext cx="7763958" cy="20576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935" y="4563581"/>
            <a:ext cx="5582429" cy="54776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414" y="3057437"/>
            <a:ext cx="7811590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48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"/>
          <p:cNvGrpSpPr/>
          <p:nvPr/>
        </p:nvGrpSpPr>
        <p:grpSpPr>
          <a:xfrm>
            <a:off x="-12680876" y="-13257220"/>
            <a:ext cx="45481910" cy="44562422"/>
            <a:chOff x="-12795176" y="-13830300"/>
            <a:chExt cx="45481910" cy="44562422"/>
          </a:xfrm>
        </p:grpSpPr>
        <p:grpSp>
          <p:nvGrpSpPr>
            <p:cNvPr id="146" name="Google Shape;146;p3"/>
            <p:cNvGrpSpPr/>
            <p:nvPr/>
          </p:nvGrpSpPr>
          <p:grpSpPr>
            <a:xfrm>
              <a:off x="-3576708" y="3048192"/>
              <a:ext cx="14298835" cy="16865593"/>
              <a:chOff x="-3576708" y="3048192"/>
              <a:chExt cx="14298835" cy="16865593"/>
            </a:xfrm>
          </p:grpSpPr>
          <p:pic>
            <p:nvPicPr>
              <p:cNvPr id="147" name="Google Shape;147;p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3"/>
            <p:cNvGrpSpPr/>
            <p:nvPr/>
          </p:nvGrpSpPr>
          <p:grpSpPr>
            <a:xfrm>
              <a:off x="-12795176" y="-13830300"/>
              <a:ext cx="45481910" cy="44562422"/>
              <a:chOff x="-12795176" y="-13830300"/>
              <a:chExt cx="45481910" cy="44562422"/>
            </a:xfrm>
          </p:grpSpPr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29987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1" y="-1449105"/>
                <a:ext cx="17339317" cy="18080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2" name="Google Shape;152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2937" y="2128837"/>
            <a:ext cx="16830675" cy="784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857143" y="2904762"/>
            <a:ext cx="704762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546034" y="2622033"/>
            <a:ext cx="443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 pitchFamily="50" charset="-127"/>
              </a:rPr>
              <a:t>실무 </a:t>
            </a:r>
            <a:r>
              <a:rPr lang="ko-KR" altLang="en-US" sz="3600" dirty="0" err="1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 pitchFamily="50" charset="-127"/>
              </a:rPr>
              <a:t>활용성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6007" y="3479435"/>
            <a:ext cx="12723223" cy="4167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Next.js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를 사용하여 최신 </a:t>
            </a:r>
            <a:r>
              <a:rPr lang="ko-KR" altLang="en-US" sz="3600" dirty="0" err="1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프론트엔드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 프레임워크 기술을 접목하였습니다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 SSR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을 통해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SEO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를 높였습니다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 AI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모델을 위한 개별적인 서버를 구축하여 애플리케이션의 속도와 부하를 줄였고 채팅 또한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MQTT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로 구현되어 있어서 불필요한 리소스 사용을 줄이고 메시지 전송을 위한 간결한 서버를 구축하여 성능을 높였습니다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1680312520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등록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61" y="2517033"/>
            <a:ext cx="7973538" cy="48203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330" y="2445586"/>
            <a:ext cx="6878010" cy="496321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267" y="7332609"/>
            <a:ext cx="5306165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7075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notice/detail.js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공지사항 상세보기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기능입니다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제목을 누르면 상세보기 페이지로 이동합니다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제목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조회수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 날짜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 날짜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작성자 본인인 경우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),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첨부 파일을 확인할 수 있습니다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수정과 삭제 버튼은 작성자 본인과 회원정보가 일치할 경우 보입니다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상세보기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06" y="2102636"/>
            <a:ext cx="9497750" cy="796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5607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상세보기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" y="2900779"/>
            <a:ext cx="7871657" cy="63244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28" y="2700076"/>
            <a:ext cx="7716453" cy="53390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28" y="7711713"/>
            <a:ext cx="7849479" cy="19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0912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상세보기 페이지의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 다운로드 기능입니다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첨부 파일에 올라온 태그를 누르면 다운로드가 실행됩니다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7740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상세보기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/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파일 다운로드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06" y="2686622"/>
            <a:ext cx="9455174" cy="650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5804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545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파일 다운로드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7" y="3579116"/>
            <a:ext cx="8737694" cy="29082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950" y="2885711"/>
            <a:ext cx="7344199" cy="628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28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공지사항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게시글을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수정할 수 있는 기능입니다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상세보기에서 수정 버튼을 누르면 수정 페이지로 이동합니다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값이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True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 경우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수정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을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불러오고 추가로 수정할 수 있습니다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수정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6" y="2413756"/>
            <a:ext cx="9344102" cy="673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6397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4258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수정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" y="2952647"/>
            <a:ext cx="7525800" cy="62206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730" y="2648816"/>
            <a:ext cx="8738936" cy="51817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475" y="7830519"/>
            <a:ext cx="6355054" cy="15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2292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공지사항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게시글의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중요도 기한 설정에 따라 목록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상단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표시됩니다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Query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문으로 중요도 기한 날짜가 가장 긴 순서대로 내림차순으로 표시되게 했습니다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설정한 날짜가 지나거나 현재 날짜 이전이면 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null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처리로 중요도 설정이 해제됩니다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572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중요도 설정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06" y="2476336"/>
            <a:ext cx="9566620" cy="71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0096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64073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중요도 설정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1" y="3754165"/>
            <a:ext cx="8462098" cy="19874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584" y="3754165"/>
            <a:ext cx="8474252" cy="350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9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공지사항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삭제 기능입니다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 버튼을 누르면 삭제 확인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모달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창이 뜹니다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취소 버튼을 누르면 삭제가 취소되고 확인 버튼을 누르면 </a:t>
                      </a: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게시글이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클라이언트에서 삭제 처리된 걸로 보입니다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.(DB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에서는 삭제 값이 들어가지만 데이터 자체는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삭제되지 않습니다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.)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삭제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2439164"/>
            <a:ext cx="8743949" cy="75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9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2"/>
          <p:cNvGrpSpPr/>
          <p:nvPr/>
        </p:nvGrpSpPr>
        <p:grpSpPr>
          <a:xfrm>
            <a:off x="-3592826" y="3611555"/>
            <a:ext cx="14298835" cy="16130071"/>
            <a:chOff x="-3592826" y="3611555"/>
            <a:chExt cx="14298835" cy="16130071"/>
          </a:xfrm>
        </p:grpSpPr>
        <p:pic>
          <p:nvPicPr>
            <p:cNvPr id="107" name="Google Shape;107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 rot="5400000">
              <a:off x="-4508444" y="4527173"/>
              <a:ext cx="16130071" cy="142988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5400000">
              <a:off x="-475926" y="7441936"/>
              <a:ext cx="8065036" cy="71494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" name="Google Shape;109;p2"/>
          <p:cNvGrpSpPr/>
          <p:nvPr/>
        </p:nvGrpSpPr>
        <p:grpSpPr>
          <a:xfrm>
            <a:off x="-13252956" y="-13858673"/>
            <a:ext cx="45481910" cy="44562422"/>
            <a:chOff x="-13192245" y="-13877870"/>
            <a:chExt cx="45481910" cy="44562422"/>
          </a:xfrm>
        </p:grpSpPr>
        <p:pic>
          <p:nvPicPr>
            <p:cNvPr id="110" name="Google Shape;110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6540000">
              <a:off x="-7790607" y="-9677557"/>
              <a:ext cx="34678634" cy="36161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 rot="-6540000">
              <a:off x="879053" y="-1462341"/>
              <a:ext cx="17339317" cy="180808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" name="Google Shape;11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39456" y="194739"/>
            <a:ext cx="11455782" cy="10104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/>
          <p:cNvGrpSpPr/>
          <p:nvPr/>
        </p:nvGrpSpPr>
        <p:grpSpPr>
          <a:xfrm>
            <a:off x="8726521" y="2133598"/>
            <a:ext cx="4298536" cy="646331"/>
            <a:chOff x="8726521" y="876300"/>
            <a:chExt cx="4298536" cy="646331"/>
          </a:xfrm>
        </p:grpSpPr>
        <p:sp>
          <p:nvSpPr>
            <p:cNvPr id="116" name="Google Shape;116;p2"/>
            <p:cNvSpPr/>
            <p:nvPr/>
          </p:nvSpPr>
          <p:spPr>
            <a:xfrm>
              <a:off x="8726521" y="886734"/>
              <a:ext cx="761478" cy="635897"/>
            </a:xfrm>
            <a:prstGeom prst="rect">
              <a:avLst/>
            </a:prstGeom>
            <a:solidFill>
              <a:srgbClr val="2E48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rgbClr val="F7F7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01</a:t>
              </a:r>
              <a:endParaRPr sz="2800" dirty="0">
                <a:solidFill>
                  <a:srgbClr val="F7F7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17" name="Google Shape;117;p2"/>
            <p:cNvSpPr txBox="1"/>
            <p:nvPr/>
          </p:nvSpPr>
          <p:spPr>
            <a:xfrm>
              <a:off x="9786036" y="876300"/>
              <a:ext cx="3239021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dirty="0">
                  <a:solidFill>
                    <a:srgbClr val="1734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프로젝트 개요</a:t>
              </a:r>
              <a:endParaRPr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8726521" y="3279815"/>
            <a:ext cx="5718163" cy="646331"/>
            <a:chOff x="8726521" y="2022517"/>
            <a:chExt cx="5718163" cy="646331"/>
          </a:xfrm>
        </p:grpSpPr>
        <p:sp>
          <p:nvSpPr>
            <p:cNvPr id="119" name="Google Shape;119;p2"/>
            <p:cNvSpPr/>
            <p:nvPr/>
          </p:nvSpPr>
          <p:spPr>
            <a:xfrm>
              <a:off x="8726521" y="2032951"/>
              <a:ext cx="761478" cy="635897"/>
            </a:xfrm>
            <a:prstGeom prst="rect">
              <a:avLst/>
            </a:prstGeom>
            <a:solidFill>
              <a:srgbClr val="2E48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rgbClr val="F7F7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02</a:t>
              </a:r>
              <a:endParaRPr sz="2800" dirty="0">
                <a:solidFill>
                  <a:srgbClr val="F7F7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20" name="Google Shape;120;p2"/>
            <p:cNvSpPr txBox="1"/>
            <p:nvPr/>
          </p:nvSpPr>
          <p:spPr>
            <a:xfrm>
              <a:off x="9786036" y="2022517"/>
              <a:ext cx="465864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3600" dirty="0">
                  <a:solidFill>
                    <a:srgbClr val="1734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프로젝트 </a:t>
              </a:r>
              <a:r>
                <a:rPr lang="ko-KR" altLang="en-US" sz="3600" dirty="0">
                  <a:solidFill>
                    <a:srgbClr val="1734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rPr>
                <a:t>팀 구성 및 역할</a:t>
              </a:r>
              <a:endParaRPr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726521" y="4426032"/>
            <a:ext cx="6218204" cy="646331"/>
            <a:chOff x="8726521" y="3168734"/>
            <a:chExt cx="6218204" cy="646331"/>
          </a:xfrm>
        </p:grpSpPr>
        <p:sp>
          <p:nvSpPr>
            <p:cNvPr id="122" name="Google Shape;122;p2"/>
            <p:cNvSpPr/>
            <p:nvPr/>
          </p:nvSpPr>
          <p:spPr>
            <a:xfrm>
              <a:off x="8726521" y="3179168"/>
              <a:ext cx="758750" cy="635897"/>
            </a:xfrm>
            <a:prstGeom prst="rect">
              <a:avLst/>
            </a:prstGeom>
            <a:solidFill>
              <a:srgbClr val="2E48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F7F7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03</a:t>
              </a:r>
              <a:endParaRPr sz="2800">
                <a:solidFill>
                  <a:srgbClr val="F7F7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9786037" y="3168734"/>
              <a:ext cx="5158688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dirty="0">
                  <a:solidFill>
                    <a:srgbClr val="1734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프로젝트 수행 절차 및 방법</a:t>
              </a:r>
              <a:endParaRPr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726521" y="5582683"/>
            <a:ext cx="5009635" cy="646331"/>
            <a:chOff x="8726521" y="4325385"/>
            <a:chExt cx="5009635" cy="646331"/>
          </a:xfrm>
        </p:grpSpPr>
        <p:sp>
          <p:nvSpPr>
            <p:cNvPr id="125" name="Google Shape;125;p2"/>
            <p:cNvSpPr/>
            <p:nvPr/>
          </p:nvSpPr>
          <p:spPr>
            <a:xfrm>
              <a:off x="8726521" y="4335819"/>
              <a:ext cx="761478" cy="635897"/>
            </a:xfrm>
            <a:prstGeom prst="rect">
              <a:avLst/>
            </a:prstGeom>
            <a:solidFill>
              <a:srgbClr val="2E48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 dirty="0">
                  <a:solidFill>
                    <a:srgbClr val="F7F7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04</a:t>
              </a:r>
              <a:endParaRPr sz="2800" dirty="0">
                <a:solidFill>
                  <a:srgbClr val="F7F7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26" name="Google Shape;126;p2"/>
            <p:cNvSpPr txBox="1"/>
            <p:nvPr/>
          </p:nvSpPr>
          <p:spPr>
            <a:xfrm>
              <a:off x="9786036" y="4325385"/>
              <a:ext cx="3950120" cy="6462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dirty="0">
                  <a:solidFill>
                    <a:srgbClr val="1734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프로젝트 수행 경과</a:t>
              </a:r>
              <a:endParaRPr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grpSp>
        <p:nvGrpSpPr>
          <p:cNvPr id="127" name="Google Shape;127;p2"/>
          <p:cNvGrpSpPr/>
          <p:nvPr/>
        </p:nvGrpSpPr>
        <p:grpSpPr>
          <a:xfrm>
            <a:off x="8726521" y="6739334"/>
            <a:ext cx="5718163" cy="646331"/>
            <a:chOff x="8726521" y="1142894"/>
            <a:chExt cx="5718163" cy="646331"/>
          </a:xfrm>
        </p:grpSpPr>
        <p:sp>
          <p:nvSpPr>
            <p:cNvPr id="128" name="Google Shape;128;p2"/>
            <p:cNvSpPr/>
            <p:nvPr/>
          </p:nvSpPr>
          <p:spPr>
            <a:xfrm>
              <a:off x="8726521" y="1153328"/>
              <a:ext cx="761478" cy="635897"/>
            </a:xfrm>
            <a:prstGeom prst="rect">
              <a:avLst/>
            </a:prstGeom>
            <a:solidFill>
              <a:srgbClr val="2E48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800">
                  <a:solidFill>
                    <a:srgbClr val="F7F7FF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05</a:t>
              </a:r>
              <a:endParaRPr sz="2800">
                <a:solidFill>
                  <a:srgbClr val="F7F7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  <p:sp>
          <p:nvSpPr>
            <p:cNvPr id="129" name="Google Shape;129;p2"/>
            <p:cNvSpPr txBox="1"/>
            <p:nvPr/>
          </p:nvSpPr>
          <p:spPr>
            <a:xfrm>
              <a:off x="9786036" y="1142894"/>
              <a:ext cx="465864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600" dirty="0">
                  <a:solidFill>
                    <a:srgbClr val="173460"/>
                  </a:solidFill>
                  <a:latin typeface="나눔스퀘어_ac ExtraBold" panose="020B0600000101010101" pitchFamily="50" charset="-127"/>
                  <a:ea typeface="나눔스퀘어_ac ExtraBold" panose="020B0600000101010101" pitchFamily="50" charset="-127"/>
                  <a:sym typeface="Arial"/>
                </a:rPr>
                <a:t>자체 평가 및 의견</a:t>
              </a:r>
              <a:endParaRPr sz="36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endParaRPr>
            </a:p>
          </p:txBody>
        </p:sp>
      </p:grpSp>
      <p:sp>
        <p:nvSpPr>
          <p:cNvPr id="139" name="Google Shape;139;p2"/>
          <p:cNvSpPr txBox="1"/>
          <p:nvPr/>
        </p:nvSpPr>
        <p:spPr>
          <a:xfrm>
            <a:off x="1447800" y="2512982"/>
            <a:ext cx="158115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dirty="0">
                <a:solidFill>
                  <a:srgbClr val="7E8EAA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INDEX</a:t>
            </a:r>
            <a:endParaRPr sz="2000" dirty="0">
              <a:solidFill>
                <a:srgbClr val="7E8EAA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1383283" y="1241986"/>
            <a:ext cx="19191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목차</a:t>
            </a:r>
            <a:endParaRPr sz="7200" dirty="0">
              <a:solidFill>
                <a:srgbClr val="1734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7214956ddd_1_1"/>
          <p:cNvGrpSpPr/>
          <p:nvPr/>
        </p:nvGrpSpPr>
        <p:grpSpPr>
          <a:xfrm>
            <a:off x="-12745025" y="-13906292"/>
            <a:ext cx="45481908" cy="44562424"/>
            <a:chOff x="-12795175" y="-13889592"/>
            <a:chExt cx="45481908" cy="44562424"/>
          </a:xfrm>
        </p:grpSpPr>
        <p:grpSp>
          <p:nvGrpSpPr>
            <p:cNvPr id="355" name="Google Shape;355;g27214956ddd_1_1"/>
            <p:cNvGrpSpPr/>
            <p:nvPr/>
          </p:nvGrpSpPr>
          <p:grpSpPr>
            <a:xfrm>
              <a:off x="-3576706" y="3048192"/>
              <a:ext cx="14298833" cy="16865592"/>
              <a:chOff x="-3576706" y="3048192"/>
              <a:chExt cx="14298833" cy="16865592"/>
            </a:xfrm>
          </p:grpSpPr>
          <p:pic>
            <p:nvPicPr>
              <p:cNvPr id="356" name="Google Shape;356;g27214956ddd_1_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6" y="4331571"/>
                <a:ext cx="16865592" cy="142988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g27214956ddd_1_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g27214956ddd_1_1"/>
            <p:cNvGrpSpPr/>
            <p:nvPr/>
          </p:nvGrpSpPr>
          <p:grpSpPr>
            <a:xfrm>
              <a:off x="-12795175" y="-13889592"/>
              <a:ext cx="45481908" cy="44562424"/>
              <a:chOff x="-12795175" y="-13889592"/>
              <a:chExt cx="45481908" cy="44562424"/>
            </a:xfrm>
          </p:grpSpPr>
          <p:pic>
            <p:nvPicPr>
              <p:cNvPr id="359" name="Google Shape;359;g27214956ddd_1_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9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g27214956ddd_1_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2" y="-1449103"/>
                <a:ext cx="17339315" cy="18080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1" name="Google Shape;361;g27214956ddd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1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214956ddd_1_1"/>
          <p:cNvSpPr txBox="1"/>
          <p:nvPr/>
        </p:nvSpPr>
        <p:spPr>
          <a:xfrm>
            <a:off x="5042647" y="4350995"/>
            <a:ext cx="9507071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altLang="ko-KR" sz="9700" dirty="0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Database report</a:t>
            </a:r>
            <a:endParaRPr sz="9700" b="0" i="0" strike="noStrike" cap="none" dirty="0">
              <a:solidFill>
                <a:srgbClr val="17346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1881453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640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삭제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[Back-end code]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10" y="2906875"/>
            <a:ext cx="7817040" cy="64824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018" y="2906875"/>
            <a:ext cx="6897063" cy="41153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371" y="8001445"/>
            <a:ext cx="758295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8958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chatbot.js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로 불러오는 자동 응답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채팅 로봇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기능입니다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메인페이지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하단에 스크롤 고정이 되어 있으면 클릭하면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모달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형식으로 </a:t>
                      </a:r>
                      <a:r>
                        <a:rPr lang="ko-KR" altLang="en-US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챗봇창이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실행됩니다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ChatGpt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3.5 turbo 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모델을 사용한 </a:t>
                      </a:r>
                      <a:r>
                        <a:rPr lang="en-US" altLang="ko-KR" sz="2800" baseline="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이며 사용자가 원하는 질문을 할 수 있습니다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챗봇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81" y="2422588"/>
            <a:ext cx="9524715" cy="708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8285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649383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228698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022703">
                <a:tc rowSpan="2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[Description]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챗봇이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질문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받은</a:t>
                      </a:r>
                      <a:r>
                        <a:rPr lang="ko-KR" altLang="en-US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내용을 답변한 상태입니다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402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[Process]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받은 질문의 키워드를 분석하여 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1000</a:t>
                      </a:r>
                      <a:r>
                        <a:rPr lang="ko-KR" altLang="en-US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자 이내로 답변을 할 수 있습니다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.</a:t>
                      </a: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880901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챗봇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16" y="2705100"/>
            <a:ext cx="9562403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3645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7" name="TextBox 16"/>
          <p:cNvSpPr txBox="1"/>
          <p:nvPr/>
        </p:nvSpPr>
        <p:spPr>
          <a:xfrm>
            <a:off x="545910" y="1393960"/>
            <a:ext cx="640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 err="1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챗봇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/>
        </p:nvGraphicFramePr>
        <p:xfrm>
          <a:off x="266389" y="2040291"/>
          <a:ext cx="17878082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3904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39041">
                  <a:extLst>
                    <a:ext uri="{9D8B030D-6E8A-4147-A177-3AD203B41FA5}">
                      <a16:colId xmlns:a16="http://schemas.microsoft.com/office/drawing/2014/main" val="1481085785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altLang="ko-KR" sz="28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F497D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  <a:sym typeface="Arial"/>
                        </a:rPr>
                        <a:t>[Front-end code]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kumimoji="0" lang="en-US" altLang="ko-KR" sz="2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F497D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  <a:sym typeface="Arial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10" y="2550137"/>
            <a:ext cx="7474140" cy="74488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542" y="2312114"/>
            <a:ext cx="7915913" cy="74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427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7214956ddd_1_1"/>
          <p:cNvGrpSpPr/>
          <p:nvPr/>
        </p:nvGrpSpPr>
        <p:grpSpPr>
          <a:xfrm>
            <a:off x="-12745025" y="-13906292"/>
            <a:ext cx="45481908" cy="44562424"/>
            <a:chOff x="-12795175" y="-13889592"/>
            <a:chExt cx="45481908" cy="44562424"/>
          </a:xfrm>
        </p:grpSpPr>
        <p:grpSp>
          <p:nvGrpSpPr>
            <p:cNvPr id="355" name="Google Shape;355;g27214956ddd_1_1"/>
            <p:cNvGrpSpPr/>
            <p:nvPr/>
          </p:nvGrpSpPr>
          <p:grpSpPr>
            <a:xfrm>
              <a:off x="-3576706" y="3048192"/>
              <a:ext cx="14298833" cy="16865592"/>
              <a:chOff x="-3576706" y="3048192"/>
              <a:chExt cx="14298833" cy="16865592"/>
            </a:xfrm>
          </p:grpSpPr>
          <p:pic>
            <p:nvPicPr>
              <p:cNvPr id="356" name="Google Shape;356;g27214956ddd_1_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6" y="4331571"/>
                <a:ext cx="16865592" cy="142988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g27214956ddd_1_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g27214956ddd_1_1"/>
            <p:cNvGrpSpPr/>
            <p:nvPr/>
          </p:nvGrpSpPr>
          <p:grpSpPr>
            <a:xfrm>
              <a:off x="-12795175" y="-13889592"/>
              <a:ext cx="45481908" cy="44562424"/>
              <a:chOff x="-12795175" y="-13889592"/>
              <a:chExt cx="45481908" cy="44562424"/>
            </a:xfrm>
          </p:grpSpPr>
          <p:pic>
            <p:nvPicPr>
              <p:cNvPr id="359" name="Google Shape;359;g27214956ddd_1_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9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g27214956ddd_1_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2" y="-1449103"/>
                <a:ext cx="17339315" cy="18080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1" name="Google Shape;361;g27214956ddd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1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214956ddd_1_1"/>
          <p:cNvSpPr txBox="1"/>
          <p:nvPr/>
        </p:nvSpPr>
        <p:spPr>
          <a:xfrm>
            <a:off x="5486621" y="4350995"/>
            <a:ext cx="7313930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ko-KR" altLang="en-US" sz="9700" b="0" i="0" strike="noStrike" cap="none" dirty="0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자체평가의견</a:t>
            </a:r>
            <a:endParaRPr sz="9700" b="0" i="0" strike="noStrike" cap="none" dirty="0">
              <a:solidFill>
                <a:srgbClr val="17346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5032782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34083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자체 평가 의견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9" name="차트 8"/>
          <p:cNvGraphicFramePr/>
          <p:nvPr>
            <p:extLst>
              <p:ext uri="{D42A27DB-BD31-4B8C-83A1-F6EECF244321}">
                <p14:modId xmlns:p14="http://schemas.microsoft.com/office/powerpoint/2010/main" val="790970536"/>
              </p:ext>
            </p:extLst>
          </p:nvPr>
        </p:nvGraphicFramePr>
        <p:xfrm>
          <a:off x="688281" y="1501254"/>
          <a:ext cx="16918675" cy="8674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389101835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4;p17">
            <a:extLst>
              <a:ext uri="{FF2B5EF4-FFF2-40B4-BE49-F238E27FC236}">
                <a16:creationId xmlns:a16="http://schemas.microsoft.com/office/drawing/2014/main" id="{8B2A4CAD-ED61-4A1B-7AA6-24C6EEB873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064" y="1151228"/>
            <a:ext cx="18295238" cy="9135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027A7E-565F-6E54-5DBC-B6C40A736913}"/>
              </a:ext>
            </a:extLst>
          </p:cNvPr>
          <p:cNvSpPr txBox="1"/>
          <p:nvPr/>
        </p:nvSpPr>
        <p:spPr>
          <a:xfrm>
            <a:off x="272956" y="29986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후기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1734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2989" y="2025069"/>
            <a:ext cx="8682313" cy="6596119"/>
            <a:chOff x="303685" y="811865"/>
            <a:chExt cx="8682313" cy="6596119"/>
          </a:xfrm>
        </p:grpSpPr>
        <p:grpSp>
          <p:nvGrpSpPr>
            <p:cNvPr id="14" name="그룹 13"/>
            <p:cNvGrpSpPr/>
            <p:nvPr/>
          </p:nvGrpSpPr>
          <p:grpSpPr>
            <a:xfrm>
              <a:off x="303685" y="811865"/>
              <a:ext cx="8682313" cy="6596119"/>
              <a:chOff x="266387" y="1114241"/>
              <a:chExt cx="8682313" cy="6596119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66387" y="1114241"/>
                <a:ext cx="8466755" cy="4476789"/>
                <a:chOff x="440414" y="1114241"/>
                <a:chExt cx="8466755" cy="4476789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440414" y="1114241"/>
                  <a:ext cx="8466755" cy="2563091"/>
                  <a:chOff x="440414" y="1114241"/>
                  <a:chExt cx="8466755" cy="2563091"/>
                </a:xfrm>
              </p:grpSpPr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440414" y="1114241"/>
                    <a:ext cx="8466755" cy="1302055"/>
                    <a:chOff x="440414" y="1114241"/>
                    <a:chExt cx="8466755" cy="1302055"/>
                  </a:xfrm>
                </p:grpSpPr>
                <p:grpSp>
                  <p:nvGrpSpPr>
                    <p:cNvPr id="3" name="그룹 2">
                      <a:extLst>
                        <a:ext uri="{FF2B5EF4-FFF2-40B4-BE49-F238E27FC236}">
                          <a16:creationId xmlns:a16="http://schemas.microsoft.com/office/drawing/2014/main" id="{7926A4E6-038C-ADAF-F5CD-0330DA423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414" y="1114241"/>
                      <a:ext cx="4141677" cy="1302055"/>
                      <a:chOff x="4468100" y="6114986"/>
                      <a:chExt cx="2607733" cy="953725"/>
                    </a:xfrm>
                  </p:grpSpPr>
                  <p:sp>
                    <p:nvSpPr>
                      <p:cNvPr id="9" name="직사각형 8">
                        <a:extLst>
                          <a:ext uri="{FF2B5EF4-FFF2-40B4-BE49-F238E27FC236}">
                            <a16:creationId xmlns:a16="http://schemas.microsoft.com/office/drawing/2014/main" id="{97CF7508-E7FA-DA5D-9652-08B2F0005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8100" y="6114986"/>
                        <a:ext cx="2607733" cy="510690"/>
                      </a:xfrm>
                      <a:prstGeom prst="rect">
                        <a:avLst/>
                      </a:prstGeom>
                      <a:solidFill>
                        <a:srgbClr val="173460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2400" b="0" i="0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나눔고딕 ExtraBold" panose="020D0904000000000000" pitchFamily="50" charset="-127"/>
                            <a:ea typeface="나눔고딕 ExtraBold" panose="020D0904000000000000" pitchFamily="50" charset="-127"/>
                            <a:cs typeface="+mn-cs"/>
                          </a:rPr>
                          <a:t>이혜림</a:t>
                        </a:r>
                        <a:endPara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C4B79FB-5B8B-526A-8F0B-1213FE263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8100" y="6775641"/>
                        <a:ext cx="2588385" cy="2930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R="0" lvl="0" algn="l" defTabSz="914400" rtl="0" eaLnBrk="1" fontAlgn="auto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tabLst/>
                          <a:defRPr/>
                        </a:pPr>
                        <a:r>
                          <a:rPr lang="ko-KR" altLang="en-US" sz="2000" b="1" kern="1200" dirty="0" smtClean="0">
                            <a:solidFill>
                              <a:prstClr val="black"/>
                            </a:solidFill>
                            <a:latin typeface="나눔고딕OTF Light" panose="020D0904000000000000" pitchFamily="34" charset="-127"/>
                            <a:ea typeface="나눔고딕OTF Light" panose="020D0904000000000000" pitchFamily="34" charset="-127"/>
                            <a:cs typeface="+mn-cs"/>
                          </a:rPr>
                          <a:t>개인</a:t>
                        </a:r>
                        <a:endParaRPr lang="en-US" altLang="ko-KR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8C4B79FB-5B8B-526A-8F0B-1213FE263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96223" y="1976996"/>
                      <a:ext cx="411094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R="0" lvl="0" algn="l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rPr>
                        <a:t>팀</a:t>
                      </a:r>
                      <a:endParaRPr lang="en-US" altLang="ko-KR" sz="2000" b="1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C4B79FB-5B8B-526A-8F0B-1213FE263C95}"/>
                      </a:ext>
                    </a:extLst>
                  </p:cNvPr>
                  <p:cNvSpPr txBox="1"/>
                  <p:nvPr/>
                </p:nvSpPr>
                <p:spPr>
                  <a:xfrm>
                    <a:off x="923743" y="2477003"/>
                    <a:ext cx="3627619" cy="120032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lvl="0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프로젝트 설계 관련 형식 틀을 솔선수범하여 만들고 공유함</a:t>
                    </a:r>
                    <a:endPara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endParaRPr>
                  </a:p>
                  <a:p>
                    <a:pPr marR="0" lvl="0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에러를 해결하고</a:t>
                    </a:r>
                    <a:r>
                      <a:rPr lang="en-US" altLang="ko-KR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, </a:t>
                    </a: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새 기술을 배우고 적용하는 것에 거부감이 없음</a:t>
                    </a:r>
                    <a:endPara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C4B79FB-5B8B-526A-8F0B-1213FE263C95}"/>
                    </a:ext>
                  </a:extLst>
                </p:cNvPr>
                <p:cNvSpPr txBox="1"/>
                <p:nvPr/>
              </p:nvSpPr>
              <p:spPr>
                <a:xfrm>
                  <a:off x="890567" y="4113702"/>
                  <a:ext cx="3660796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모의 면접 프론트 작업 중 모호한 명칭의 함수로 인해 에러 수정에 어려움이 있었음</a:t>
                  </a:r>
                  <a:endPara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endParaRPr>
                </a:p>
                <a:p>
                  <a:pPr marR="0" lvl="0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좀 더 세부적인 설계 틀을 잡아두고 개발을 진행하지 못했던 점</a:t>
                  </a:r>
                  <a:endPara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105523" y="2416296"/>
                <a:ext cx="373096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ClrTx/>
                  <a:defRPr/>
                </a:pPr>
                <a:r>
                  <a:rPr lang="ko-KR" altLang="en-US" sz="1800" kern="1200" dirty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각자 맡은 파트 내에서 충돌이 있을 경우 상의를 통해 해결한 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점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endParaRPr>
              </a:p>
              <a:p>
                <a:pPr lvl="0">
                  <a:buClrTx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어려운 지식을 공유하고 습득해서 프로젝트에 적용하려는 노력을 한 점</a:t>
                </a:r>
                <a:endPara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072347" y="4113702"/>
                <a:ext cx="3764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초반 기능 분배에 있어서 팀원 개인에게 맞춰서 분배하였다면 좋았을 것 같음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266389" y="5795047"/>
                <a:ext cx="4388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추후 개선 필요한 점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36204" y="6248363"/>
                <a:ext cx="3941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질문 진행 시마다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파이썬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서버에서 발생하는 면접 분석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딜레이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단축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,</a:t>
                </a:r>
              </a:p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배포를 위한 에러 상황 처리하기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694562" y="5790822"/>
                <a:ext cx="4254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경험 및 성과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800205" y="6233032"/>
                <a:ext cx="4036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새로운 기술을 배우고 이를 적용하는 상황에서 발생하는 에러들을 처리하면서 버전 간의 충돌을 지양하고 수정하는 작업에서 이전보다 수월하게 진행할 수 있었습니다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.</a:t>
                </a: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34317" y="3837325"/>
              <a:ext cx="319520" cy="352698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34317" y="2176469"/>
              <a:ext cx="323419" cy="353419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790124" y="3839708"/>
              <a:ext cx="319520" cy="352698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790124" y="2118144"/>
              <a:ext cx="323419" cy="353419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>
            <a:off x="9256115" y="2025069"/>
            <a:ext cx="8682313" cy="6596119"/>
            <a:chOff x="303685" y="811865"/>
            <a:chExt cx="8682313" cy="6596119"/>
          </a:xfrm>
        </p:grpSpPr>
        <p:grpSp>
          <p:nvGrpSpPr>
            <p:cNvPr id="123" name="그룹 122"/>
            <p:cNvGrpSpPr/>
            <p:nvPr/>
          </p:nvGrpSpPr>
          <p:grpSpPr>
            <a:xfrm>
              <a:off x="303685" y="811865"/>
              <a:ext cx="8682313" cy="6596119"/>
              <a:chOff x="266387" y="1114241"/>
              <a:chExt cx="8682313" cy="6596119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266387" y="1114241"/>
                <a:ext cx="8466755" cy="3922791"/>
                <a:chOff x="440414" y="1114241"/>
                <a:chExt cx="8466755" cy="3922791"/>
              </a:xfrm>
            </p:grpSpPr>
            <p:grpSp>
              <p:nvGrpSpPr>
                <p:cNvPr id="135" name="그룹 134"/>
                <p:cNvGrpSpPr/>
                <p:nvPr/>
              </p:nvGrpSpPr>
              <p:grpSpPr>
                <a:xfrm>
                  <a:off x="440414" y="1114241"/>
                  <a:ext cx="8466755" cy="2840090"/>
                  <a:chOff x="440414" y="1114241"/>
                  <a:chExt cx="8466755" cy="2840090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440414" y="1114241"/>
                    <a:ext cx="8466755" cy="1302055"/>
                    <a:chOff x="440414" y="1114241"/>
                    <a:chExt cx="8466755" cy="1302055"/>
                  </a:xfrm>
                </p:grpSpPr>
                <p:grpSp>
                  <p:nvGrpSpPr>
                    <p:cNvPr id="139" name="그룹 138">
                      <a:extLst>
                        <a:ext uri="{FF2B5EF4-FFF2-40B4-BE49-F238E27FC236}">
                          <a16:creationId xmlns:a16="http://schemas.microsoft.com/office/drawing/2014/main" id="{7926A4E6-038C-ADAF-F5CD-0330DA423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414" y="1114241"/>
                      <a:ext cx="4141677" cy="1302055"/>
                      <a:chOff x="4468100" y="6114986"/>
                      <a:chExt cx="2607733" cy="953725"/>
                    </a:xfrm>
                  </p:grpSpPr>
                  <p:sp>
                    <p:nvSpPr>
                      <p:cNvPr id="141" name="직사각형 140">
                        <a:extLst>
                          <a:ext uri="{FF2B5EF4-FFF2-40B4-BE49-F238E27FC236}">
                            <a16:creationId xmlns:a16="http://schemas.microsoft.com/office/drawing/2014/main" id="{97CF7508-E7FA-DA5D-9652-08B2F0005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8100" y="6114986"/>
                        <a:ext cx="2607733" cy="510690"/>
                      </a:xfrm>
                      <a:prstGeom prst="rect">
                        <a:avLst/>
                      </a:prstGeom>
                      <a:solidFill>
                        <a:srgbClr val="173460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나눔고딕 ExtraBold" panose="020D0904000000000000" pitchFamily="50" charset="-127"/>
                            <a:ea typeface="나눔고딕 ExtraBold" panose="020D0904000000000000" pitchFamily="50" charset="-127"/>
                            <a:cs typeface="+mn-cs"/>
                          </a:rPr>
                          <a:t>백종하</a:t>
                        </a:r>
                        <a:endPara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8C4B79FB-5B8B-526A-8F0B-1213FE263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8100" y="6775641"/>
                        <a:ext cx="2588385" cy="2930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R="0" lvl="0" algn="l" defTabSz="914400" rtl="0" eaLnBrk="1" fontAlgn="auto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tabLst/>
                          <a:defRPr/>
                        </a:pPr>
                        <a:r>
                          <a:rPr lang="ko-KR" altLang="en-US" sz="2000" b="1" kern="1200" dirty="0" smtClean="0">
                            <a:solidFill>
                              <a:prstClr val="black"/>
                            </a:solidFill>
                            <a:latin typeface="나눔고딕OTF Light" panose="020D0904000000000000" pitchFamily="34" charset="-127"/>
                            <a:ea typeface="나눔고딕OTF Light" panose="020D0904000000000000" pitchFamily="34" charset="-127"/>
                            <a:cs typeface="+mn-cs"/>
                          </a:rPr>
                          <a:t>개인</a:t>
                        </a:r>
                        <a:endParaRPr lang="en-US" altLang="ko-KR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8C4B79FB-5B8B-526A-8F0B-1213FE263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96223" y="1976996"/>
                      <a:ext cx="411094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R="0" lvl="0" algn="l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rPr>
                        <a:t>팀</a:t>
                      </a:r>
                      <a:endParaRPr lang="en-US" altLang="ko-KR" sz="2000" b="1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8C4B79FB-5B8B-526A-8F0B-1213FE263C95}"/>
                      </a:ext>
                    </a:extLst>
                  </p:cNvPr>
                  <p:cNvSpPr txBox="1"/>
                  <p:nvPr/>
                </p:nvSpPr>
                <p:spPr>
                  <a:xfrm>
                    <a:off x="923744" y="2477003"/>
                    <a:ext cx="3658348" cy="14773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lvl="0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설계했던 바에서 핵심이 누락되지 않고 목표한 기능을 잘 구현해 낸 점</a:t>
                    </a:r>
                    <a:endParaRPr lang="en-US" altLang="ko-KR" sz="1800" kern="1200" dirty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endParaRPr>
                  </a:p>
                  <a:p>
                    <a:pPr marR="0" lvl="0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팀이 서로 편하고</a:t>
                    </a:r>
                    <a:r>
                      <a:rPr lang="en-US" altLang="ko-KR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, </a:t>
                    </a: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즐거운 상태에서 프로젝트를 진행할 수 있도록 분위기 형성에 노력한 점</a:t>
                    </a:r>
                    <a:endPara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C4B79FB-5B8B-526A-8F0B-1213FE263C95}"/>
                    </a:ext>
                  </a:extLst>
                </p:cNvPr>
                <p:cNvSpPr txBox="1"/>
                <p:nvPr/>
              </p:nvSpPr>
              <p:spPr>
                <a:xfrm>
                  <a:off x="890566" y="4113702"/>
                  <a:ext cx="3691525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종종 에러 상황이나 의도와 다른 결과를 해결하는데 시간을 너무 허비한 점</a:t>
                  </a:r>
                  <a:endPara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105523" y="2416296"/>
                <a:ext cx="373096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ClrTx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기획 단계에서 가장 걱정이 많았으나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, 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합심하여 구성원 대부분이 적극적이고 발전적인 대화를 통해 공통의 목표를 설정한 점</a:t>
                </a:r>
                <a:endPara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endParaRPr>
              </a:p>
              <a:p>
                <a:pPr lvl="0">
                  <a:buClrTx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개개인의 기능을 위한 학습을 게을리 하지 않은 점</a:t>
                </a:r>
                <a:endPara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072347" y="4113702"/>
                <a:ext cx="3764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공통 컴포넌트에 대한 공동의 작업이 다소 어려움이 있어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, 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우선시되는 인원 중심으로 작성하게 된 점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266389" y="5795047"/>
                <a:ext cx="4388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추후 개선 필요한 점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36205" y="6248363"/>
                <a:ext cx="397186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기본적인 게시판 기능에서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다양한 기능을 포함한 복합적인 게시판으로 업그레이드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, 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모의 면접 음성 분석 정확도와 감정 이외의 분석할 사항 추가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694562" y="5790822"/>
                <a:ext cx="4254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경험 및 성과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800205" y="6233032"/>
                <a:ext cx="4036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새 작업환경의 학습과 적용이 병행되어야 하는 상황에서도 어떻게 헤쳐나가야 하는지 경험을 쌓을 수 있는 기회가 되었습니다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.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꼼꼼함의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중요성을 깨닫기도 하였습니다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.</a:t>
                </a:r>
              </a:p>
            </p:txBody>
          </p:sp>
        </p:grpSp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34317" y="3837325"/>
              <a:ext cx="319520" cy="352698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34317" y="2176469"/>
              <a:ext cx="323419" cy="353419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790124" y="3839708"/>
              <a:ext cx="319520" cy="352698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790124" y="2118144"/>
              <a:ext cx="323419" cy="35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3560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4;p17">
            <a:extLst>
              <a:ext uri="{FF2B5EF4-FFF2-40B4-BE49-F238E27FC236}">
                <a16:creationId xmlns:a16="http://schemas.microsoft.com/office/drawing/2014/main" id="{8B2A4CAD-ED61-4A1B-7AA6-24C6EEB873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064" y="1151228"/>
            <a:ext cx="18295238" cy="9135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027A7E-565F-6E54-5DBC-B6C40A736913}"/>
              </a:ext>
            </a:extLst>
          </p:cNvPr>
          <p:cNvSpPr txBox="1"/>
          <p:nvPr/>
        </p:nvSpPr>
        <p:spPr>
          <a:xfrm>
            <a:off x="272956" y="29986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후기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1734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2989" y="2025069"/>
            <a:ext cx="8682313" cy="5503454"/>
            <a:chOff x="303685" y="811865"/>
            <a:chExt cx="8682313" cy="5503454"/>
          </a:xfrm>
        </p:grpSpPr>
        <p:grpSp>
          <p:nvGrpSpPr>
            <p:cNvPr id="14" name="그룹 13"/>
            <p:cNvGrpSpPr/>
            <p:nvPr/>
          </p:nvGrpSpPr>
          <p:grpSpPr>
            <a:xfrm>
              <a:off x="303685" y="811865"/>
              <a:ext cx="8682313" cy="5503454"/>
              <a:chOff x="266387" y="1114241"/>
              <a:chExt cx="8682313" cy="5503454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66387" y="1114241"/>
                <a:ext cx="8466755" cy="3368793"/>
                <a:chOff x="440414" y="1114241"/>
                <a:chExt cx="8466755" cy="3368793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440414" y="1114241"/>
                  <a:ext cx="8466755" cy="1732094"/>
                  <a:chOff x="440414" y="1114241"/>
                  <a:chExt cx="8466755" cy="1732094"/>
                </a:xfrm>
              </p:grpSpPr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440414" y="1114241"/>
                    <a:ext cx="8466755" cy="1302055"/>
                    <a:chOff x="440414" y="1114241"/>
                    <a:chExt cx="8466755" cy="1302055"/>
                  </a:xfrm>
                </p:grpSpPr>
                <p:grpSp>
                  <p:nvGrpSpPr>
                    <p:cNvPr id="3" name="그룹 2">
                      <a:extLst>
                        <a:ext uri="{FF2B5EF4-FFF2-40B4-BE49-F238E27FC236}">
                          <a16:creationId xmlns:a16="http://schemas.microsoft.com/office/drawing/2014/main" id="{7926A4E6-038C-ADAF-F5CD-0330DA423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414" y="1114241"/>
                      <a:ext cx="4141677" cy="1302055"/>
                      <a:chOff x="4468100" y="6114986"/>
                      <a:chExt cx="2607733" cy="953725"/>
                    </a:xfrm>
                  </p:grpSpPr>
                  <p:sp>
                    <p:nvSpPr>
                      <p:cNvPr id="9" name="직사각형 8">
                        <a:extLst>
                          <a:ext uri="{FF2B5EF4-FFF2-40B4-BE49-F238E27FC236}">
                            <a16:creationId xmlns:a16="http://schemas.microsoft.com/office/drawing/2014/main" id="{97CF7508-E7FA-DA5D-9652-08B2F0005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8100" y="6114986"/>
                        <a:ext cx="2607733" cy="510690"/>
                      </a:xfrm>
                      <a:prstGeom prst="rect">
                        <a:avLst/>
                      </a:prstGeom>
                      <a:solidFill>
                        <a:srgbClr val="173460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ko-KR" altLang="en-US" sz="2400" kern="1200" dirty="0" smtClean="0">
                            <a:solidFill>
                              <a:srgbClr val="FFFFFF"/>
                            </a:solidFill>
                            <a:latin typeface="나눔고딕 ExtraBold" panose="020D0904000000000000" pitchFamily="50" charset="-127"/>
                            <a:ea typeface="나눔고딕 ExtraBold" panose="020D0904000000000000" pitchFamily="50" charset="-127"/>
                          </a:rPr>
                          <a:t>김민식</a:t>
                        </a:r>
                        <a:endPara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C4B79FB-5B8B-526A-8F0B-1213FE263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8100" y="6775641"/>
                        <a:ext cx="2588385" cy="2930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R="0" lvl="0" algn="l" defTabSz="914400" rtl="0" eaLnBrk="1" fontAlgn="auto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tabLst/>
                          <a:defRPr/>
                        </a:pPr>
                        <a:r>
                          <a:rPr lang="ko-KR" altLang="en-US" sz="2000" b="1" kern="1200" dirty="0" smtClean="0">
                            <a:solidFill>
                              <a:prstClr val="black"/>
                            </a:solidFill>
                            <a:latin typeface="나눔고딕OTF Light" panose="020D0904000000000000" pitchFamily="34" charset="-127"/>
                            <a:ea typeface="나눔고딕OTF Light" panose="020D0904000000000000" pitchFamily="34" charset="-127"/>
                            <a:cs typeface="+mn-cs"/>
                          </a:rPr>
                          <a:t>개인</a:t>
                        </a:r>
                        <a:endParaRPr lang="en-US" altLang="ko-KR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8C4B79FB-5B8B-526A-8F0B-1213FE263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96223" y="1976996"/>
                      <a:ext cx="411094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R="0" lvl="0" algn="l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rPr>
                        <a:t>팀</a:t>
                      </a:r>
                      <a:endParaRPr lang="en-US" altLang="ko-KR" sz="2000" b="1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C4B79FB-5B8B-526A-8F0B-1213FE263C95}"/>
                      </a:ext>
                    </a:extLst>
                  </p:cNvPr>
                  <p:cNvSpPr txBox="1"/>
                  <p:nvPr/>
                </p:nvSpPr>
                <p:spPr>
                  <a:xfrm>
                    <a:off x="923743" y="2477003"/>
                    <a:ext cx="362761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lvl="0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작성</a:t>
                    </a:r>
                    <a:endPara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C4B79FB-5B8B-526A-8F0B-1213FE263C95}"/>
                    </a:ext>
                  </a:extLst>
                </p:cNvPr>
                <p:cNvSpPr txBox="1"/>
                <p:nvPr/>
              </p:nvSpPr>
              <p:spPr>
                <a:xfrm>
                  <a:off x="890567" y="4113702"/>
                  <a:ext cx="36607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작성</a:t>
                  </a:r>
                  <a:endPara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105523" y="2416296"/>
                <a:ext cx="3730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ClrTx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작성</a:t>
                </a:r>
                <a:endPara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072347" y="4113702"/>
                <a:ext cx="376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작성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266389" y="5795047"/>
                <a:ext cx="4388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추후 개선 필요한 점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36204" y="6248363"/>
                <a:ext cx="39411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작성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694562" y="5790822"/>
                <a:ext cx="4254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경험 및 성과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800205" y="6233032"/>
                <a:ext cx="4036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작성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34317" y="3837325"/>
              <a:ext cx="319520" cy="352698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34317" y="2176469"/>
              <a:ext cx="323419" cy="353419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790124" y="3839708"/>
              <a:ext cx="319520" cy="352698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790124" y="2118144"/>
              <a:ext cx="323419" cy="353419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>
            <a:off x="9256115" y="2025069"/>
            <a:ext cx="8682313" cy="5503454"/>
            <a:chOff x="303685" y="811865"/>
            <a:chExt cx="8682313" cy="5503454"/>
          </a:xfrm>
        </p:grpSpPr>
        <p:grpSp>
          <p:nvGrpSpPr>
            <p:cNvPr id="123" name="그룹 122"/>
            <p:cNvGrpSpPr/>
            <p:nvPr/>
          </p:nvGrpSpPr>
          <p:grpSpPr>
            <a:xfrm>
              <a:off x="303685" y="811865"/>
              <a:ext cx="8682313" cy="5503454"/>
              <a:chOff x="266387" y="1114241"/>
              <a:chExt cx="8682313" cy="5503454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266387" y="1114241"/>
                <a:ext cx="8466755" cy="3368793"/>
                <a:chOff x="440414" y="1114241"/>
                <a:chExt cx="8466755" cy="3368793"/>
              </a:xfrm>
            </p:grpSpPr>
            <p:grpSp>
              <p:nvGrpSpPr>
                <p:cNvPr id="135" name="그룹 134"/>
                <p:cNvGrpSpPr/>
                <p:nvPr/>
              </p:nvGrpSpPr>
              <p:grpSpPr>
                <a:xfrm>
                  <a:off x="440414" y="1114241"/>
                  <a:ext cx="8466755" cy="1732094"/>
                  <a:chOff x="440414" y="1114241"/>
                  <a:chExt cx="8466755" cy="1732094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440414" y="1114241"/>
                    <a:ext cx="8466755" cy="1302055"/>
                    <a:chOff x="440414" y="1114241"/>
                    <a:chExt cx="8466755" cy="1302055"/>
                  </a:xfrm>
                </p:grpSpPr>
                <p:grpSp>
                  <p:nvGrpSpPr>
                    <p:cNvPr id="139" name="그룹 138">
                      <a:extLst>
                        <a:ext uri="{FF2B5EF4-FFF2-40B4-BE49-F238E27FC236}">
                          <a16:creationId xmlns:a16="http://schemas.microsoft.com/office/drawing/2014/main" id="{7926A4E6-038C-ADAF-F5CD-0330DA423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414" y="1114241"/>
                      <a:ext cx="4141677" cy="1302055"/>
                      <a:chOff x="4468100" y="6114986"/>
                      <a:chExt cx="2607733" cy="953725"/>
                    </a:xfrm>
                  </p:grpSpPr>
                  <p:sp>
                    <p:nvSpPr>
                      <p:cNvPr id="141" name="직사각형 140">
                        <a:extLst>
                          <a:ext uri="{FF2B5EF4-FFF2-40B4-BE49-F238E27FC236}">
                            <a16:creationId xmlns:a16="http://schemas.microsoft.com/office/drawing/2014/main" id="{97CF7508-E7FA-DA5D-9652-08B2F0005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8100" y="6114986"/>
                        <a:ext cx="2607733" cy="510690"/>
                      </a:xfrm>
                      <a:prstGeom prst="rect">
                        <a:avLst/>
                      </a:prstGeom>
                      <a:solidFill>
                        <a:srgbClr val="173460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2400" b="0" i="0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나눔고딕 ExtraBold" panose="020D0904000000000000" pitchFamily="50" charset="-127"/>
                            <a:ea typeface="나눔고딕 ExtraBold" panose="020D0904000000000000" pitchFamily="50" charset="-127"/>
                            <a:cs typeface="+mn-cs"/>
                          </a:rPr>
                          <a:t>홍은비</a:t>
                        </a:r>
                        <a:endPara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8C4B79FB-5B8B-526A-8F0B-1213FE263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8100" y="6775641"/>
                        <a:ext cx="2588385" cy="2930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R="0" lvl="0" algn="l" defTabSz="914400" rtl="0" eaLnBrk="1" fontAlgn="auto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tabLst/>
                          <a:defRPr/>
                        </a:pPr>
                        <a:r>
                          <a:rPr lang="ko-KR" altLang="en-US" sz="2000" b="1" kern="1200" dirty="0" smtClean="0">
                            <a:solidFill>
                              <a:prstClr val="black"/>
                            </a:solidFill>
                            <a:latin typeface="나눔고딕OTF Light" panose="020D0904000000000000" pitchFamily="34" charset="-127"/>
                            <a:ea typeface="나눔고딕OTF Light" panose="020D0904000000000000" pitchFamily="34" charset="-127"/>
                            <a:cs typeface="+mn-cs"/>
                          </a:rPr>
                          <a:t>개인</a:t>
                        </a:r>
                        <a:endParaRPr lang="en-US" altLang="ko-KR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8C4B79FB-5B8B-526A-8F0B-1213FE263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96223" y="1976996"/>
                      <a:ext cx="411094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R="0" lvl="0" algn="l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rPr>
                        <a:t>팀</a:t>
                      </a:r>
                      <a:endParaRPr lang="en-US" altLang="ko-KR" sz="2000" b="1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8C4B79FB-5B8B-526A-8F0B-1213FE263C95}"/>
                      </a:ext>
                    </a:extLst>
                  </p:cNvPr>
                  <p:cNvSpPr txBox="1"/>
                  <p:nvPr/>
                </p:nvSpPr>
                <p:spPr>
                  <a:xfrm>
                    <a:off x="923744" y="2477003"/>
                    <a:ext cx="3658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lvl="0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작성</a:t>
                    </a:r>
                    <a:endPara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C4B79FB-5B8B-526A-8F0B-1213FE263C95}"/>
                    </a:ext>
                  </a:extLst>
                </p:cNvPr>
                <p:cNvSpPr txBox="1"/>
                <p:nvPr/>
              </p:nvSpPr>
              <p:spPr>
                <a:xfrm>
                  <a:off x="890566" y="4113702"/>
                  <a:ext cx="36915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작성</a:t>
                  </a:r>
                  <a:endPara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105523" y="2416296"/>
                <a:ext cx="3730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ClrTx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작성</a:t>
                </a:r>
                <a:endPara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072347" y="4113702"/>
                <a:ext cx="376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작성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266389" y="5795047"/>
                <a:ext cx="4388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추후 개선 필요한 점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36205" y="6248363"/>
                <a:ext cx="3971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작성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694562" y="5790822"/>
                <a:ext cx="4254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경험 및 성과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800205" y="6233032"/>
                <a:ext cx="4036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작성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</p:grpSp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34317" y="3837325"/>
              <a:ext cx="319520" cy="352698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34317" y="2176469"/>
              <a:ext cx="323419" cy="353419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790124" y="3839708"/>
              <a:ext cx="319520" cy="352698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790124" y="2118144"/>
              <a:ext cx="323419" cy="35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9803813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4;p17">
            <a:extLst>
              <a:ext uri="{FF2B5EF4-FFF2-40B4-BE49-F238E27FC236}">
                <a16:creationId xmlns:a16="http://schemas.microsoft.com/office/drawing/2014/main" id="{8B2A4CAD-ED61-4A1B-7AA6-24C6EEB873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064" y="1151228"/>
            <a:ext cx="18295238" cy="9135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027A7E-565F-6E54-5DBC-B6C40A736913}"/>
              </a:ext>
            </a:extLst>
          </p:cNvPr>
          <p:cNvSpPr txBox="1"/>
          <p:nvPr/>
        </p:nvSpPr>
        <p:spPr>
          <a:xfrm>
            <a:off x="272956" y="29986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후기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1734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2989" y="2025069"/>
            <a:ext cx="8682313" cy="7150116"/>
            <a:chOff x="303685" y="811865"/>
            <a:chExt cx="8682313" cy="7150116"/>
          </a:xfrm>
        </p:grpSpPr>
        <p:grpSp>
          <p:nvGrpSpPr>
            <p:cNvPr id="14" name="그룹 13"/>
            <p:cNvGrpSpPr/>
            <p:nvPr/>
          </p:nvGrpSpPr>
          <p:grpSpPr>
            <a:xfrm>
              <a:off x="303685" y="811865"/>
              <a:ext cx="8682313" cy="7150116"/>
              <a:chOff x="266387" y="1114241"/>
              <a:chExt cx="8682313" cy="7150116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66387" y="1114241"/>
                <a:ext cx="8466755" cy="3645792"/>
                <a:chOff x="440414" y="1114241"/>
                <a:chExt cx="8466755" cy="3645792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440414" y="1114241"/>
                  <a:ext cx="8466755" cy="2009093"/>
                  <a:chOff x="440414" y="1114241"/>
                  <a:chExt cx="8466755" cy="2009093"/>
                </a:xfrm>
              </p:grpSpPr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440414" y="1114241"/>
                    <a:ext cx="8466755" cy="1302055"/>
                    <a:chOff x="440414" y="1114241"/>
                    <a:chExt cx="8466755" cy="1302055"/>
                  </a:xfrm>
                </p:grpSpPr>
                <p:grpSp>
                  <p:nvGrpSpPr>
                    <p:cNvPr id="3" name="그룹 2">
                      <a:extLst>
                        <a:ext uri="{FF2B5EF4-FFF2-40B4-BE49-F238E27FC236}">
                          <a16:creationId xmlns:a16="http://schemas.microsoft.com/office/drawing/2014/main" id="{7926A4E6-038C-ADAF-F5CD-0330DA423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414" y="1114241"/>
                      <a:ext cx="4141677" cy="1302055"/>
                      <a:chOff x="4468100" y="6114986"/>
                      <a:chExt cx="2607733" cy="953725"/>
                    </a:xfrm>
                  </p:grpSpPr>
                  <p:sp>
                    <p:nvSpPr>
                      <p:cNvPr id="9" name="직사각형 8">
                        <a:extLst>
                          <a:ext uri="{FF2B5EF4-FFF2-40B4-BE49-F238E27FC236}">
                            <a16:creationId xmlns:a16="http://schemas.microsoft.com/office/drawing/2014/main" id="{97CF7508-E7FA-DA5D-9652-08B2F0005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8100" y="6114986"/>
                        <a:ext cx="2607733" cy="510690"/>
                      </a:xfrm>
                      <a:prstGeom prst="rect">
                        <a:avLst/>
                      </a:prstGeom>
                      <a:solidFill>
                        <a:srgbClr val="173460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2400" b="0" i="0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나눔고딕 ExtraBold" panose="020D0904000000000000" pitchFamily="50" charset="-127"/>
                            <a:ea typeface="나눔고딕 ExtraBold" panose="020D0904000000000000" pitchFamily="50" charset="-127"/>
                            <a:cs typeface="+mn-cs"/>
                          </a:rPr>
                          <a:t>이승철</a:t>
                        </a:r>
                        <a:endPara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C4B79FB-5B8B-526A-8F0B-1213FE263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8100" y="6775641"/>
                        <a:ext cx="2588385" cy="2930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R="0" lvl="0" algn="l" defTabSz="914400" rtl="0" eaLnBrk="1" fontAlgn="auto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tabLst/>
                          <a:defRPr/>
                        </a:pPr>
                        <a:r>
                          <a:rPr lang="ko-KR" altLang="en-US" sz="2000" b="1" kern="1200" dirty="0" smtClean="0">
                            <a:solidFill>
                              <a:prstClr val="black"/>
                            </a:solidFill>
                            <a:latin typeface="나눔고딕OTF Light" panose="020D0904000000000000" pitchFamily="34" charset="-127"/>
                            <a:ea typeface="나눔고딕OTF Light" panose="020D0904000000000000" pitchFamily="34" charset="-127"/>
                            <a:cs typeface="+mn-cs"/>
                          </a:rPr>
                          <a:t>개인</a:t>
                        </a:r>
                        <a:endParaRPr lang="en-US" altLang="ko-KR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8C4B79FB-5B8B-526A-8F0B-1213FE263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96223" y="1976996"/>
                      <a:ext cx="411094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R="0" lvl="0" algn="l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rPr>
                        <a:t>팀</a:t>
                      </a:r>
                      <a:endParaRPr lang="en-US" altLang="ko-KR" sz="2000" b="1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C4B79FB-5B8B-526A-8F0B-1213FE263C95}"/>
                      </a:ext>
                    </a:extLst>
                  </p:cNvPr>
                  <p:cNvSpPr txBox="1"/>
                  <p:nvPr/>
                </p:nvSpPr>
                <p:spPr>
                  <a:xfrm>
                    <a:off x="923743" y="2477003"/>
                    <a:ext cx="3627619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lvl="0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해야할 일을 빠르게 끝내고</a:t>
                    </a:r>
                    <a:r>
                      <a:rPr lang="en-US" altLang="ko-KR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, </a:t>
                    </a: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추가로 더 일을 찾아서 맡아 한 점</a:t>
                    </a:r>
                    <a:endPara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C4B79FB-5B8B-526A-8F0B-1213FE263C95}"/>
                    </a:ext>
                  </a:extLst>
                </p:cNvPr>
                <p:cNvSpPr txBox="1"/>
                <p:nvPr/>
              </p:nvSpPr>
              <p:spPr>
                <a:xfrm>
                  <a:off x="890567" y="4113702"/>
                  <a:ext cx="366079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React </a:t>
                  </a: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에서 </a:t>
                  </a:r>
                  <a:r>
                    <a: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Component </a:t>
                  </a: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를 더 세세하게 나누지 못한 점</a:t>
                  </a:r>
                  <a:endPara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105523" y="2416296"/>
                <a:ext cx="37309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ClrTx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서로가 어려운 부분에 대하여 질문하고 도와주는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협업문화가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 잘 형성된 점</a:t>
                </a:r>
                <a:endPara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072347" y="4113702"/>
                <a:ext cx="376414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코드상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작명의 일관성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(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통일성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)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이 부족했던 점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266389" y="5795047"/>
                <a:ext cx="4388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추후 개선 필요한 점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36204" y="6248363"/>
                <a:ext cx="39411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관리자 페이지의 계정 차단에 대한 컨트롤과 구독에 대한 이력 확인 페이지 추가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694562" y="5790822"/>
                <a:ext cx="4254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경험 및 성과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800205" y="6233032"/>
                <a:ext cx="403628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소통과 협업의 중요성에 대해 더 경험하게 되었고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, 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소통의 방법에 대해 생각하고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벌전시키는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계기가 되었습니다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. 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기술적으로도 서버에서부터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클아이언트의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사용에 이르기까지 전부 경험해 볼 수 있는 프로젝트이기에 의미가 있었습니다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.</a:t>
                </a: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34317" y="3837325"/>
              <a:ext cx="319520" cy="352698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34317" y="2176469"/>
              <a:ext cx="323419" cy="353419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790124" y="3839708"/>
              <a:ext cx="319520" cy="352698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790124" y="2118144"/>
              <a:ext cx="323419" cy="353419"/>
            </a:xfrm>
            <a:prstGeom prst="rect">
              <a:avLst/>
            </a:prstGeom>
          </p:spPr>
        </p:pic>
      </p:grpSp>
      <p:grpSp>
        <p:nvGrpSpPr>
          <p:cNvPr id="122" name="그룹 121"/>
          <p:cNvGrpSpPr/>
          <p:nvPr/>
        </p:nvGrpSpPr>
        <p:grpSpPr>
          <a:xfrm>
            <a:off x="9256115" y="2025069"/>
            <a:ext cx="8682313" cy="5503454"/>
            <a:chOff x="303685" y="811865"/>
            <a:chExt cx="8682313" cy="5503454"/>
          </a:xfrm>
        </p:grpSpPr>
        <p:grpSp>
          <p:nvGrpSpPr>
            <p:cNvPr id="123" name="그룹 122"/>
            <p:cNvGrpSpPr/>
            <p:nvPr/>
          </p:nvGrpSpPr>
          <p:grpSpPr>
            <a:xfrm>
              <a:off x="303685" y="811865"/>
              <a:ext cx="8682313" cy="5503454"/>
              <a:chOff x="266387" y="1114241"/>
              <a:chExt cx="8682313" cy="5503454"/>
            </a:xfrm>
          </p:grpSpPr>
          <p:grpSp>
            <p:nvGrpSpPr>
              <p:cNvPr id="128" name="그룹 127"/>
              <p:cNvGrpSpPr/>
              <p:nvPr/>
            </p:nvGrpSpPr>
            <p:grpSpPr>
              <a:xfrm>
                <a:off x="266387" y="1114241"/>
                <a:ext cx="8466755" cy="3368793"/>
                <a:chOff x="440414" y="1114241"/>
                <a:chExt cx="8466755" cy="3368793"/>
              </a:xfrm>
            </p:grpSpPr>
            <p:grpSp>
              <p:nvGrpSpPr>
                <p:cNvPr id="135" name="그룹 134"/>
                <p:cNvGrpSpPr/>
                <p:nvPr/>
              </p:nvGrpSpPr>
              <p:grpSpPr>
                <a:xfrm>
                  <a:off x="440414" y="1114241"/>
                  <a:ext cx="8466755" cy="1732094"/>
                  <a:chOff x="440414" y="1114241"/>
                  <a:chExt cx="8466755" cy="1732094"/>
                </a:xfrm>
              </p:grpSpPr>
              <p:grpSp>
                <p:nvGrpSpPr>
                  <p:cNvPr id="137" name="그룹 136"/>
                  <p:cNvGrpSpPr/>
                  <p:nvPr/>
                </p:nvGrpSpPr>
                <p:grpSpPr>
                  <a:xfrm>
                    <a:off x="440414" y="1114241"/>
                    <a:ext cx="8466755" cy="1302055"/>
                    <a:chOff x="440414" y="1114241"/>
                    <a:chExt cx="8466755" cy="1302055"/>
                  </a:xfrm>
                </p:grpSpPr>
                <p:grpSp>
                  <p:nvGrpSpPr>
                    <p:cNvPr id="139" name="그룹 138">
                      <a:extLst>
                        <a:ext uri="{FF2B5EF4-FFF2-40B4-BE49-F238E27FC236}">
                          <a16:creationId xmlns:a16="http://schemas.microsoft.com/office/drawing/2014/main" id="{7926A4E6-038C-ADAF-F5CD-0330DA423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414" y="1114241"/>
                      <a:ext cx="4141677" cy="1302055"/>
                      <a:chOff x="4468100" y="6114986"/>
                      <a:chExt cx="2607733" cy="953725"/>
                    </a:xfrm>
                  </p:grpSpPr>
                  <p:sp>
                    <p:nvSpPr>
                      <p:cNvPr id="141" name="직사각형 140">
                        <a:extLst>
                          <a:ext uri="{FF2B5EF4-FFF2-40B4-BE49-F238E27FC236}">
                            <a16:creationId xmlns:a16="http://schemas.microsoft.com/office/drawing/2014/main" id="{97CF7508-E7FA-DA5D-9652-08B2F0005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8100" y="6114986"/>
                        <a:ext cx="2607733" cy="510690"/>
                      </a:xfrm>
                      <a:prstGeom prst="rect">
                        <a:avLst/>
                      </a:prstGeom>
                      <a:solidFill>
                        <a:srgbClr val="173460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2400" b="0" i="0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나눔고딕 ExtraBold" panose="020D0904000000000000" pitchFamily="50" charset="-127"/>
                            <a:ea typeface="나눔고딕 ExtraBold" panose="020D0904000000000000" pitchFamily="50" charset="-127"/>
                            <a:cs typeface="+mn-cs"/>
                          </a:rPr>
                          <a:t>전상우</a:t>
                        </a:r>
                        <a:endPara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42" name="TextBox 141">
                        <a:extLst>
                          <a:ext uri="{FF2B5EF4-FFF2-40B4-BE49-F238E27FC236}">
                            <a16:creationId xmlns:a16="http://schemas.microsoft.com/office/drawing/2014/main" id="{8C4B79FB-5B8B-526A-8F0B-1213FE263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8100" y="6775641"/>
                        <a:ext cx="2588385" cy="2930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R="0" lvl="0" algn="l" defTabSz="914400" rtl="0" eaLnBrk="1" fontAlgn="auto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tabLst/>
                          <a:defRPr/>
                        </a:pPr>
                        <a:r>
                          <a:rPr lang="ko-KR" altLang="en-US" sz="2000" b="1" kern="1200" dirty="0" smtClean="0">
                            <a:solidFill>
                              <a:prstClr val="black"/>
                            </a:solidFill>
                            <a:latin typeface="나눔고딕OTF Light" panose="020D0904000000000000" pitchFamily="34" charset="-127"/>
                            <a:ea typeface="나눔고딕OTF Light" panose="020D0904000000000000" pitchFamily="34" charset="-127"/>
                            <a:cs typeface="+mn-cs"/>
                          </a:rPr>
                          <a:t>개인</a:t>
                        </a:r>
                        <a:endParaRPr lang="en-US" altLang="ko-KR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140" name="TextBox 139">
                      <a:extLst>
                        <a:ext uri="{FF2B5EF4-FFF2-40B4-BE49-F238E27FC236}">
                          <a16:creationId xmlns:a16="http://schemas.microsoft.com/office/drawing/2014/main" id="{8C4B79FB-5B8B-526A-8F0B-1213FE263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96223" y="1976996"/>
                      <a:ext cx="411094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R="0" lvl="0" algn="l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rPr>
                        <a:t>팀</a:t>
                      </a:r>
                      <a:endParaRPr lang="en-US" altLang="ko-KR" sz="2000" b="1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138" name="TextBox 137">
                    <a:extLst>
                      <a:ext uri="{FF2B5EF4-FFF2-40B4-BE49-F238E27FC236}">
                        <a16:creationId xmlns:a16="http://schemas.microsoft.com/office/drawing/2014/main" id="{8C4B79FB-5B8B-526A-8F0B-1213FE263C95}"/>
                      </a:ext>
                    </a:extLst>
                  </p:cNvPr>
                  <p:cNvSpPr txBox="1"/>
                  <p:nvPr/>
                </p:nvSpPr>
                <p:spPr>
                  <a:xfrm>
                    <a:off x="923744" y="2477003"/>
                    <a:ext cx="365834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lvl="0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작성</a:t>
                    </a:r>
                    <a:endPara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8C4B79FB-5B8B-526A-8F0B-1213FE263C95}"/>
                    </a:ext>
                  </a:extLst>
                </p:cNvPr>
                <p:cNvSpPr txBox="1"/>
                <p:nvPr/>
              </p:nvSpPr>
              <p:spPr>
                <a:xfrm>
                  <a:off x="890566" y="4113702"/>
                  <a:ext cx="369152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작성</a:t>
                  </a:r>
                  <a:endPara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105523" y="2416296"/>
                <a:ext cx="3730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ClrTx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작성</a:t>
                </a:r>
                <a:endPara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endParaRP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072347" y="4113702"/>
                <a:ext cx="37641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작성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266389" y="5795047"/>
                <a:ext cx="4388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추후 개선 필요한 점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36205" y="6248363"/>
                <a:ext cx="39718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작성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694562" y="5790822"/>
                <a:ext cx="4254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경험 및 성과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800205" y="6233032"/>
                <a:ext cx="4036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작성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</p:grpSp>
        <p:pic>
          <p:nvPicPr>
            <p:cNvPr id="124" name="그림 123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34317" y="3837325"/>
              <a:ext cx="319520" cy="352698"/>
            </a:xfrm>
            <a:prstGeom prst="rect">
              <a:avLst/>
            </a:prstGeom>
          </p:spPr>
        </p:pic>
        <p:pic>
          <p:nvPicPr>
            <p:cNvPr id="125" name="그림 12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34317" y="2176469"/>
              <a:ext cx="323419" cy="353419"/>
            </a:xfrm>
            <a:prstGeom prst="rect">
              <a:avLst/>
            </a:prstGeom>
          </p:spPr>
        </p:pic>
        <p:pic>
          <p:nvPicPr>
            <p:cNvPr id="126" name="그림 12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790124" y="3839708"/>
              <a:ext cx="319520" cy="352698"/>
            </a:xfrm>
            <a:prstGeom prst="rect">
              <a:avLst/>
            </a:prstGeom>
          </p:spPr>
        </p:pic>
        <p:pic>
          <p:nvPicPr>
            <p:cNvPr id="127" name="그림 12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790124" y="2118144"/>
              <a:ext cx="323419" cy="35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5631495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54;p17">
            <a:extLst>
              <a:ext uri="{FF2B5EF4-FFF2-40B4-BE49-F238E27FC236}">
                <a16:creationId xmlns:a16="http://schemas.microsoft.com/office/drawing/2014/main" id="{8B2A4CAD-ED61-4A1B-7AA6-24C6EEB8732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064" y="1151228"/>
            <a:ext cx="18295238" cy="9135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그룹 1002"/>
          <p:cNvGrpSpPr/>
          <p:nvPr/>
        </p:nvGrpSpPr>
        <p:grpSpPr>
          <a:xfrm>
            <a:off x="-19048" y="4989"/>
            <a:ext cx="18315193" cy="190476"/>
            <a:chOff x="-19048" y="4989"/>
            <a:chExt cx="18315193" cy="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9048" y="4989"/>
              <a:ext cx="18315193" cy="1904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151709" y="9801545"/>
            <a:ext cx="142857" cy="479351"/>
            <a:chOff x="18151709" y="9801545"/>
            <a:chExt cx="142857" cy="4793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151709" y="9801545"/>
              <a:ext cx="142857" cy="479351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3027A7E-565F-6E54-5DBC-B6C40A736913}"/>
              </a:ext>
            </a:extLst>
          </p:cNvPr>
          <p:cNvSpPr txBox="1"/>
          <p:nvPr/>
        </p:nvSpPr>
        <p:spPr>
          <a:xfrm>
            <a:off x="272956" y="29986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ko-KR" altLang="en-US" sz="4400" dirty="0" smtClean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프로젝트 후기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1734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312989" y="2025069"/>
            <a:ext cx="8682313" cy="6596119"/>
            <a:chOff x="303685" y="811865"/>
            <a:chExt cx="8682313" cy="6596119"/>
          </a:xfrm>
        </p:grpSpPr>
        <p:grpSp>
          <p:nvGrpSpPr>
            <p:cNvPr id="14" name="그룹 13"/>
            <p:cNvGrpSpPr/>
            <p:nvPr/>
          </p:nvGrpSpPr>
          <p:grpSpPr>
            <a:xfrm>
              <a:off x="303685" y="811865"/>
              <a:ext cx="8682313" cy="6596119"/>
              <a:chOff x="266387" y="1114241"/>
              <a:chExt cx="8682313" cy="6596119"/>
            </a:xfrm>
          </p:grpSpPr>
          <p:grpSp>
            <p:nvGrpSpPr>
              <p:cNvPr id="12" name="그룹 11"/>
              <p:cNvGrpSpPr/>
              <p:nvPr/>
            </p:nvGrpSpPr>
            <p:grpSpPr>
              <a:xfrm>
                <a:off x="266387" y="1114241"/>
                <a:ext cx="8466755" cy="3645792"/>
                <a:chOff x="440414" y="1114241"/>
                <a:chExt cx="8466755" cy="3645792"/>
              </a:xfrm>
            </p:grpSpPr>
            <p:grpSp>
              <p:nvGrpSpPr>
                <p:cNvPr id="8" name="그룹 7"/>
                <p:cNvGrpSpPr/>
                <p:nvPr/>
              </p:nvGrpSpPr>
              <p:grpSpPr>
                <a:xfrm>
                  <a:off x="440414" y="1114241"/>
                  <a:ext cx="8466755" cy="2286092"/>
                  <a:chOff x="440414" y="1114241"/>
                  <a:chExt cx="8466755" cy="2286092"/>
                </a:xfrm>
              </p:grpSpPr>
              <p:grpSp>
                <p:nvGrpSpPr>
                  <p:cNvPr id="7" name="그룹 6"/>
                  <p:cNvGrpSpPr/>
                  <p:nvPr/>
                </p:nvGrpSpPr>
                <p:grpSpPr>
                  <a:xfrm>
                    <a:off x="440414" y="1114241"/>
                    <a:ext cx="8466755" cy="1302055"/>
                    <a:chOff x="440414" y="1114241"/>
                    <a:chExt cx="8466755" cy="1302055"/>
                  </a:xfrm>
                </p:grpSpPr>
                <p:grpSp>
                  <p:nvGrpSpPr>
                    <p:cNvPr id="3" name="그룹 2">
                      <a:extLst>
                        <a:ext uri="{FF2B5EF4-FFF2-40B4-BE49-F238E27FC236}">
                          <a16:creationId xmlns:a16="http://schemas.microsoft.com/office/drawing/2014/main" id="{7926A4E6-038C-ADAF-F5CD-0330DA4238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40414" y="1114241"/>
                      <a:ext cx="4141677" cy="1302055"/>
                      <a:chOff x="4468100" y="6114986"/>
                      <a:chExt cx="2607733" cy="953725"/>
                    </a:xfrm>
                  </p:grpSpPr>
                  <p:sp>
                    <p:nvSpPr>
                      <p:cNvPr id="9" name="직사각형 8">
                        <a:extLst>
                          <a:ext uri="{FF2B5EF4-FFF2-40B4-BE49-F238E27FC236}">
                            <a16:creationId xmlns:a16="http://schemas.microsoft.com/office/drawing/2014/main" id="{97CF7508-E7FA-DA5D-9652-08B2F0005A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468100" y="6114986"/>
                        <a:ext cx="2607733" cy="510690"/>
                      </a:xfrm>
                      <a:prstGeom prst="rect">
                        <a:avLst/>
                      </a:prstGeom>
                      <a:solidFill>
                        <a:srgbClr val="173460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ko-KR" altLang="en-US" sz="2400" b="0" i="0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나눔고딕 ExtraBold" panose="020D0904000000000000" pitchFamily="50" charset="-127"/>
                            <a:ea typeface="나눔고딕 ExtraBold" panose="020D0904000000000000" pitchFamily="50" charset="-127"/>
                            <a:cs typeface="+mn-cs"/>
                          </a:rPr>
                          <a:t>신예담</a:t>
                        </a:r>
                        <a:endPara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  <a:cs typeface="+mn-cs"/>
                        </a:endParaRPr>
                      </a:p>
                    </p:txBody>
                  </p:sp>
                  <p:sp>
                    <p:nvSpPr>
                      <p:cNvPr id="15" name="TextBox 14">
                        <a:extLst>
                          <a:ext uri="{FF2B5EF4-FFF2-40B4-BE49-F238E27FC236}">
                            <a16:creationId xmlns:a16="http://schemas.microsoft.com/office/drawing/2014/main" id="{8C4B79FB-5B8B-526A-8F0B-1213FE263C9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468100" y="6775641"/>
                        <a:ext cx="2588385" cy="29307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marR="0" lvl="0" algn="l" defTabSz="914400" rtl="0" eaLnBrk="1" fontAlgn="auto" latinLnBrk="0" hangingPunct="1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tabLst/>
                          <a:defRPr/>
                        </a:pPr>
                        <a:r>
                          <a:rPr lang="ko-KR" altLang="en-US" sz="2000" b="1" kern="1200" dirty="0" smtClean="0">
                            <a:solidFill>
                              <a:prstClr val="black"/>
                            </a:solidFill>
                            <a:latin typeface="나눔고딕OTF Light" panose="020D0904000000000000" pitchFamily="34" charset="-127"/>
                            <a:ea typeface="나눔고딕OTF Light" panose="020D0904000000000000" pitchFamily="34" charset="-127"/>
                            <a:cs typeface="+mn-cs"/>
                          </a:rPr>
                          <a:t>개인</a:t>
                        </a:r>
                        <a:endParaRPr lang="en-US" altLang="ko-KR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endParaRPr>
                      </a:p>
                    </p:txBody>
                  </p:sp>
                </p:grpSp>
                <p:sp>
                  <p:nvSpPr>
                    <p:cNvPr id="44" name="TextBox 43">
                      <a:extLst>
                        <a:ext uri="{FF2B5EF4-FFF2-40B4-BE49-F238E27FC236}">
                          <a16:creationId xmlns:a16="http://schemas.microsoft.com/office/drawing/2014/main" id="{8C4B79FB-5B8B-526A-8F0B-1213FE263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96223" y="1976996"/>
                      <a:ext cx="4110946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R="0" lvl="0" algn="l" defTabSz="914400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tabLst/>
                        <a:defRPr/>
                      </a:pPr>
                      <a:r>
                        <a:rPr lang="ko-KR" altLang="en-US" sz="2000" b="1" kern="1200" dirty="0" smtClean="0">
                          <a:solidFill>
                            <a:prstClr val="black"/>
                          </a:solidFill>
                          <a:latin typeface="나눔고딕OTF Light" panose="020D0904000000000000" pitchFamily="34" charset="-127"/>
                          <a:ea typeface="나눔고딕OTF Light" panose="020D0904000000000000" pitchFamily="34" charset="-127"/>
                          <a:cs typeface="+mn-cs"/>
                        </a:rPr>
                        <a:t>팀</a:t>
                      </a:r>
                      <a:endParaRPr lang="en-US" altLang="ko-KR" sz="2000" b="1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endParaRPr>
                    </a:p>
                  </p:txBody>
                </p:sp>
              </p:grpSp>
              <p:sp>
                <p:nvSpPr>
                  <p:cNvPr id="45" name="TextBox 44">
                    <a:extLst>
                      <a:ext uri="{FF2B5EF4-FFF2-40B4-BE49-F238E27FC236}">
                        <a16:creationId xmlns:a16="http://schemas.microsoft.com/office/drawing/2014/main" id="{8C4B79FB-5B8B-526A-8F0B-1213FE263C95}"/>
                      </a:ext>
                    </a:extLst>
                  </p:cNvPr>
                  <p:cNvSpPr txBox="1"/>
                  <p:nvPr/>
                </p:nvSpPr>
                <p:spPr>
                  <a:xfrm>
                    <a:off x="923743" y="2477003"/>
                    <a:ext cx="3627619" cy="92333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R="0" lvl="0" defTabSz="914400" rtl="0" eaLnBrk="1" fontAlgn="auto" latinLnBrk="0" hangingPunct="1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ko-KR" altLang="en-US" sz="1800" kern="1200" dirty="0" smtClean="0">
                        <a:solidFill>
                          <a:prstClr val="black"/>
                        </a:solidFill>
                        <a:latin typeface="나눔고딕OTF Light" panose="020D0904000000000000" pitchFamily="34" charset="-127"/>
                        <a:ea typeface="나눔고딕OTF Light" panose="020D0904000000000000" pitchFamily="34" charset="-127"/>
                        <a:cs typeface="+mn-cs"/>
                      </a:rPr>
                      <a:t>목표로 했던 기능은 무사히 구현에 성공하였고 예상보다 여유롭게 한 점</a:t>
                    </a:r>
                    <a:endPara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C4B79FB-5B8B-526A-8F0B-1213FE263C95}"/>
                    </a:ext>
                  </a:extLst>
                </p:cNvPr>
                <p:cNvSpPr txBox="1"/>
                <p:nvPr/>
              </p:nvSpPr>
              <p:spPr>
                <a:xfrm>
                  <a:off x="890566" y="4113702"/>
                  <a:ext cx="366079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R="0" lvl="0" defTabSz="914400" rtl="0" eaLnBrk="1" fontAlgn="auto" latinLnBrk="0" hangingPunct="1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tabLst/>
                    <a:defRPr/>
                  </a:pP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유료 </a:t>
                  </a:r>
                  <a:r>
                    <a:rPr lang="en-US" altLang="ko-KR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API</a:t>
                  </a:r>
                  <a:r>
                    <a:rPr lang="ko-KR" altLang="en-US" sz="1800" kern="1200" dirty="0" smtClean="0">
                      <a:solidFill>
                        <a:prstClr val="black"/>
                      </a:solidFill>
                      <a:latin typeface="나눔고딕OTF Light" panose="020D0904000000000000" pitchFamily="34" charset="-127"/>
                      <a:ea typeface="나눔고딕OTF Light" panose="020D0904000000000000" pitchFamily="34" charset="-127"/>
                      <a:cs typeface="+mn-cs"/>
                    </a:rPr>
                    <a:t>를 사용하느라 원래 의도와는 일부 달라진 기능</a:t>
                  </a:r>
                  <a:endPara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endParaRPr>
                </a:p>
              </p:txBody>
            </p:sp>
          </p:grp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105523" y="2416296"/>
                <a:ext cx="373096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buClrTx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커뮤니케이션이 매우 잘 되는 팀에 들어와서 프로젝트를 진행하는 데에 필요한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협업능력을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 많이 배웠음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</a:rPr>
                  <a:t>.</a:t>
                </a:r>
                <a:endParaRPr lang="en-US" altLang="ko-KR" sz="1800" kern="1200" dirty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</a:endParaRP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5072347" y="4113702"/>
                <a:ext cx="376414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개인의 역량이 각자 다르다 보니 기능 완성도에 차이가 나서 합치는 과정이 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순탄하지 않았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음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.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266389" y="5795047"/>
                <a:ext cx="438898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추후 개선 필요한 점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36204" y="6248363"/>
                <a:ext cx="394113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챗봇은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</a:t>
                </a:r>
                <a:r>
                  <a:rPr lang="en-US" altLang="ko-KR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GhatGpt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파인튜닝을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이용하여 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AI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를 학습시켜 질문 키워드로 관련 답변만을 불러올 수 있게 생각을 해 볼 수 있음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.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694562" y="5790822"/>
                <a:ext cx="42541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2000" b="1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경험 및 성과</a:t>
                </a:r>
                <a:endParaRPr lang="en-US" altLang="ko-KR" sz="2000" b="1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C4B79FB-5B8B-526A-8F0B-1213FE263C95}"/>
                  </a:ext>
                </a:extLst>
              </p:cNvPr>
              <p:cNvSpPr txBox="1"/>
              <p:nvPr/>
            </p:nvSpPr>
            <p:spPr>
              <a:xfrm>
                <a:off x="4800205" y="6233032"/>
                <a:ext cx="4036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팀 프로젝트를 진행하면서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소통능력과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</a:t>
                </a:r>
                <a:r>
                  <a:rPr lang="ko-KR" altLang="en-US" sz="1800" kern="1200" dirty="0" err="1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협업능력을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발전시켜야 할 필요를 많이 느꼈고 한층 성장하는 계기였음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.</a:t>
                </a:r>
                <a:r>
                  <a:rPr lang="ko-KR" altLang="en-US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 프로그램과 웹 페이지가 제작되는 과정을 겪어서 흐름을 알게 됨</a:t>
                </a:r>
                <a:r>
                  <a:rPr lang="en-US" altLang="ko-KR" sz="1800" kern="1200" dirty="0" smtClean="0">
                    <a:solidFill>
                      <a:prstClr val="black"/>
                    </a:solidFill>
                    <a:latin typeface="나눔고딕OTF Light" panose="020D0904000000000000" pitchFamily="34" charset="-127"/>
                    <a:ea typeface="나눔고딕OTF Light" panose="020D0904000000000000" pitchFamily="34" charset="-127"/>
                    <a:cs typeface="+mn-cs"/>
                  </a:rPr>
                  <a:t>.</a:t>
                </a:r>
                <a:endParaRPr lang="en-US" altLang="ko-KR" sz="1800" kern="1200" dirty="0" smtClean="0">
                  <a:solidFill>
                    <a:prstClr val="black"/>
                  </a:solidFill>
                  <a:latin typeface="나눔고딕OTF Light" panose="020D0904000000000000" pitchFamily="34" charset="-127"/>
                  <a:ea typeface="나눔고딕OTF Light" panose="020D0904000000000000" pitchFamily="34" charset="-127"/>
                  <a:cs typeface="+mn-cs"/>
                </a:endParaRPr>
              </a:p>
            </p:txBody>
          </p:sp>
        </p:grpSp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34317" y="3837325"/>
              <a:ext cx="319520" cy="352698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34317" y="2176469"/>
              <a:ext cx="323419" cy="353419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679" t="18700" r="14678" b="19205"/>
            <a:stretch/>
          </p:blipFill>
          <p:spPr>
            <a:xfrm>
              <a:off x="4790124" y="3839708"/>
              <a:ext cx="319520" cy="352698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13" t="19116" r="56358" b="18662"/>
            <a:stretch/>
          </p:blipFill>
          <p:spPr>
            <a:xfrm>
              <a:off x="4790124" y="2118144"/>
              <a:ext cx="323419" cy="3534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39720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논리적 설계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966" y="1656391"/>
            <a:ext cx="12832068" cy="841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315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5" name="Google Shape;435;p19"/>
          <p:cNvGrpSpPr/>
          <p:nvPr/>
        </p:nvGrpSpPr>
        <p:grpSpPr>
          <a:xfrm>
            <a:off x="-12795176" y="-13889591"/>
            <a:ext cx="45481910" cy="44562422"/>
            <a:chOff x="-12795176" y="-13889591"/>
            <a:chExt cx="45481910" cy="44562422"/>
          </a:xfrm>
        </p:grpSpPr>
        <p:grpSp>
          <p:nvGrpSpPr>
            <p:cNvPr id="436" name="Google Shape;436;p19"/>
            <p:cNvGrpSpPr/>
            <p:nvPr/>
          </p:nvGrpSpPr>
          <p:grpSpPr>
            <a:xfrm>
              <a:off x="-3576708" y="3048192"/>
              <a:ext cx="14298835" cy="16865593"/>
              <a:chOff x="-3576708" y="3048192"/>
              <a:chExt cx="14298835" cy="16865593"/>
            </a:xfrm>
          </p:grpSpPr>
          <p:pic>
            <p:nvPicPr>
              <p:cNvPr id="437" name="Google Shape;437;p19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8" name="Google Shape;438;p1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9" name="Google Shape;439;p19"/>
            <p:cNvGrpSpPr/>
            <p:nvPr/>
          </p:nvGrpSpPr>
          <p:grpSpPr>
            <a:xfrm>
              <a:off x="-12795176" y="-13889591"/>
              <a:ext cx="45481910" cy="44562422"/>
              <a:chOff x="-12795176" y="-13889591"/>
              <a:chExt cx="45481910" cy="44562422"/>
            </a:xfrm>
          </p:grpSpPr>
          <p:pic>
            <p:nvPicPr>
              <p:cNvPr id="440" name="Google Shape;440;p19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8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1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1" y="-1449105"/>
                <a:ext cx="17339317" cy="18080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42" name="Google Shape;442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9"/>
          <p:cNvSpPr txBox="1"/>
          <p:nvPr/>
        </p:nvSpPr>
        <p:spPr>
          <a:xfrm>
            <a:off x="10287000" y="7611424"/>
            <a:ext cx="7117654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5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Arial"/>
              </a:rPr>
              <a:t>감사합니다</a:t>
            </a:r>
            <a:endParaRPr sz="11500" dirty="0">
              <a:solidFill>
                <a:srgbClr val="17346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물리적 설계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6011" y="1631246"/>
            <a:ext cx="13515975" cy="84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23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7214956ddd_1_1"/>
          <p:cNvGrpSpPr/>
          <p:nvPr/>
        </p:nvGrpSpPr>
        <p:grpSpPr>
          <a:xfrm>
            <a:off x="-12745025" y="-13906292"/>
            <a:ext cx="45481908" cy="44562424"/>
            <a:chOff x="-12795175" y="-13889592"/>
            <a:chExt cx="45481908" cy="44562424"/>
          </a:xfrm>
        </p:grpSpPr>
        <p:grpSp>
          <p:nvGrpSpPr>
            <p:cNvPr id="355" name="Google Shape;355;g27214956ddd_1_1"/>
            <p:cNvGrpSpPr/>
            <p:nvPr/>
          </p:nvGrpSpPr>
          <p:grpSpPr>
            <a:xfrm>
              <a:off x="-3576706" y="3048192"/>
              <a:ext cx="14298833" cy="16865592"/>
              <a:chOff x="-3576706" y="3048192"/>
              <a:chExt cx="14298833" cy="16865592"/>
            </a:xfrm>
          </p:grpSpPr>
          <p:pic>
            <p:nvPicPr>
              <p:cNvPr id="356" name="Google Shape;356;g27214956ddd_1_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6" y="4331571"/>
                <a:ext cx="16865592" cy="142988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g27214956ddd_1_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g27214956ddd_1_1"/>
            <p:cNvGrpSpPr/>
            <p:nvPr/>
          </p:nvGrpSpPr>
          <p:grpSpPr>
            <a:xfrm>
              <a:off x="-12795175" y="-13889592"/>
              <a:ext cx="45481908" cy="44562424"/>
              <a:chOff x="-12795175" y="-13889592"/>
              <a:chExt cx="45481908" cy="44562424"/>
            </a:xfrm>
          </p:grpSpPr>
          <p:pic>
            <p:nvPicPr>
              <p:cNvPr id="359" name="Google Shape;359;g27214956ddd_1_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9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g27214956ddd_1_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2" y="-1449103"/>
                <a:ext cx="17339315" cy="18080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1" name="Google Shape;361;g27214956ddd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1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214956ddd_1_1"/>
          <p:cNvSpPr txBox="1"/>
          <p:nvPr/>
        </p:nvSpPr>
        <p:spPr>
          <a:xfrm>
            <a:off x="5898868" y="4350995"/>
            <a:ext cx="8194122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altLang="ko-KR" sz="9700" dirty="0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Class</a:t>
            </a:r>
            <a:r>
              <a:rPr lang="ko-KR" sz="9700" dirty="0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sz="9700" dirty="0" err="1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diagram</a:t>
            </a:r>
            <a:endParaRPr sz="9700" b="0" i="0" strike="noStrike" cap="none" dirty="0">
              <a:solidFill>
                <a:srgbClr val="17346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9904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8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1093119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Package diagram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032293" y="2027262"/>
            <a:ext cx="3812262" cy="7940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Member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회원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Socialmember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: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소셜회원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Subscribe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구독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Companylist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: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기업공고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Interview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면접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Video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영상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Voice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음성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Resume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이력서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Searchword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통합검색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Trend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트렌드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Community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게시판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Comment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댓글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Notice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공지사항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Statistical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통계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Manager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회원관리 페이지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Report : 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신고 패키지</a:t>
            </a:r>
            <a:endParaRPr kumimoji="0" lang="en-US" altLang="ko-KR" sz="2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Chatbot</a:t>
            </a:r>
            <a:r>
              <a: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: </a:t>
            </a:r>
            <a:r>
              <a:rPr kumimoji="0" lang="ko-K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챗봇</a:t>
            </a: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패키지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635" y="1724058"/>
            <a:ext cx="10519024" cy="861206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8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7336" y="1724058"/>
            <a:ext cx="13787491" cy="8585421"/>
          </a:xfrm>
          <a:prstGeom prst="rect">
            <a:avLst/>
          </a:prstGeom>
        </p:spPr>
      </p:pic>
      <p:sp>
        <p:nvSpPr>
          <p:cNvPr id="10" name="Google Shape;275;p9"/>
          <p:cNvSpPr txBox="1"/>
          <p:nvPr/>
        </p:nvSpPr>
        <p:spPr>
          <a:xfrm>
            <a:off x="481072" y="1888190"/>
            <a:ext cx="233832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Member</a:t>
            </a:r>
          </a:p>
        </p:txBody>
      </p:sp>
    </p:spTree>
    <p:extLst>
      <p:ext uri="{BB962C8B-B14F-4D97-AF65-F5344CB8AC3E}">
        <p14:creationId xmlns:p14="http://schemas.microsoft.com/office/powerpoint/2010/main" val="2867426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436" y="1724057"/>
            <a:ext cx="13749679" cy="8556839"/>
          </a:xfrm>
          <a:prstGeom prst="rect">
            <a:avLst/>
          </a:prstGeom>
        </p:spPr>
      </p:pic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Social Member</a:t>
            </a:r>
          </a:p>
        </p:txBody>
      </p:sp>
    </p:spTree>
    <p:extLst>
      <p:ext uri="{BB962C8B-B14F-4D97-AF65-F5344CB8AC3E}">
        <p14:creationId xmlns:p14="http://schemas.microsoft.com/office/powerpoint/2010/main" val="1312359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989" y="1724057"/>
            <a:ext cx="13895712" cy="8585421"/>
          </a:xfrm>
          <a:prstGeom prst="rect">
            <a:avLst/>
          </a:prstGeom>
        </p:spPr>
      </p:pic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Subscribe</a:t>
            </a:r>
          </a:p>
        </p:txBody>
      </p:sp>
    </p:spTree>
    <p:extLst>
      <p:ext uri="{BB962C8B-B14F-4D97-AF65-F5344CB8AC3E}">
        <p14:creationId xmlns:p14="http://schemas.microsoft.com/office/powerpoint/2010/main" val="4093447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385" y="1724056"/>
            <a:ext cx="15753603" cy="8585421"/>
          </a:xfrm>
          <a:prstGeom prst="rect">
            <a:avLst/>
          </a:prstGeom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Companylist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2807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b="7409"/>
          <a:stretch/>
        </p:blipFill>
        <p:spPr>
          <a:xfrm>
            <a:off x="1367413" y="2281905"/>
            <a:ext cx="15560412" cy="7922863"/>
          </a:xfrm>
          <a:prstGeom prst="rect">
            <a:avLst/>
          </a:prstGeom>
        </p:spPr>
      </p:pic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Interview</a:t>
            </a:r>
          </a:p>
        </p:txBody>
      </p:sp>
    </p:spTree>
    <p:extLst>
      <p:ext uri="{BB962C8B-B14F-4D97-AF65-F5344CB8AC3E}">
        <p14:creationId xmlns:p14="http://schemas.microsoft.com/office/powerpoint/2010/main" val="3200034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7214956ddd_1_1"/>
          <p:cNvGrpSpPr/>
          <p:nvPr/>
        </p:nvGrpSpPr>
        <p:grpSpPr>
          <a:xfrm>
            <a:off x="-12745025" y="-13906292"/>
            <a:ext cx="45481908" cy="44562424"/>
            <a:chOff x="-12795175" y="-13889592"/>
            <a:chExt cx="45481908" cy="44562424"/>
          </a:xfrm>
        </p:grpSpPr>
        <p:grpSp>
          <p:nvGrpSpPr>
            <p:cNvPr id="355" name="Google Shape;355;g27214956ddd_1_1"/>
            <p:cNvGrpSpPr/>
            <p:nvPr/>
          </p:nvGrpSpPr>
          <p:grpSpPr>
            <a:xfrm>
              <a:off x="-3576706" y="3048192"/>
              <a:ext cx="14298833" cy="16865592"/>
              <a:chOff x="-3576706" y="3048192"/>
              <a:chExt cx="14298833" cy="16865592"/>
            </a:xfrm>
          </p:grpSpPr>
          <p:pic>
            <p:nvPicPr>
              <p:cNvPr id="356" name="Google Shape;356;g27214956ddd_1_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6" y="4331571"/>
                <a:ext cx="16865592" cy="142988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g27214956ddd_1_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g27214956ddd_1_1"/>
            <p:cNvGrpSpPr/>
            <p:nvPr/>
          </p:nvGrpSpPr>
          <p:grpSpPr>
            <a:xfrm>
              <a:off x="-12795175" y="-13889592"/>
              <a:ext cx="45481908" cy="44562424"/>
              <a:chOff x="-12795175" y="-13889592"/>
              <a:chExt cx="45481908" cy="44562424"/>
            </a:xfrm>
          </p:grpSpPr>
          <p:pic>
            <p:nvPicPr>
              <p:cNvPr id="359" name="Google Shape;359;g27214956ddd_1_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9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g27214956ddd_1_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2" y="-1449103"/>
                <a:ext cx="17339315" cy="18080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1" name="Google Shape;361;g27214956ddd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1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214956ddd_1_1"/>
          <p:cNvSpPr txBox="1"/>
          <p:nvPr/>
        </p:nvSpPr>
        <p:spPr>
          <a:xfrm>
            <a:off x="5333029" y="4350995"/>
            <a:ext cx="7611035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ko-KR" altLang="en-US" sz="9700" b="0" i="0" strike="noStrike" cap="none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프로젝트 개요</a:t>
            </a:r>
            <a:endParaRPr sz="9700" b="0" i="0" strike="noStrike" cap="none" dirty="0">
              <a:solidFill>
                <a:srgbClr val="17346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5369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01579"/>
            <a:ext cx="18276190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2079" y="2267430"/>
            <a:ext cx="15624739" cy="7749970"/>
          </a:xfrm>
          <a:prstGeom prst="rect">
            <a:avLst/>
          </a:prstGeom>
        </p:spPr>
      </p:pic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97759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01579"/>
            <a:ext cx="18276190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8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Voice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045" y="2650802"/>
            <a:ext cx="16145052" cy="666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420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Resume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055" y="2460100"/>
            <a:ext cx="15399128" cy="734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48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030" y="2459179"/>
            <a:ext cx="14923177" cy="7115176"/>
          </a:xfrm>
          <a:prstGeom prst="rect">
            <a:avLst/>
          </a:prstGeom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Experience</a:t>
            </a:r>
          </a:p>
        </p:txBody>
      </p:sp>
    </p:spTree>
    <p:extLst>
      <p:ext uri="{BB962C8B-B14F-4D97-AF65-F5344CB8AC3E}">
        <p14:creationId xmlns:p14="http://schemas.microsoft.com/office/powerpoint/2010/main" val="18432528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Education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0426" y="2596036"/>
            <a:ext cx="15116244" cy="7096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59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Activity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5816" y="2632556"/>
            <a:ext cx="14870647" cy="695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80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410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Skill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433" y="2507924"/>
            <a:ext cx="14938230" cy="70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07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Acceptedkeyword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493" y="2596036"/>
            <a:ext cx="14818252" cy="689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45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500" y="2574330"/>
            <a:ext cx="14466095" cy="6884873"/>
          </a:xfrm>
          <a:prstGeom prst="rect">
            <a:avLst/>
          </a:prstGeom>
        </p:spPr>
      </p:pic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Searchword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784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1245" y="2421281"/>
            <a:ext cx="14914605" cy="7190971"/>
          </a:xfrm>
          <a:prstGeom prst="rect">
            <a:avLst/>
          </a:prstGeom>
        </p:spPr>
      </p:pic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Trend</a:t>
            </a:r>
          </a:p>
        </p:txBody>
      </p:sp>
    </p:spTree>
    <p:extLst>
      <p:ext uri="{BB962C8B-B14F-4D97-AF65-F5344CB8AC3E}">
        <p14:creationId xmlns:p14="http://schemas.microsoft.com/office/powerpoint/2010/main" val="2730785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9716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주제 및 선정 배경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기획의도</a:t>
            </a: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17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주제</a:t>
            </a:r>
          </a:p>
        </p:txBody>
      </p:sp>
      <p:grpSp>
        <p:nvGrpSpPr>
          <p:cNvPr id="12" name="그룹 1003"/>
          <p:cNvGrpSpPr/>
          <p:nvPr/>
        </p:nvGrpSpPr>
        <p:grpSpPr>
          <a:xfrm>
            <a:off x="978164" y="2610554"/>
            <a:ext cx="15672105" cy="2985028"/>
            <a:chOff x="1190476" y="3676190"/>
            <a:chExt cx="5180952" cy="2259215"/>
          </a:xfrm>
        </p:grpSpPr>
        <p:pic>
          <p:nvPicPr>
            <p:cNvPr id="15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0476" y="3676190"/>
              <a:ext cx="5180952" cy="225921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</p:grpSp>
      <p:sp>
        <p:nvSpPr>
          <p:cNvPr id="13" name="직사각형 12"/>
          <p:cNvSpPr/>
          <p:nvPr/>
        </p:nvSpPr>
        <p:spPr>
          <a:xfrm>
            <a:off x="1207812" y="3100907"/>
            <a:ext cx="152786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ko-KR" altLang="en-US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취업 시장은 구인자와 구직자로 나뉘어져 있지만</a:t>
            </a:r>
            <a:r>
              <a:rPr lang="en-US" altLang="ko-KR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기존 시장은 구인자 위주의 서비스 제공으로 정보 비대칭 문제가 발생했습니다</a:t>
            </a:r>
            <a:r>
              <a:rPr lang="en-US" altLang="ko-KR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 </a:t>
            </a:r>
            <a:r>
              <a:rPr lang="ko-KR" altLang="en-US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본 프로젝트는 취업을 준비하는 사람이 겪는 정보 </a:t>
            </a:r>
            <a:r>
              <a:rPr lang="ko-KR" altLang="en-US" sz="2800" dirty="0" err="1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비대칭성</a:t>
            </a:r>
            <a:r>
              <a:rPr lang="ko-KR" altLang="en-US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문제를 해결하는 것을 목표로</a:t>
            </a:r>
            <a:r>
              <a:rPr lang="en-US" altLang="ko-KR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구직자의 입장에서 입사 준비를 효과적으로 할 수 있도록 </a:t>
            </a:r>
            <a:r>
              <a:rPr lang="en-US" altLang="ko-KR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AI </a:t>
            </a:r>
            <a:r>
              <a:rPr lang="ko-KR" altLang="en-US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기술을 활용한 서비스를 구축하는 데 있습니다</a:t>
            </a:r>
            <a:r>
              <a:rPr lang="en-US" altLang="ko-KR" sz="2800" dirty="0">
                <a:solidFill>
                  <a:srgbClr val="17346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.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667515" y="2371037"/>
            <a:ext cx="4040962" cy="609600"/>
          </a:xfrm>
          <a:prstGeom prst="rect">
            <a:avLst/>
          </a:prstGeom>
          <a:solidFill>
            <a:srgbClr val="17346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US" altLang="ko-KR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AI </a:t>
            </a:r>
            <a:r>
              <a:rPr lang="ko-KR" altLang="en-US" sz="2800" dirty="0">
                <a:solidFill>
                  <a:schemeClr val="bg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</a:rPr>
              <a:t>기반 취업 컨설팅 서비스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077" y="6399402"/>
            <a:ext cx="3012879" cy="3012879"/>
          </a:xfrm>
          <a:prstGeom prst="rect">
            <a:avLst/>
          </a:prstGeom>
        </p:spPr>
      </p:pic>
      <p:pic>
        <p:nvPicPr>
          <p:cNvPr id="20" name="Google Shape;157;p3"/>
          <p:cNvPicPr preferRelativeResize="0"/>
          <p:nvPr/>
        </p:nvPicPr>
        <p:blipFill rotWithShape="1">
          <a:blip r:embed="rId8">
            <a:alphaModFix/>
          </a:blip>
          <a:srcRect l="24711" t="29834" r="27789" b="33127"/>
          <a:stretch/>
        </p:blipFill>
        <p:spPr>
          <a:xfrm>
            <a:off x="4046547" y="6433232"/>
            <a:ext cx="5204272" cy="22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299" y="6814065"/>
            <a:ext cx="2107341" cy="7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304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Community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820" y="2629570"/>
            <a:ext cx="15859191" cy="677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15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Comment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402" y="2995853"/>
            <a:ext cx="14760291" cy="604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75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Notice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085" y="2826861"/>
            <a:ext cx="15324851" cy="697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307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Statistical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8584" y="2597196"/>
            <a:ext cx="15479927" cy="683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87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3229" y="1724057"/>
            <a:ext cx="13948780" cy="8154479"/>
          </a:xfrm>
          <a:prstGeom prst="rect">
            <a:avLst/>
          </a:prstGeom>
        </p:spPr>
      </p:pic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Manager</a:t>
            </a:r>
          </a:p>
        </p:txBody>
      </p:sp>
    </p:spTree>
    <p:extLst>
      <p:ext uri="{BB962C8B-B14F-4D97-AF65-F5344CB8AC3E}">
        <p14:creationId xmlns:p14="http://schemas.microsoft.com/office/powerpoint/2010/main" val="3106550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Report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553" y="2760169"/>
            <a:ext cx="14839632" cy="672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01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24057"/>
            <a:ext cx="18295238" cy="8585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481072" y="359597"/>
            <a:ext cx="5904488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60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Class diagram</a:t>
            </a:r>
          </a:p>
        </p:txBody>
      </p:sp>
      <p:sp>
        <p:nvSpPr>
          <p:cNvPr id="10" name="Google Shape;275;p9"/>
          <p:cNvSpPr txBox="1"/>
          <p:nvPr/>
        </p:nvSpPr>
        <p:spPr>
          <a:xfrm>
            <a:off x="481072" y="1888190"/>
            <a:ext cx="47919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Chatbot</a:t>
            </a:r>
            <a:endParaRPr kumimoji="0" lang="en-US" altLang="ko-KR" sz="40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414" y="2760169"/>
            <a:ext cx="15250547" cy="644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9443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7214956ddd_1_1"/>
          <p:cNvGrpSpPr/>
          <p:nvPr/>
        </p:nvGrpSpPr>
        <p:grpSpPr>
          <a:xfrm>
            <a:off x="-12745025" y="-13906292"/>
            <a:ext cx="45481908" cy="44562424"/>
            <a:chOff x="-12795175" y="-13889592"/>
            <a:chExt cx="45481908" cy="44562424"/>
          </a:xfrm>
        </p:grpSpPr>
        <p:grpSp>
          <p:nvGrpSpPr>
            <p:cNvPr id="355" name="Google Shape;355;g27214956ddd_1_1"/>
            <p:cNvGrpSpPr/>
            <p:nvPr/>
          </p:nvGrpSpPr>
          <p:grpSpPr>
            <a:xfrm>
              <a:off x="-3576706" y="3048192"/>
              <a:ext cx="14298833" cy="16865592"/>
              <a:chOff x="-3576706" y="3048192"/>
              <a:chExt cx="14298833" cy="16865592"/>
            </a:xfrm>
          </p:grpSpPr>
          <p:pic>
            <p:nvPicPr>
              <p:cNvPr id="356" name="Google Shape;356;g27214956ddd_1_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6" y="4331571"/>
                <a:ext cx="16865592" cy="142988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g27214956ddd_1_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g27214956ddd_1_1"/>
            <p:cNvGrpSpPr/>
            <p:nvPr/>
          </p:nvGrpSpPr>
          <p:grpSpPr>
            <a:xfrm>
              <a:off x="-12795175" y="-13889592"/>
              <a:ext cx="45481908" cy="44562424"/>
              <a:chOff x="-12795175" y="-13889592"/>
              <a:chExt cx="45481908" cy="44562424"/>
            </a:xfrm>
          </p:grpSpPr>
          <p:pic>
            <p:nvPicPr>
              <p:cNvPr id="359" name="Google Shape;359;g27214956ddd_1_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9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g27214956ddd_1_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2" y="-1449103"/>
                <a:ext cx="17339315" cy="18080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1" name="Google Shape;361;g27214956ddd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1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214956ddd_1_1"/>
          <p:cNvSpPr txBox="1"/>
          <p:nvPr/>
        </p:nvSpPr>
        <p:spPr>
          <a:xfrm>
            <a:off x="4469187" y="4350995"/>
            <a:ext cx="11053483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altLang="ko-KR" sz="9700" dirty="0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Component report</a:t>
            </a:r>
            <a:endParaRPr sz="9700" b="0" i="0" strike="noStrike" cap="none" dirty="0">
              <a:solidFill>
                <a:srgbClr val="17346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5230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0327" y="2476283"/>
            <a:ext cx="11804073" cy="6113535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53673" y="2226899"/>
            <a:ext cx="4980146" cy="6612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6" name="Google Shape;13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 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79" y="3705014"/>
            <a:ext cx="10261023" cy="415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56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197440" y="2848495"/>
            <a:ext cx="10972802" cy="5086172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pic>
        <p:nvPicPr>
          <p:cNvPr id="161" name="Google Shape;161;p19"/>
          <p:cNvPicPr preferRelativeResize="0"/>
          <p:nvPr/>
        </p:nvPicPr>
        <p:blipFill rotWithShape="1">
          <a:blip r:embed="rId3">
            <a:alphaModFix/>
          </a:blip>
          <a:srcRect l="11580" t="-627" r="12900" b="627"/>
          <a:stretch/>
        </p:blipFill>
        <p:spPr>
          <a:xfrm>
            <a:off x="11468492" y="3028695"/>
            <a:ext cx="6576938" cy="4725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2" name="Google Shape;162;p19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-25161" y="10477500"/>
            <a:ext cx="4155549" cy="135548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buSzPts val="2215"/>
            </a:pPr>
            <a:endParaRPr sz="332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9612059" y="10462743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➑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10402613" y="10462742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➒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1170241" y="10462740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➓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81" y="3779149"/>
            <a:ext cx="10386116" cy="32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65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9716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주제 및 선정 배경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기획의도</a:t>
            </a: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17"/>
          <p:cNvSpPr txBox="1"/>
          <p:nvPr/>
        </p:nvSpPr>
        <p:spPr>
          <a:xfrm>
            <a:off x="545909" y="1393960"/>
            <a:ext cx="576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주제 선정 이유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: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문제점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324788" y="2557275"/>
            <a:ext cx="13645661" cy="7244270"/>
            <a:chOff x="10270634" y="2438899"/>
            <a:chExt cx="7975367" cy="407415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9DF629-18D5-F875-4D3E-B11F91FA9228}"/>
                </a:ext>
              </a:extLst>
            </p:cNvPr>
            <p:cNvGrpSpPr/>
            <p:nvPr/>
          </p:nvGrpSpPr>
          <p:grpSpPr>
            <a:xfrm>
              <a:off x="10270634" y="2438899"/>
              <a:ext cx="7975367" cy="1277079"/>
              <a:chOff x="237645" y="2078674"/>
              <a:chExt cx="9357685" cy="1143269"/>
            </a:xfrm>
          </p:grpSpPr>
          <p:sp>
            <p:nvSpPr>
              <p:cNvPr id="22" name="사각형: 둥근 모서리 5">
                <a:extLst>
                  <a:ext uri="{FF2B5EF4-FFF2-40B4-BE49-F238E27FC236}">
                    <a16:creationId xmlns:a16="http://schemas.microsoft.com/office/drawing/2014/main" id="{45E9F9E5-8D53-7C4F-A277-140867EA1A1B}"/>
                  </a:ext>
                </a:extLst>
              </p:cNvPr>
              <p:cNvSpPr/>
              <p:nvPr/>
            </p:nvSpPr>
            <p:spPr>
              <a:xfrm>
                <a:off x="237645" y="2078674"/>
                <a:ext cx="9357685" cy="1143269"/>
              </a:xfrm>
              <a:prstGeom prst="roundRect">
                <a:avLst>
                  <a:gd name="adj" fmla="val 137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27000" dir="2700000" algn="tl" rotWithShape="0">
                  <a:srgbClr val="294D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36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8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ADD8D6-6D6E-40A2-6734-4930995E1622}"/>
                  </a:ext>
                </a:extLst>
              </p:cNvPr>
              <p:cNvSpPr txBox="1"/>
              <p:nvPr/>
            </p:nvSpPr>
            <p:spPr>
              <a:xfrm>
                <a:off x="1209394" y="2478964"/>
                <a:ext cx="8241230" cy="66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구직자들이 수많은 기업 공고를 확인하고 희망하는 직무에 대한 구체적인 요구사항을 파악하는 것은 어렵습니다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 이는 직무 정보 분석의 부족으로 연결되어 지원하는 직무에 대한 적합성 부족과 합격률 저하의 문제를 발생시킵니다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</a:t>
                </a:r>
                <a:endParaRPr kumimoji="0" lang="ko-KR" altLang="en-US" sz="2400" b="0" i="0" u="none" strike="noStrike" kern="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나눔스퀘어_ac ExtraBold" panose="020B0600000101010101"/>
                  <a:cs typeface="Arial"/>
                  <a:sym typeface="Arial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C9F9D0-E2C6-E310-7C79-DC9757BA06EB}"/>
                  </a:ext>
                </a:extLst>
              </p:cNvPr>
              <p:cNvSpPr txBox="1"/>
              <p:nvPr/>
            </p:nvSpPr>
            <p:spPr>
              <a:xfrm>
                <a:off x="1209393" y="2174795"/>
                <a:ext cx="7953656" cy="302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3000" b="1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직무 정보 분석의 어려움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C6B424-3FBC-32B0-A658-8C824162F3EC}"/>
                  </a:ext>
                </a:extLst>
              </p:cNvPr>
              <p:cNvSpPr txBox="1"/>
              <p:nvPr/>
            </p:nvSpPr>
            <p:spPr>
              <a:xfrm>
                <a:off x="500627" y="2179113"/>
                <a:ext cx="628792" cy="38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4000" b="0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1</a:t>
                </a:r>
                <a:endParaRPr kumimoji="0" lang="ko-KR" altLang="en-US" sz="4000" b="0" i="0" u="none" strike="noStrike" kern="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나눔스퀘어_ac ExtraBold" panose="020B0600000101010101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69DF629-18D5-F875-4D3E-B11F91FA9228}"/>
                </a:ext>
              </a:extLst>
            </p:cNvPr>
            <p:cNvGrpSpPr/>
            <p:nvPr/>
          </p:nvGrpSpPr>
          <p:grpSpPr>
            <a:xfrm>
              <a:off x="10270634" y="3832759"/>
              <a:ext cx="7975367" cy="1277079"/>
              <a:chOff x="237645" y="2078674"/>
              <a:chExt cx="9357685" cy="1143269"/>
            </a:xfrm>
          </p:grpSpPr>
          <p:sp>
            <p:nvSpPr>
              <p:cNvPr id="17" name="사각형: 둥근 모서리 5">
                <a:extLst>
                  <a:ext uri="{FF2B5EF4-FFF2-40B4-BE49-F238E27FC236}">
                    <a16:creationId xmlns:a16="http://schemas.microsoft.com/office/drawing/2014/main" id="{45E9F9E5-8D53-7C4F-A277-140867EA1A1B}"/>
                  </a:ext>
                </a:extLst>
              </p:cNvPr>
              <p:cNvSpPr/>
              <p:nvPr/>
            </p:nvSpPr>
            <p:spPr>
              <a:xfrm>
                <a:off x="237645" y="2078674"/>
                <a:ext cx="9357685" cy="1143269"/>
              </a:xfrm>
              <a:prstGeom prst="roundRect">
                <a:avLst>
                  <a:gd name="adj" fmla="val 137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27000" dir="2700000" algn="tl" rotWithShape="0">
                  <a:srgbClr val="294D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36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8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ADD8D6-6D6E-40A2-6734-4930995E1622}"/>
                  </a:ext>
                </a:extLst>
              </p:cNvPr>
              <p:cNvSpPr txBox="1"/>
              <p:nvPr/>
            </p:nvSpPr>
            <p:spPr>
              <a:xfrm>
                <a:off x="1209394" y="2478964"/>
                <a:ext cx="8241229" cy="66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대부분의 서비스는 면접 준비와 컨설팅 기능을 제공하고 있지 않습니다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이로 인해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구직자들은 면접을 개인적으로 준비하며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,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자신의 답변에 대한 전문적인 피드백을 받기 어려운 문제가 있습니다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</a:t>
                </a:r>
                <a:endParaRPr kumimoji="0" lang="ko-KR" altLang="en-US" sz="2400" b="0" i="0" u="none" strike="noStrike" kern="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나눔스퀘어_ac ExtraBold" panose="020B0600000101010101"/>
                  <a:cs typeface="Arial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9F9D0-E2C6-E310-7C79-DC9757BA06EB}"/>
                  </a:ext>
                </a:extLst>
              </p:cNvPr>
              <p:cNvSpPr txBox="1"/>
              <p:nvPr/>
            </p:nvSpPr>
            <p:spPr>
              <a:xfrm>
                <a:off x="1209394" y="2174795"/>
                <a:ext cx="7953656" cy="302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3000" b="1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면접 준비 및 컨설팅 기능 부족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C6B424-3FBC-32B0-A658-8C824162F3EC}"/>
                  </a:ext>
                </a:extLst>
              </p:cNvPr>
              <p:cNvSpPr txBox="1"/>
              <p:nvPr/>
            </p:nvSpPr>
            <p:spPr>
              <a:xfrm>
                <a:off x="500627" y="2179113"/>
                <a:ext cx="628792" cy="38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4000" b="0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2</a:t>
                </a:r>
                <a:endParaRPr kumimoji="0" lang="ko-KR" altLang="en-US" sz="4000" b="0" i="0" u="none" strike="noStrike" kern="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나눔스퀘어_ac ExtraBold" panose="020B0600000101010101"/>
                  <a:cs typeface="Arial"/>
                  <a:sym typeface="Arial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69DF629-18D5-F875-4D3E-B11F91FA9228}"/>
                </a:ext>
              </a:extLst>
            </p:cNvPr>
            <p:cNvGrpSpPr/>
            <p:nvPr/>
          </p:nvGrpSpPr>
          <p:grpSpPr>
            <a:xfrm>
              <a:off x="10270634" y="5235972"/>
              <a:ext cx="7975367" cy="1277079"/>
              <a:chOff x="237645" y="2078674"/>
              <a:chExt cx="9357685" cy="1143269"/>
            </a:xfrm>
          </p:grpSpPr>
          <p:sp>
            <p:nvSpPr>
              <p:cNvPr id="13" name="사각형: 둥근 모서리 5">
                <a:extLst>
                  <a:ext uri="{FF2B5EF4-FFF2-40B4-BE49-F238E27FC236}">
                    <a16:creationId xmlns:a16="http://schemas.microsoft.com/office/drawing/2014/main" id="{45E9F9E5-8D53-7C4F-A277-140867EA1A1B}"/>
                  </a:ext>
                </a:extLst>
              </p:cNvPr>
              <p:cNvSpPr/>
              <p:nvPr/>
            </p:nvSpPr>
            <p:spPr>
              <a:xfrm>
                <a:off x="237645" y="2078674"/>
                <a:ext cx="9357685" cy="1143269"/>
              </a:xfrm>
              <a:prstGeom prst="roundRect">
                <a:avLst>
                  <a:gd name="adj" fmla="val 137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27000" dir="2700000" algn="tl" rotWithShape="0">
                  <a:srgbClr val="294D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36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8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ADD8D6-6D6E-40A2-6734-4930995E1622}"/>
                  </a:ext>
                </a:extLst>
              </p:cNvPr>
              <p:cNvSpPr txBox="1"/>
              <p:nvPr/>
            </p:nvSpPr>
            <p:spPr>
              <a:xfrm>
                <a:off x="1210084" y="2478964"/>
                <a:ext cx="8241230" cy="66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구직자들이 취업 정보를 공유하고 지원할 수 있는 커뮤니티 기능이 부족하면 개인적으로 수집한 정보에 의존하게 됩니다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이는 정보의 한계성 갖게 되며 취업 준비 과정에서의 불안감을 증대시키는 문제를 야기할 수 있습니다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</a:t>
                </a:r>
                <a:endParaRPr kumimoji="0" lang="ko-KR" altLang="en-US" sz="2400" b="0" i="0" u="none" strike="noStrike" kern="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G마켓 산스 TTF Medium" panose="02000000000000000000" pitchFamily="2" charset="-127"/>
                  <a:ea typeface="나눔스퀘어_ac ExtraBold" panose="020B0600000101010101"/>
                  <a:cs typeface="Arial"/>
                  <a:sym typeface="Arial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C9F9D0-E2C6-E310-7C79-DC9757BA06EB}"/>
                  </a:ext>
                </a:extLst>
              </p:cNvPr>
              <p:cNvSpPr txBox="1"/>
              <p:nvPr/>
            </p:nvSpPr>
            <p:spPr>
              <a:xfrm>
                <a:off x="1209394" y="2174795"/>
                <a:ext cx="7953656" cy="308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3000" b="1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취업 정보를 공유할 수 있는 커뮤니티 기능 부족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C6B424-3FBC-32B0-A658-8C824162F3EC}"/>
                  </a:ext>
                </a:extLst>
              </p:cNvPr>
              <p:cNvSpPr txBox="1"/>
              <p:nvPr/>
            </p:nvSpPr>
            <p:spPr>
              <a:xfrm>
                <a:off x="500627" y="2179113"/>
                <a:ext cx="628792" cy="38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4000" b="0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3</a:t>
                </a:r>
                <a:endParaRPr kumimoji="0" lang="ko-KR" altLang="en-US" sz="4000" b="0" i="0" u="none" strike="noStrike" kern="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나눔스퀘어_ac ExtraBold" panose="020B0600000101010101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398673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146854" y="2833603"/>
            <a:ext cx="10972802" cy="5086172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3">
            <a:alphaModFix/>
          </a:blip>
          <a:srcRect l="30839" r="34692"/>
          <a:stretch/>
        </p:blipFill>
        <p:spPr>
          <a:xfrm>
            <a:off x="12704618" y="2064689"/>
            <a:ext cx="4281054" cy="66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9" name="Google Shape;219;p22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페이지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-25161" y="10477500"/>
            <a:ext cx="4155549" cy="135548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buSzPts val="2215"/>
            </a:pPr>
            <a:endParaRPr sz="332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9612059" y="10462743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➑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10402613" y="10462742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➒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11170241" y="10462740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➓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562" y="3939594"/>
            <a:ext cx="10515383" cy="322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62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928254" y="2848492"/>
            <a:ext cx="11707092" cy="5086172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219" name="Google Shape;219;p22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페이지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2"/>
          <p:cNvSpPr/>
          <p:nvPr/>
        </p:nvSpPr>
        <p:spPr>
          <a:xfrm>
            <a:off x="-25161" y="10477500"/>
            <a:ext cx="4155549" cy="135548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buSzPts val="2215"/>
            </a:pPr>
            <a:endParaRPr sz="332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22"/>
          <p:cNvSpPr txBox="1"/>
          <p:nvPr/>
        </p:nvSpPr>
        <p:spPr>
          <a:xfrm>
            <a:off x="9612059" y="10462743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➑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22"/>
          <p:cNvSpPr txBox="1"/>
          <p:nvPr/>
        </p:nvSpPr>
        <p:spPr>
          <a:xfrm>
            <a:off x="10402613" y="10462742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➒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22"/>
          <p:cNvSpPr txBox="1"/>
          <p:nvPr/>
        </p:nvSpPr>
        <p:spPr>
          <a:xfrm>
            <a:off x="11170241" y="10462740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➓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Google Shape;370;p30"/>
          <p:cNvPicPr preferRelativeResize="0"/>
          <p:nvPr/>
        </p:nvPicPr>
        <p:blipFill rotWithShape="1">
          <a:blip r:embed="rId3">
            <a:alphaModFix/>
          </a:blip>
          <a:srcRect l="31057" t="12125" r="33917"/>
          <a:stretch/>
        </p:blipFill>
        <p:spPr>
          <a:xfrm>
            <a:off x="12995564" y="2355271"/>
            <a:ext cx="4350329" cy="5820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199" y="3700301"/>
            <a:ext cx="10328081" cy="313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00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313957" y="2848492"/>
            <a:ext cx="10972802" cy="5086172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pic>
        <p:nvPicPr>
          <p:cNvPr id="10" name="Google Shape;447;p34"/>
          <p:cNvPicPr preferRelativeResize="0"/>
          <p:nvPr/>
        </p:nvPicPr>
        <p:blipFill rotWithShape="1">
          <a:blip r:embed="rId3">
            <a:alphaModFix/>
          </a:blip>
          <a:srcRect l="11743" r="8498"/>
          <a:stretch/>
        </p:blipFill>
        <p:spPr>
          <a:xfrm>
            <a:off x="11466036" y="3052091"/>
            <a:ext cx="6581847" cy="4678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2" name="Google Shape;162;p19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p19"/>
          <p:cNvSpPr/>
          <p:nvPr/>
        </p:nvSpPr>
        <p:spPr>
          <a:xfrm>
            <a:off x="-25161" y="10477500"/>
            <a:ext cx="4155549" cy="135548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137138" tIns="68550" rIns="137138" bIns="68550" anchor="ctr" anchorCtr="0">
            <a:noAutofit/>
          </a:bodyPr>
          <a:lstStyle/>
          <a:p>
            <a:pPr algn="ctr">
              <a:buSzPts val="2215"/>
            </a:pPr>
            <a:endParaRPr sz="332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Google Shape;173;p19"/>
          <p:cNvSpPr txBox="1"/>
          <p:nvPr/>
        </p:nvSpPr>
        <p:spPr>
          <a:xfrm>
            <a:off x="9612059" y="10462743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➑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19"/>
          <p:cNvSpPr txBox="1"/>
          <p:nvPr/>
        </p:nvSpPr>
        <p:spPr>
          <a:xfrm>
            <a:off x="10402613" y="10462742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➒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19"/>
          <p:cNvSpPr txBox="1"/>
          <p:nvPr/>
        </p:nvSpPr>
        <p:spPr>
          <a:xfrm>
            <a:off x="11170241" y="10462740"/>
            <a:ext cx="596502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r>
              <a:rPr lang="ko-KR" altLang="en-US" sz="360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➓</a:t>
            </a: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3" y="3779907"/>
            <a:ext cx="10397513" cy="322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02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5026" y="3650050"/>
            <a:ext cx="6844343" cy="3906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7" name="Google Shape;517;p38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이력서 관리 페이지 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13958" y="1842654"/>
            <a:ext cx="10367898" cy="7758546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8" y="2741593"/>
            <a:ext cx="9522945" cy="572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2233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6975" y="3144982"/>
            <a:ext cx="10367898" cy="5056910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pic>
        <p:nvPicPr>
          <p:cNvPr id="617" name="Google Shape;617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39447" y="3539836"/>
            <a:ext cx="7109103" cy="3941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18" name="Google Shape;618;p46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합격자 키워드 페이지 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5" y="4057473"/>
            <a:ext cx="9702879" cy="290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08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560866" y="1580612"/>
            <a:ext cx="14801352" cy="8339243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699" name="Google Shape;699;p52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면접 분석 페이지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59" y="1663736"/>
            <a:ext cx="11275734" cy="805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9966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42867" y="1726373"/>
            <a:ext cx="7334987" cy="3911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99" name="Google Shape;699;p52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면접 분석 페이지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Google Shape;727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2865" y="5911240"/>
            <a:ext cx="7334988" cy="3911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Google Shape;744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87412" y="5920276"/>
            <a:ext cx="7318044" cy="3902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Google Shape;767;p5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87412" y="1726373"/>
            <a:ext cx="7318044" cy="3902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6245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8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66792" y="5515931"/>
            <a:ext cx="5024003" cy="4351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02" name="Google Shape;802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85703" y="1902030"/>
            <a:ext cx="4128668" cy="4707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/>
          <p:cNvSpPr/>
          <p:nvPr/>
        </p:nvSpPr>
        <p:spPr>
          <a:xfrm>
            <a:off x="407627" y="2165918"/>
            <a:ext cx="11891900" cy="6700026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798" name="Google Shape;798;p59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통합 검색 페이지 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83" y="3790302"/>
            <a:ext cx="11396448" cy="345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19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7627" y="2541630"/>
            <a:ext cx="11008520" cy="6202320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pic>
        <p:nvPicPr>
          <p:cNvPr id="850" name="Google Shape;85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7409" y="3974915"/>
            <a:ext cx="6236873" cy="3335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1" name="Google Shape;851;p64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 공고 페이지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90" y="2998762"/>
            <a:ext cx="10365992" cy="52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95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"/>
          <p:cNvSpPr/>
          <p:nvPr/>
        </p:nvSpPr>
        <p:spPr>
          <a:xfrm>
            <a:off x="2" y="1090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 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게시판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7" name="Google Shape;86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99122" y="3917777"/>
            <a:ext cx="6467205" cy="34491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직사각형 19"/>
          <p:cNvSpPr/>
          <p:nvPr/>
        </p:nvSpPr>
        <p:spPr>
          <a:xfrm>
            <a:off x="407627" y="2541630"/>
            <a:ext cx="11008520" cy="6202320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06" y="3320603"/>
            <a:ext cx="10181360" cy="46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34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9716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주제 및 선정 배경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기획의도</a:t>
            </a: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17"/>
          <p:cNvSpPr txBox="1"/>
          <p:nvPr/>
        </p:nvSpPr>
        <p:spPr>
          <a:xfrm>
            <a:off x="545909" y="1393960"/>
            <a:ext cx="7847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특화 포인트 </a:t>
            </a: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: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해결점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324788" y="2557275"/>
            <a:ext cx="13645661" cy="7244270"/>
            <a:chOff x="10270634" y="2438899"/>
            <a:chExt cx="7975367" cy="407415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69DF629-18D5-F875-4D3E-B11F91FA9228}"/>
                </a:ext>
              </a:extLst>
            </p:cNvPr>
            <p:cNvGrpSpPr/>
            <p:nvPr/>
          </p:nvGrpSpPr>
          <p:grpSpPr>
            <a:xfrm>
              <a:off x="10270634" y="2438899"/>
              <a:ext cx="7975367" cy="1277079"/>
              <a:chOff x="237645" y="2078674"/>
              <a:chExt cx="9357685" cy="1143269"/>
            </a:xfrm>
          </p:grpSpPr>
          <p:sp>
            <p:nvSpPr>
              <p:cNvPr id="22" name="사각형: 둥근 모서리 5">
                <a:extLst>
                  <a:ext uri="{FF2B5EF4-FFF2-40B4-BE49-F238E27FC236}">
                    <a16:creationId xmlns:a16="http://schemas.microsoft.com/office/drawing/2014/main" id="{45E9F9E5-8D53-7C4F-A277-140867EA1A1B}"/>
                  </a:ext>
                </a:extLst>
              </p:cNvPr>
              <p:cNvSpPr/>
              <p:nvPr/>
            </p:nvSpPr>
            <p:spPr>
              <a:xfrm>
                <a:off x="237645" y="2078674"/>
                <a:ext cx="9357685" cy="1143269"/>
              </a:xfrm>
              <a:prstGeom prst="roundRect">
                <a:avLst>
                  <a:gd name="adj" fmla="val 137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27000" dir="2700000" algn="tl" rotWithShape="0">
                  <a:srgbClr val="294D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36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8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8ADD8D6-6D6E-40A2-6734-4930995E1622}"/>
                  </a:ext>
                </a:extLst>
              </p:cNvPr>
              <p:cNvSpPr txBox="1"/>
              <p:nvPr/>
            </p:nvSpPr>
            <p:spPr>
              <a:xfrm>
                <a:off x="1209394" y="2478964"/>
                <a:ext cx="8241230" cy="66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구직자들이 기업 공고를 확인하지 않고 </a:t>
                </a:r>
                <a:r>
                  <a:rPr kumimoji="0" lang="ko-KR" altLang="en-US" sz="2400" b="0" i="0" u="none" strike="noStrike" kern="0" cap="none" spc="-40" normalizeH="0" baseline="0" noProof="0" dirty="0" err="1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직무별로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 요구되는 업무와 경력 연차를 그래프로 손쉽게 확인할 수 있습니다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실제 기업 공고 수집하여 추출한 데이터로 신뢰성 높은 직무 분석 정보를 제공합니다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8C9F9D0-E2C6-E310-7C79-DC9757BA06EB}"/>
                  </a:ext>
                </a:extLst>
              </p:cNvPr>
              <p:cNvSpPr txBox="1"/>
              <p:nvPr/>
            </p:nvSpPr>
            <p:spPr>
              <a:xfrm>
                <a:off x="1209393" y="2174795"/>
                <a:ext cx="7953656" cy="302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3000" b="1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004AAD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직무 분석 기반 이력서 컨설팅 기능 제공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9C6B424-3FBC-32B0-A658-8C824162F3EC}"/>
                  </a:ext>
                </a:extLst>
              </p:cNvPr>
              <p:cNvSpPr txBox="1"/>
              <p:nvPr/>
            </p:nvSpPr>
            <p:spPr>
              <a:xfrm>
                <a:off x="500627" y="2179113"/>
                <a:ext cx="628792" cy="38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4000" b="0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004AAD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1</a:t>
                </a:r>
                <a:endParaRPr kumimoji="0" lang="ko-KR" altLang="en-US" sz="4000" b="0" i="0" u="none" strike="noStrike" kern="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004AAD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나눔스퀘어_ac ExtraBold" panose="020B0600000101010101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69DF629-18D5-F875-4D3E-B11F91FA9228}"/>
                </a:ext>
              </a:extLst>
            </p:cNvPr>
            <p:cNvGrpSpPr/>
            <p:nvPr/>
          </p:nvGrpSpPr>
          <p:grpSpPr>
            <a:xfrm>
              <a:off x="10270634" y="3832759"/>
              <a:ext cx="7975367" cy="1277079"/>
              <a:chOff x="237645" y="2078674"/>
              <a:chExt cx="9357685" cy="1143269"/>
            </a:xfrm>
          </p:grpSpPr>
          <p:sp>
            <p:nvSpPr>
              <p:cNvPr id="17" name="사각형: 둥근 모서리 5">
                <a:extLst>
                  <a:ext uri="{FF2B5EF4-FFF2-40B4-BE49-F238E27FC236}">
                    <a16:creationId xmlns:a16="http://schemas.microsoft.com/office/drawing/2014/main" id="{45E9F9E5-8D53-7C4F-A277-140867EA1A1B}"/>
                  </a:ext>
                </a:extLst>
              </p:cNvPr>
              <p:cNvSpPr/>
              <p:nvPr/>
            </p:nvSpPr>
            <p:spPr>
              <a:xfrm>
                <a:off x="237645" y="2078674"/>
                <a:ext cx="9357685" cy="1143269"/>
              </a:xfrm>
              <a:prstGeom prst="roundRect">
                <a:avLst>
                  <a:gd name="adj" fmla="val 137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27000" dir="2700000" algn="tl" rotWithShape="0">
                  <a:srgbClr val="294D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36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8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ADD8D6-6D6E-40A2-6734-4930995E1622}"/>
                  </a:ext>
                </a:extLst>
              </p:cNvPr>
              <p:cNvSpPr txBox="1"/>
              <p:nvPr/>
            </p:nvSpPr>
            <p:spPr>
              <a:xfrm>
                <a:off x="1209394" y="2478964"/>
                <a:ext cx="8241229" cy="66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AI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음성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,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영상 인식 기술을 기반으로 면접을 준비하고 개선 결과를 </a:t>
                </a:r>
                <a:r>
                  <a:rPr kumimoji="0" lang="ko-KR" altLang="en-US" sz="2400" b="0" i="0" u="none" strike="noStrike" kern="0" cap="none" spc="-40" normalizeH="0" baseline="0" noProof="0" dirty="0" err="1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컨설팅받을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 수 있습니다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면접 질문 유형에 맞춰 사용자는 영상으로 답변 하고 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AI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기술을 기반으로 답변의 긍정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,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부정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,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자세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,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감정 결과를 확인할 수 있습니다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8C9F9D0-E2C6-E310-7C79-DC9757BA06EB}"/>
                  </a:ext>
                </a:extLst>
              </p:cNvPr>
              <p:cNvSpPr txBox="1"/>
              <p:nvPr/>
            </p:nvSpPr>
            <p:spPr>
              <a:xfrm>
                <a:off x="1209394" y="2174795"/>
                <a:ext cx="7953656" cy="302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3000" b="1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004AAD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AI </a:t>
                </a:r>
                <a:r>
                  <a:rPr kumimoji="0" lang="ko-KR" altLang="en-US" sz="3000" b="1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004AAD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기술 기반 면접 준비 및 컨설팅 기능 제공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9C6B424-3FBC-32B0-A658-8C824162F3EC}"/>
                  </a:ext>
                </a:extLst>
              </p:cNvPr>
              <p:cNvSpPr txBox="1"/>
              <p:nvPr/>
            </p:nvSpPr>
            <p:spPr>
              <a:xfrm>
                <a:off x="500627" y="2179113"/>
                <a:ext cx="628792" cy="38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4000" b="0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004AAD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2</a:t>
                </a:r>
                <a:endParaRPr kumimoji="0" lang="ko-KR" altLang="en-US" sz="4000" b="0" i="0" u="none" strike="noStrike" kern="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004AAD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나눔스퀘어_ac ExtraBold" panose="020B0600000101010101"/>
                  <a:cs typeface="Arial"/>
                  <a:sym typeface="Arial"/>
                </a:endParaRP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69DF629-18D5-F875-4D3E-B11F91FA9228}"/>
                </a:ext>
              </a:extLst>
            </p:cNvPr>
            <p:cNvGrpSpPr/>
            <p:nvPr/>
          </p:nvGrpSpPr>
          <p:grpSpPr>
            <a:xfrm>
              <a:off x="10270634" y="5235972"/>
              <a:ext cx="7975367" cy="1277079"/>
              <a:chOff x="237645" y="2078674"/>
              <a:chExt cx="9357685" cy="1143269"/>
            </a:xfrm>
          </p:grpSpPr>
          <p:sp>
            <p:nvSpPr>
              <p:cNvPr id="13" name="사각형: 둥근 모서리 5">
                <a:extLst>
                  <a:ext uri="{FF2B5EF4-FFF2-40B4-BE49-F238E27FC236}">
                    <a16:creationId xmlns:a16="http://schemas.microsoft.com/office/drawing/2014/main" id="{45E9F9E5-8D53-7C4F-A277-140867EA1A1B}"/>
                  </a:ext>
                </a:extLst>
              </p:cNvPr>
              <p:cNvSpPr/>
              <p:nvPr/>
            </p:nvSpPr>
            <p:spPr>
              <a:xfrm>
                <a:off x="237645" y="2078674"/>
                <a:ext cx="9357685" cy="1143269"/>
              </a:xfrm>
              <a:prstGeom prst="roundRect">
                <a:avLst>
                  <a:gd name="adj" fmla="val 1371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254000" dist="127000" dir="2700000" algn="tl" rotWithShape="0">
                  <a:srgbClr val="294DFF">
                    <a:alpha val="1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0366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ko-KR" altLang="en-US" sz="1189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  <a:sym typeface="Arial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8ADD8D6-6D6E-40A2-6734-4930995E1622}"/>
                  </a:ext>
                </a:extLst>
              </p:cNvPr>
              <p:cNvSpPr txBox="1"/>
              <p:nvPr/>
            </p:nvSpPr>
            <p:spPr>
              <a:xfrm>
                <a:off x="1210084" y="2478964"/>
                <a:ext cx="8241230" cy="660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구직자들은 취업 정보를 공유하고 지원할 수 있는 커뮤니티 게시판과 채팅을 이용할 수 있습니다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 </a:t>
                </a:r>
                <a:r>
                  <a:rPr kumimoji="0" lang="ko-KR" altLang="en-US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이를 통해 정보의 확장성을 경험하며 취업 준비 과정에서의 불안감을 완화할 수 있습니다</a:t>
                </a:r>
                <a:r>
                  <a:rPr kumimoji="0" lang="en-US" altLang="ko-KR" sz="2400" b="0" i="0" u="none" strike="noStrike" kern="0" cap="none" spc="-4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G마켓 산스 TTF Medium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.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8C9F9D0-E2C6-E310-7C79-DC9757BA06EB}"/>
                  </a:ext>
                </a:extLst>
              </p:cNvPr>
              <p:cNvSpPr txBox="1"/>
              <p:nvPr/>
            </p:nvSpPr>
            <p:spPr>
              <a:xfrm>
                <a:off x="1209394" y="2174795"/>
                <a:ext cx="7953656" cy="302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ko-KR" altLang="en-US" sz="3000" b="1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004AAD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취업 정보를 공유할 수 있는 커뮤니티 기능 제공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9C6B424-3FBC-32B0-A658-8C824162F3EC}"/>
                  </a:ext>
                </a:extLst>
              </p:cNvPr>
              <p:cNvSpPr txBox="1"/>
              <p:nvPr/>
            </p:nvSpPr>
            <p:spPr>
              <a:xfrm>
                <a:off x="500627" y="2179113"/>
                <a:ext cx="628792" cy="3873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3662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altLang="ko-KR" sz="4000" b="0" i="0" u="none" strike="noStrike" kern="0" cap="none" spc="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srgbClr val="004AAD"/>
                    </a:solidFill>
                    <a:effectLst/>
                    <a:uLnTx/>
                    <a:uFillTx/>
                    <a:latin typeface="G마켓 산스 TTF Bold" panose="02000000000000000000" pitchFamily="2" charset="-127"/>
                    <a:ea typeface="나눔스퀘어_ac ExtraBold" panose="020B0600000101010101"/>
                    <a:cs typeface="Arial"/>
                    <a:sym typeface="Arial"/>
                  </a:rPr>
                  <a:t>3</a:t>
                </a:r>
                <a:endParaRPr kumimoji="0" lang="ko-KR" altLang="en-US" sz="4000" b="0" i="0" u="none" strike="noStrike" kern="0" cap="none" spc="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srgbClr val="004AAD"/>
                  </a:solidFill>
                  <a:effectLst/>
                  <a:uLnTx/>
                  <a:uFillTx/>
                  <a:latin typeface="G마켓 산스 TTF Bold" panose="02000000000000000000" pitchFamily="2" charset="-127"/>
                  <a:ea typeface="나눔스퀘어_ac ExtraBold" panose="020B0600000101010101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5361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7627" y="2541630"/>
            <a:ext cx="11008520" cy="6202320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989" name="Google Shape;989;p74"/>
          <p:cNvSpPr/>
          <p:nvPr/>
        </p:nvSpPr>
        <p:spPr>
          <a:xfrm>
            <a:off x="2" y="1090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 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커뮤니티 게시판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92" name="Google Shape;992;p74"/>
          <p:cNvPicPr preferRelativeResize="0"/>
          <p:nvPr/>
        </p:nvPicPr>
        <p:blipFill rotWithShape="1">
          <a:blip r:embed="rId3">
            <a:alphaModFix/>
          </a:blip>
          <a:srcRect l="19616" r="19308"/>
          <a:stretch/>
        </p:blipFill>
        <p:spPr>
          <a:xfrm>
            <a:off x="11873346" y="3085177"/>
            <a:ext cx="5858052" cy="511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27" y="2949596"/>
            <a:ext cx="9572625" cy="538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627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407627" y="1856510"/>
            <a:ext cx="17492447" cy="8091054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076" name="Google Shape;1076;p81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 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42" y="2275393"/>
            <a:ext cx="16444913" cy="687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8154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80"/>
          <p:cNvPicPr preferRelativeResize="0"/>
          <p:nvPr/>
        </p:nvPicPr>
        <p:blipFill rotWithShape="1">
          <a:blip r:embed="rId3">
            <a:alphaModFix/>
          </a:blip>
          <a:srcRect b="12585"/>
          <a:stretch/>
        </p:blipFill>
        <p:spPr>
          <a:xfrm>
            <a:off x="2198568" y="2080092"/>
            <a:ext cx="6610401" cy="3744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62" name="Google Shape;1062;p80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 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Google Shape;1075;p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7237" y="2080091"/>
            <a:ext cx="6664037" cy="3741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oogle Shape;1102;p8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98567" y="6147533"/>
            <a:ext cx="6610403" cy="3710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oogle Shape;1129;p8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89346" y="6099791"/>
            <a:ext cx="6681927" cy="3758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4400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5" name="Google Shape;1145;p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07912" y="3806534"/>
            <a:ext cx="7164320" cy="3816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46" name="Google Shape;1146;p86"/>
          <p:cNvSpPr/>
          <p:nvPr/>
        </p:nvSpPr>
        <p:spPr>
          <a:xfrm>
            <a:off x="0" y="0"/>
            <a:ext cx="18288000" cy="1381950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Component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설계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 페이지 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9" name="Google Shape;1149;p86"/>
          <p:cNvSpPr txBox="1"/>
          <p:nvPr/>
        </p:nvSpPr>
        <p:spPr>
          <a:xfrm>
            <a:off x="9152979" y="2057055"/>
            <a:ext cx="596700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0" name="Google Shape;1150;p86"/>
          <p:cNvSpPr txBox="1"/>
          <p:nvPr/>
        </p:nvSpPr>
        <p:spPr>
          <a:xfrm>
            <a:off x="717257" y="4193981"/>
            <a:ext cx="596700" cy="692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68550" rIns="137138" bIns="68550" anchor="t" anchorCtr="0">
            <a:spAutoFit/>
          </a:bodyPr>
          <a:lstStyle/>
          <a:p>
            <a:pPr>
              <a:buSzPts val="2400"/>
            </a:pPr>
            <a:endParaRPr sz="3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7627" y="2628038"/>
            <a:ext cx="10212476" cy="6173683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07" y="3738441"/>
            <a:ext cx="860107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014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7214956ddd_1_1"/>
          <p:cNvGrpSpPr/>
          <p:nvPr/>
        </p:nvGrpSpPr>
        <p:grpSpPr>
          <a:xfrm>
            <a:off x="-12745025" y="-13906292"/>
            <a:ext cx="45481908" cy="44562424"/>
            <a:chOff x="-12795175" y="-13889592"/>
            <a:chExt cx="45481908" cy="44562424"/>
          </a:xfrm>
        </p:grpSpPr>
        <p:grpSp>
          <p:nvGrpSpPr>
            <p:cNvPr id="355" name="Google Shape;355;g27214956ddd_1_1"/>
            <p:cNvGrpSpPr/>
            <p:nvPr/>
          </p:nvGrpSpPr>
          <p:grpSpPr>
            <a:xfrm>
              <a:off x="-3576706" y="3048192"/>
              <a:ext cx="14298833" cy="16865592"/>
              <a:chOff x="-3576706" y="3048192"/>
              <a:chExt cx="14298833" cy="16865592"/>
            </a:xfrm>
          </p:grpSpPr>
          <p:pic>
            <p:nvPicPr>
              <p:cNvPr id="356" name="Google Shape;356;g27214956ddd_1_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6" y="4331571"/>
                <a:ext cx="16865592" cy="142988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g27214956ddd_1_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g27214956ddd_1_1"/>
            <p:cNvGrpSpPr/>
            <p:nvPr/>
          </p:nvGrpSpPr>
          <p:grpSpPr>
            <a:xfrm>
              <a:off x="-12795175" y="-13889592"/>
              <a:ext cx="45481908" cy="44562424"/>
              <a:chOff x="-12795175" y="-13889592"/>
              <a:chExt cx="45481908" cy="44562424"/>
            </a:xfrm>
          </p:grpSpPr>
          <p:pic>
            <p:nvPicPr>
              <p:cNvPr id="359" name="Google Shape;359;g27214956ddd_1_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9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g27214956ddd_1_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2" y="-1449103"/>
                <a:ext cx="17339315" cy="18080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1" name="Google Shape;361;g27214956ddd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1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214956ddd_1_1"/>
          <p:cNvSpPr txBox="1"/>
          <p:nvPr/>
        </p:nvSpPr>
        <p:spPr>
          <a:xfrm>
            <a:off x="6296876" y="4350995"/>
            <a:ext cx="5683342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en-US" altLang="ko-KR" sz="9700" dirty="0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AI report</a:t>
            </a:r>
            <a:endParaRPr sz="9700" b="0" i="0" strike="noStrike" cap="none" dirty="0">
              <a:solidFill>
                <a:srgbClr val="17346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7627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아키텍처 구성도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8249" y="2695904"/>
            <a:ext cx="13983027" cy="6274677"/>
          </a:xfrm>
          <a:prstGeom prst="rect">
            <a:avLst/>
          </a:prstGeom>
          <a:solidFill>
            <a:schemeClr val="bg1"/>
          </a:solidFill>
          <a:ln>
            <a:solidFill>
              <a:srgbClr val="77A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8" y="3175767"/>
            <a:ext cx="134302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869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Whisper (Open AI)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24" y="2327955"/>
            <a:ext cx="9555480" cy="72413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0826106" y="2955086"/>
            <a:ext cx="4416594" cy="831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STT (Speech-to-Text) </a:t>
            </a:r>
            <a:r>
              <a:rPr lang="ko-KR" altLang="en-US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모델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인식하여 텍스트 변환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26106" y="4525693"/>
            <a:ext cx="6489177" cy="2370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Multitasking </a:t>
            </a:r>
            <a:r>
              <a:rPr lang="ko-KR" altLang="en-US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모델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다국어 및 다중 작업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(Multitask supervised data)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데이터를 훈련한</a:t>
            </a: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자동 음성 인식</a:t>
            </a:r>
            <a:r>
              <a:rPr lang="en-US" altLang="ko-KR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(ASR; Automatic Speech Recognition)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시스템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인식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(Speech Recognition)</a:t>
            </a: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번역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(Speech Translation)</a:t>
            </a: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언어 식별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(Language Identification)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826106" y="7458723"/>
            <a:ext cx="6489177" cy="113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End-to-End </a:t>
            </a:r>
            <a:r>
              <a:rPr lang="ko-KR" altLang="en-US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학습 </a:t>
            </a:r>
            <a:r>
              <a:rPr lang="en-US" altLang="ko-KR" sz="16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</a:t>
            </a:r>
            <a:r>
              <a:rPr lang="ko-KR" altLang="en-US" sz="16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↔ </a:t>
            </a:r>
            <a:r>
              <a:rPr lang="en-US" altLang="ko-KR" sz="16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Pipeline)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간단하고 효과적인 방식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데이터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68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 시간 학습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한국어 약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8,000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시간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160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6186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Whisper (Open AI)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9229" y="2452545"/>
            <a:ext cx="3882794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Pipeline 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vs.</a:t>
            </a:r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End-to-End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772618" y="3349763"/>
            <a:ext cx="6556737" cy="1446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Pipeline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(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기존 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ASR 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시스템 학습 방식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)</a:t>
            </a:r>
          </a:p>
          <a:p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(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머신러닝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알고리즘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데이터 음소 분석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단어로 변환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결과 추출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27" y="3233999"/>
            <a:ext cx="9477375" cy="5429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0772618" y="5769160"/>
            <a:ext cx="6556737" cy="2062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End-to-End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(Whisper)</a:t>
            </a:r>
          </a:p>
          <a:p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음성 데이터 ━</a:t>
            </a:r>
            <a:r>
              <a:rPr lang="en-US" altLang="ko-KR" sz="160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(Transformer)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→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Transcript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 출력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과정이 하나의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손실함수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(loss function)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의해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최적화되어 더 간단하고 효과적인 학습 가능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4276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dirty="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Whisper (Open AI)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44302" y="2911340"/>
            <a:ext cx="6341997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자기 회귀 모델과 자기 지도 학습</a:t>
            </a:r>
            <a:endParaRPr lang="en-US" altLang="ko-KR" sz="18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 생성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이전 출력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=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문맥 이해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Attention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메커니즘과 위치 </a:t>
            </a:r>
            <a:r>
              <a:rPr lang="ko-KR" altLang="en-US" sz="2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인코딩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en-US" altLang="ko-KR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(cf. RNN)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 lvl="0"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단어 간 관계 파악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lvl="0"/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시퀀스의 단어 위치 정보 추가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/>
            </a:r>
            <a:b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</a:b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손실 함수와 </a:t>
            </a:r>
            <a:r>
              <a:rPr lang="ko-KR" altLang="en-US" sz="2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역전파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예측 정확도 측정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-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가중치 업데이트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사전 학습과 미세 조정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r>
              <a:rPr lang="ko-KR" altLang="en-US" sz="2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정규화와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sz="2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드롭아웃</a:t>
            </a:r>
            <a:endParaRPr lang="en-US" altLang="ko-KR" sz="24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endParaRPr lang="ko-KR" altLang="en-US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911515" y="2520041"/>
            <a:ext cx="9561290" cy="6857165"/>
            <a:chOff x="1127413" y="2672205"/>
            <a:chExt cx="8473259" cy="6076851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7413" y="2672205"/>
              <a:ext cx="8473259" cy="607685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직사각형 4"/>
            <p:cNvSpPr/>
            <p:nvPr/>
          </p:nvSpPr>
          <p:spPr>
            <a:xfrm>
              <a:off x="1127413" y="7594600"/>
              <a:ext cx="1336387" cy="1154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089314" y="9066871"/>
            <a:ext cx="2089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16kHz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샘플링 →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80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채널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0023" y="8193418"/>
            <a:ext cx="2569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정규화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( -1 ~ 1,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평균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0,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분산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1)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9123" y="7558417"/>
            <a:ext cx="21242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2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개 레이어 </a:t>
            </a:r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+ </a:t>
            </a:r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활성화 함수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29570" y="7201616"/>
            <a:ext cx="1138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순서 정보</a:t>
            </a:r>
            <a:endParaRPr lang="en-US" altLang="ko-KR" dirty="0">
              <a:latin typeface="나눔고딕OTF" panose="020D0604000000000000" pitchFamily="34" charset="-127"/>
              <a:ea typeface="나눔고딕OTF" panose="020D0604000000000000" pitchFamily="34" charset="-127"/>
            </a:endParaRPr>
          </a:p>
          <a:p>
            <a:r>
              <a:rPr lang="en-US" altLang="ko-KR" dirty="0">
                <a:latin typeface="나눔고딕OTF" panose="020D0604000000000000" pitchFamily="34" charset="-127"/>
                <a:ea typeface="나눔고딕OTF" panose="020D0604000000000000" pitchFamily="34" charset="-127"/>
              </a:rPr>
              <a:t>Embedding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587102" y="1978304"/>
            <a:ext cx="6341997" cy="684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▶ </a:t>
            </a:r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Transformer </a:t>
            </a:r>
            <a:r>
              <a:rPr lang="ko-KR" altLang="en-US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메커니즘</a:t>
            </a:r>
            <a:endParaRPr lang="ko-KR" altLang="en-US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8401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75223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Whisper (Open AI)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98" y="2268777"/>
            <a:ext cx="5144729" cy="74014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모서리가 둥근 직사각형 4"/>
          <p:cNvSpPr/>
          <p:nvPr/>
        </p:nvSpPr>
        <p:spPr>
          <a:xfrm>
            <a:off x="1139929" y="2372017"/>
            <a:ext cx="4828868" cy="84313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5857471" y="2370305"/>
            <a:ext cx="11647250" cy="2559893"/>
          </a:xfrm>
          <a:prstGeom prst="line">
            <a:avLst/>
          </a:prstGeom>
          <a:ln w="28575">
            <a:solidFill>
              <a:srgbClr val="FF0000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39929" y="3103753"/>
            <a:ext cx="5437262" cy="3731105"/>
          </a:xfrm>
          <a:prstGeom prst="line">
            <a:avLst/>
          </a:prstGeom>
          <a:ln w="28575">
            <a:solidFill>
              <a:srgbClr val="FF0000">
                <a:alpha val="4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511" y="4930198"/>
            <a:ext cx="11007953" cy="1904660"/>
          </a:xfrm>
          <a:prstGeom prst="rect">
            <a:avLst/>
          </a:prstGeom>
        </p:spPr>
      </p:pic>
      <p:sp>
        <p:nvSpPr>
          <p:cNvPr id="26" name="모서리가 둥근 직사각형 25"/>
          <p:cNvSpPr/>
          <p:nvPr/>
        </p:nvSpPr>
        <p:spPr>
          <a:xfrm>
            <a:off x="6645932" y="5841305"/>
            <a:ext cx="2110854" cy="3180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12515411" y="5807709"/>
            <a:ext cx="1422401" cy="3180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565511" y="4361303"/>
            <a:ext cx="6556737" cy="52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WER or CER (%) _ 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문자</a:t>
            </a:r>
            <a:r>
              <a:rPr lang="en-US" altLang="ko-KR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/</a:t>
            </a:r>
            <a:r>
              <a:rPr lang="ko-KR" altLang="en-US" sz="20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단어 오류 비율 지표</a:t>
            </a:r>
            <a:endParaRPr lang="en-US" altLang="ko-KR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565511" y="6941761"/>
            <a:ext cx="284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Korean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5.2%</a:t>
            </a: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515411" y="6941579"/>
            <a:ext cx="284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Korean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3.1%</a:t>
            </a:r>
            <a:endParaRPr lang="en-US" altLang="ko-KR" sz="18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2685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97161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주제 및 선정 배경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,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기획의도</a:t>
            </a: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8" name="TextBox 17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차별화 포인트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318414" y="3776188"/>
            <a:ext cx="3890299" cy="3890299"/>
            <a:chOff x="6734092" y="3661230"/>
            <a:chExt cx="4780373" cy="4780373"/>
          </a:xfrm>
        </p:grpSpPr>
        <p:grpSp>
          <p:nvGrpSpPr>
            <p:cNvPr id="32" name="그룹 1007"/>
            <p:cNvGrpSpPr/>
            <p:nvPr/>
          </p:nvGrpSpPr>
          <p:grpSpPr>
            <a:xfrm>
              <a:off x="6734092" y="3661230"/>
              <a:ext cx="4780373" cy="4780373"/>
              <a:chOff x="6761905" y="3873840"/>
              <a:chExt cx="4780373" cy="4780373"/>
            </a:xfrm>
          </p:grpSpPr>
          <p:pic>
            <p:nvPicPr>
              <p:cNvPr id="36" name="Object 2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761905" y="3873840"/>
                <a:ext cx="4780373" cy="478037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33" name="그룹 1008"/>
            <p:cNvGrpSpPr/>
            <p:nvPr/>
          </p:nvGrpSpPr>
          <p:grpSpPr>
            <a:xfrm>
              <a:off x="7058445" y="4012999"/>
              <a:ext cx="4126615" cy="4126615"/>
              <a:chOff x="7086258" y="4225609"/>
              <a:chExt cx="4126615" cy="4126615"/>
            </a:xfrm>
          </p:grpSpPr>
          <p:pic>
            <p:nvPicPr>
              <p:cNvPr id="35" name="Object 2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86258" y="4225609"/>
                <a:ext cx="4126615" cy="412661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  <p:grpSp>
        <p:nvGrpSpPr>
          <p:cNvPr id="11" name="그룹 10"/>
          <p:cNvGrpSpPr/>
          <p:nvPr/>
        </p:nvGrpSpPr>
        <p:grpSpPr>
          <a:xfrm>
            <a:off x="11812041" y="3018533"/>
            <a:ext cx="5421431" cy="2526592"/>
            <a:chOff x="11696287" y="3196284"/>
            <a:chExt cx="5421431" cy="2526592"/>
          </a:xfrm>
        </p:grpSpPr>
        <p:grpSp>
          <p:nvGrpSpPr>
            <p:cNvPr id="28" name="그룹 1015"/>
            <p:cNvGrpSpPr/>
            <p:nvPr/>
          </p:nvGrpSpPr>
          <p:grpSpPr>
            <a:xfrm>
              <a:off x="11936766" y="3463661"/>
              <a:ext cx="5180952" cy="2259215"/>
              <a:chOff x="11964579" y="3676271"/>
              <a:chExt cx="5180952" cy="2259215"/>
            </a:xfrm>
          </p:grpSpPr>
          <p:pic>
            <p:nvPicPr>
              <p:cNvPr id="31" name="Object 5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64579" y="3676271"/>
                <a:ext cx="5180952" cy="2259215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p:grpSp>
        <p:sp>
          <p:nvSpPr>
            <p:cNvPr id="29" name="직사각형 28"/>
            <p:cNvSpPr/>
            <p:nvPr/>
          </p:nvSpPr>
          <p:spPr>
            <a:xfrm>
              <a:off x="11991796" y="3978655"/>
              <a:ext cx="50708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이력서 컨설팅 서비스</a:t>
              </a: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(</a:t>
              </a: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직무 분석 기능</a:t>
              </a:r>
              <a:r>
                <a:rPr kumimoji="0" lang="en-US" altLang="ko-K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)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1696287" y="3196284"/>
              <a:ext cx="876713" cy="609600"/>
            </a:xfrm>
            <a:prstGeom prst="rect">
              <a:avLst/>
            </a:prstGeom>
            <a:solidFill>
              <a:srgbClr val="1734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OTF ExtraBold" panose="020D0904000000000000" pitchFamily="34" charset="-127"/>
                  <a:ea typeface="나눔스퀘어_ac ExtraBold" panose="020B0600000101010101"/>
                  <a:cs typeface="+mn-cs"/>
                  <a:sym typeface="Arial"/>
                </a:rPr>
                <a:t>02</a:t>
              </a:r>
              <a:endPara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OTF ExtraBold" panose="020D0904000000000000" pitchFamily="34" charset="-127"/>
                <a:ea typeface="나눔스퀘어_ac ExtraBold" panose="020B0600000101010101"/>
                <a:cs typeface="+mn-cs"/>
                <a:sym typeface="Arial"/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36005" y="3045631"/>
            <a:ext cx="5423364" cy="2499413"/>
            <a:chOff x="920251" y="3223382"/>
            <a:chExt cx="5423364" cy="2499413"/>
          </a:xfrm>
        </p:grpSpPr>
        <p:grpSp>
          <p:nvGrpSpPr>
            <p:cNvPr id="24" name="그룹 1003"/>
            <p:cNvGrpSpPr/>
            <p:nvPr/>
          </p:nvGrpSpPr>
          <p:grpSpPr>
            <a:xfrm>
              <a:off x="1162663" y="3463580"/>
              <a:ext cx="5180952" cy="2259215"/>
              <a:chOff x="1190476" y="3676190"/>
              <a:chExt cx="5180952" cy="2259215"/>
            </a:xfrm>
          </p:grpSpPr>
          <p:pic>
            <p:nvPicPr>
              <p:cNvPr id="27" name="Object 1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0476" y="3676190"/>
                <a:ext cx="5180952" cy="2259215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p:grpSp>
        <p:sp>
          <p:nvSpPr>
            <p:cNvPr id="25" name="직사각형 24"/>
            <p:cNvSpPr/>
            <p:nvPr/>
          </p:nvSpPr>
          <p:spPr>
            <a:xfrm>
              <a:off x="1225312" y="3850695"/>
              <a:ext cx="50708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IT </a:t>
              </a: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직무에 특화된</a:t>
              </a: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전문 채용 서비스</a:t>
              </a: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20251" y="3223382"/>
              <a:ext cx="876713" cy="609600"/>
            </a:xfrm>
            <a:prstGeom prst="rect">
              <a:avLst/>
            </a:prstGeom>
            <a:solidFill>
              <a:srgbClr val="1734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OTF ExtraBold" panose="020D0904000000000000" pitchFamily="34" charset="-127"/>
                  <a:ea typeface="나눔스퀘어_ac ExtraBold" panose="020B0600000101010101"/>
                  <a:cs typeface="+mn-cs"/>
                  <a:sym typeface="Arial"/>
                </a:rPr>
                <a:t>01</a:t>
              </a:r>
              <a:endPara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OTF ExtraBold" panose="020D0904000000000000" pitchFamily="34" charset="-127"/>
                <a:ea typeface="나눔스퀘어_ac ExtraBold" panose="020B0600000101010101"/>
                <a:cs typeface="+mn-cs"/>
                <a:sym typeface="Arial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11812041" y="6268320"/>
            <a:ext cx="5429050" cy="2522520"/>
            <a:chOff x="11696287" y="6446071"/>
            <a:chExt cx="5429050" cy="2522520"/>
          </a:xfrm>
        </p:grpSpPr>
        <p:grpSp>
          <p:nvGrpSpPr>
            <p:cNvPr id="20" name="그룹 1009"/>
            <p:cNvGrpSpPr/>
            <p:nvPr/>
          </p:nvGrpSpPr>
          <p:grpSpPr>
            <a:xfrm>
              <a:off x="11944385" y="6709376"/>
              <a:ext cx="5180952" cy="2259215"/>
              <a:chOff x="11972198" y="6921986"/>
              <a:chExt cx="5180952" cy="2259215"/>
            </a:xfrm>
          </p:grpSpPr>
          <p:pic>
            <p:nvPicPr>
              <p:cNvPr id="23" name="Object 3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72198" y="6921986"/>
                <a:ext cx="5180952" cy="2259215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p:grpSp>
        <p:sp>
          <p:nvSpPr>
            <p:cNvPr id="21" name="직사각형 20"/>
            <p:cNvSpPr/>
            <p:nvPr/>
          </p:nvSpPr>
          <p:spPr>
            <a:xfrm>
              <a:off x="12054446" y="7146485"/>
              <a:ext cx="50708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데이터 기반</a:t>
              </a: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커뮤니티 플랫폼 서비스</a:t>
              </a: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1696287" y="6446071"/>
              <a:ext cx="876713" cy="609600"/>
            </a:xfrm>
            <a:prstGeom prst="rect">
              <a:avLst/>
            </a:prstGeom>
            <a:solidFill>
              <a:srgbClr val="1734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OTF ExtraBold" panose="020D0904000000000000" pitchFamily="34" charset="-127"/>
                  <a:ea typeface="나눔스퀘어_ac ExtraBold" panose="020B0600000101010101"/>
                  <a:cs typeface="+mn-cs"/>
                  <a:sym typeface="Arial"/>
                </a:rPr>
                <a:t>04</a:t>
              </a:r>
              <a:endPara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OTF ExtraBold" panose="020D0904000000000000" pitchFamily="34" charset="-127"/>
                <a:ea typeface="나눔스퀘어_ac ExtraBold" panose="020B0600000101010101"/>
                <a:cs typeface="+mn-cs"/>
                <a:sym typeface="Arial"/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36004" y="6354820"/>
            <a:ext cx="5430984" cy="2426415"/>
            <a:chOff x="920250" y="6532571"/>
            <a:chExt cx="5430984" cy="2426415"/>
          </a:xfrm>
        </p:grpSpPr>
        <p:grpSp>
          <p:nvGrpSpPr>
            <p:cNvPr id="15" name="그룹 1011"/>
            <p:cNvGrpSpPr/>
            <p:nvPr/>
          </p:nvGrpSpPr>
          <p:grpSpPr>
            <a:xfrm>
              <a:off x="1170282" y="6699771"/>
              <a:ext cx="5180952" cy="2259215"/>
              <a:chOff x="1198095" y="6912381"/>
              <a:chExt cx="5180952" cy="2259215"/>
            </a:xfrm>
          </p:grpSpPr>
          <p:pic>
            <p:nvPicPr>
              <p:cNvPr id="19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98095" y="6912381"/>
                <a:ext cx="5180952" cy="2259215"/>
              </a:xfrm>
              <a:prstGeom prst="roundRect">
                <a:avLst>
                  <a:gd name="adj" fmla="val 4167"/>
                </a:avLst>
              </a:prstGeom>
              <a:solidFill>
                <a:srgbClr val="FFFFFF"/>
              </a:solidFill>
              <a:ln w="76200" cap="sq">
                <a:solidFill>
                  <a:srgbClr val="EAEAEA"/>
                </a:solidFill>
                <a:miter lim="800000"/>
              </a:ln>
              <a:effectLst>
                <a:reflection blurRad="12700" stA="33000" endPos="28000" dist="5000" dir="5400000" sy="-100000" algn="bl" rotWithShape="0"/>
              </a:effectLst>
              <a:scene3d>
                <a:camera prst="orthographicFront"/>
                <a:lightRig rig="threePt" dir="t">
                  <a:rot lat="0" lon="0" rev="2700000"/>
                </a:lightRig>
              </a:scene3d>
              <a:sp3d contourW="6350">
                <a:bevelT h="38100"/>
                <a:contourClr>
                  <a:srgbClr val="C0C0C0"/>
                </a:contourClr>
              </a:sp3d>
            </p:spPr>
          </p:pic>
        </p:grpSp>
        <p:sp>
          <p:nvSpPr>
            <p:cNvPr id="16" name="직사각형 15"/>
            <p:cNvSpPr/>
            <p:nvPr/>
          </p:nvSpPr>
          <p:spPr>
            <a:xfrm>
              <a:off x="1225896" y="7151493"/>
              <a:ext cx="5070891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AI </a:t>
              </a: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면접 분석 서비스</a:t>
              </a: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altLang="ko-KR" sz="28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스퀘어_ac ExtraBold" panose="020B0600000101010101"/>
                <a:cs typeface="Arial"/>
                <a:sym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(</a:t>
              </a: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음성 </a:t>
              </a:r>
              <a:r>
                <a:rPr kumimoji="0" lang="en-US" altLang="ko-K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/ </a:t>
              </a: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영상 분석 기능</a:t>
              </a:r>
              <a:r>
                <a:rPr kumimoji="0" lang="en-US" altLang="ko-KR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173460"/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스퀘어_ac ExtraBold" panose="020B0600000101010101"/>
                  <a:cs typeface="Arial"/>
                  <a:sym typeface="Arial"/>
                </a:rPr>
                <a:t>)</a:t>
              </a: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20250" y="6532571"/>
              <a:ext cx="876713" cy="609600"/>
            </a:xfrm>
            <a:prstGeom prst="rect">
              <a:avLst/>
            </a:prstGeom>
            <a:solidFill>
              <a:srgbClr val="17346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altLang="ko-KR" sz="2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나눔고딕OTF ExtraBold" panose="020D0904000000000000" pitchFamily="34" charset="-127"/>
                  <a:ea typeface="나눔스퀘어_ac ExtraBold" panose="020B0600000101010101"/>
                  <a:cs typeface="+mn-cs"/>
                  <a:sym typeface="Arial"/>
                </a:rPr>
                <a:t>03</a:t>
              </a:r>
              <a:endParaRPr kumimoji="0" lang="ko-KR" altLang="en-US" sz="2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고딕OTF ExtraBold" panose="020D0904000000000000" pitchFamily="34" charset="-127"/>
                <a:ea typeface="나눔스퀘어_ac ExtraBold" panose="020B0600000101010101"/>
                <a:cs typeface="+mn-cs"/>
                <a:sym typeface="Arial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60" y="5260779"/>
            <a:ext cx="2573896" cy="9211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773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altLang="ko-KR" sz="3323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CLOVA Sentiment (AI API)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969" y="2194856"/>
            <a:ext cx="12870062" cy="75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178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altLang="ko-KR" sz="3323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Naver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CLOVA Sentiment (AI API)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https://postfiles.pstatic.net/MjAyMTA0MDZfNzIg/MDAxNjE3NzIxMDU5NTgw.asUP1M4nO-fR-HSx42C5Z1oo4PEd23kVEcKxH5oYuzEg.XFXVs1dKnpdW0A-WDbKOOfn8O8rKE0JIY9hzmmz8rKIg.PNG.handuelly/image.png?type=w7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3459682"/>
            <a:ext cx="7362825" cy="26574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https://postfiles.pstatic.net/MjAyMTA0MDdfMzAw/MDAxNjE3NzIxNjY2Mjk2.chcnqbVYmhwiv0Q72HWZ3OCY3ZVY8MkELUpMY16Sjlog.YeBE57ffmzMOyx81P8ArgFpP5F_oHQE6pZU9u59zsvcg.PNG.handuelly/image.png?type=w77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1" y="2796626"/>
            <a:ext cx="5915025" cy="39835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733853" y="2145405"/>
            <a:ext cx="1027845" cy="523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BERT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05002" y="7169823"/>
            <a:ext cx="6341997" cy="1992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Input</a:t>
            </a:r>
            <a:endParaRPr lang="en-US" altLang="ko-KR" sz="18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Token Embedding :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 단위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임베딩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Segment Embedding :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토큰화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된 단어로 문장화 작업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Position Embedding :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토큰 순서대로 </a:t>
            </a:r>
            <a:r>
              <a:rPr lang="ko-KR" altLang="en-US" sz="20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인코딩</a:t>
            </a:r>
            <a:endParaRPr lang="ko-KR" altLang="en-US" sz="20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26601" y="7169823"/>
            <a:ext cx="6341997" cy="1977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Pre-Training</a:t>
            </a:r>
            <a:endParaRPr lang="en-US" altLang="ko-KR" sz="1800" dirty="0">
              <a:latin typeface="나눔고딕OTF ExtraBold" panose="020D0904000000000000" pitchFamily="34" charset="-127"/>
              <a:ea typeface="나눔고딕OTF ExtraBold" panose="020D0904000000000000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MLM(Masked Language Model) :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임의로 토큰 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Mask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하여 해당 토큰 맞추기 학습</a:t>
            </a:r>
            <a:endParaRPr lang="en-US" altLang="ko-KR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NSP(Next Sentence Prediction) : 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두 문장 순서 예측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8667751" y="4788419"/>
            <a:ext cx="90805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54604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 소개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altLang="ko-KR" sz="3323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Pose </a:t>
            </a:r>
            <a:r>
              <a:rPr lang="en-US" altLang="ko-KR" sz="3323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landmarker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model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215" y="2772982"/>
            <a:ext cx="9693368" cy="68453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741400" y="7362492"/>
            <a:ext cx="5911541" cy="362607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" name="TextBox 7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2" name="TextBox 1"/>
          <p:cNvSpPr txBox="1"/>
          <p:nvPr/>
        </p:nvSpPr>
        <p:spPr>
          <a:xfrm>
            <a:off x="660938" y="1956632"/>
            <a:ext cx="383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Pose </a:t>
            </a:r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landmarker</a:t>
            </a:r>
            <a:endParaRPr lang="ko-KR" altLang="en-US" sz="36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post-thumbnai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716"/>
          <a:stretch/>
        </p:blipFill>
        <p:spPr bwMode="auto">
          <a:xfrm>
            <a:off x="1310798" y="2788751"/>
            <a:ext cx="5297549" cy="6882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837794" y="5106695"/>
            <a:ext cx="2159876" cy="50583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264950455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 소개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altLang="ko-KR" sz="3323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Face </a:t>
            </a:r>
            <a:r>
              <a:rPr lang="en-US" altLang="ko-KR" sz="3323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landmarker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model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215" y="2772982"/>
            <a:ext cx="9693368" cy="684530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736805" y="6230101"/>
            <a:ext cx="7082781" cy="37565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8" name="TextBox 7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2" name="TextBox 1"/>
          <p:cNvSpPr txBox="1"/>
          <p:nvPr/>
        </p:nvSpPr>
        <p:spPr>
          <a:xfrm>
            <a:off x="660938" y="1956632"/>
            <a:ext cx="383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Face </a:t>
            </a:r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landmarker</a:t>
            </a:r>
            <a:endParaRPr lang="ko-KR" altLang="en-US" sz="36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434" y="3266444"/>
            <a:ext cx="5723562" cy="5645805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577055" y="4651164"/>
            <a:ext cx="3224657" cy="6618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11537981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3.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altLang="ko-KR" sz="3323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BlazePose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BlazePose: On-device Real-time Body Pose Tracking 논문 리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429" y="2183867"/>
            <a:ext cx="11744325" cy="752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0938" y="1988162"/>
            <a:ext cx="3832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BlazePose</a:t>
            </a:r>
            <a:endParaRPr lang="ko-KR" altLang="en-US" sz="36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0" y="2264159"/>
            <a:ext cx="1092159" cy="11521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304590" y="2103576"/>
            <a:ext cx="7296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BGR</a:t>
            </a:r>
            <a:endPara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348210" y="2103578"/>
            <a:ext cx="1502909" cy="13127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1" name="직사각형 10"/>
          <p:cNvSpPr/>
          <p:nvPr/>
        </p:nvSpPr>
        <p:spPr>
          <a:xfrm>
            <a:off x="9412015" y="2565241"/>
            <a:ext cx="2309648" cy="430208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67" y="2840228"/>
            <a:ext cx="4806758" cy="244959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81959" y="5621690"/>
            <a:ext cx="4831728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21252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100" dirty="0" err="1">
                <a:solidFill>
                  <a:srgbClr val="21252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Heatmap</a:t>
            </a:r>
            <a:r>
              <a:rPr lang="en-US" altLang="ko-KR" sz="2100" dirty="0">
                <a:solidFill>
                  <a:srgbClr val="21252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Decoder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21252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Main Encoder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100" dirty="0">
                <a:solidFill>
                  <a:srgbClr val="212529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Regression Encoder, Decoder</a:t>
            </a:r>
          </a:p>
        </p:txBody>
      </p:sp>
    </p:spTree>
    <p:extLst>
      <p:ext uri="{BB962C8B-B14F-4D97-AF65-F5344CB8AC3E}">
        <p14:creationId xmlns:p14="http://schemas.microsoft.com/office/powerpoint/2010/main" val="14528445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프레임워크 소개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en-US" altLang="ko-KR" sz="3323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Mediapipe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Pose/Face </a:t>
            </a:r>
            <a:r>
              <a:rPr lang="en-US" altLang="ko-KR" sz="3323" b="1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landmarker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rcRect t="53614" r="6299"/>
          <a:stretch/>
        </p:blipFill>
        <p:spPr>
          <a:xfrm>
            <a:off x="868051" y="7459688"/>
            <a:ext cx="8974127" cy="196716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004107" y="8632174"/>
            <a:ext cx="1739096" cy="794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/>
          <a:srcRect t="10619" r="4564"/>
          <a:stretch/>
        </p:blipFill>
        <p:spPr>
          <a:xfrm>
            <a:off x="10167011" y="5369098"/>
            <a:ext cx="7227776" cy="1787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993593" y="2330776"/>
            <a:ext cx="343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비디오 영상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005175" y="4767233"/>
            <a:ext cx="34368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캠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50" y="2394881"/>
            <a:ext cx="8974125" cy="4761516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7520151" y="2962890"/>
            <a:ext cx="1403133" cy="58435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rcRect t="-1" r="7878" b="-1910"/>
          <a:stretch/>
        </p:blipFill>
        <p:spPr>
          <a:xfrm>
            <a:off x="10147038" y="2931503"/>
            <a:ext cx="7247748" cy="1325186"/>
          </a:xfrm>
          <a:prstGeom prst="rect">
            <a:avLst/>
          </a:prstGeom>
        </p:spPr>
      </p:pic>
      <p:sp>
        <p:nvSpPr>
          <p:cNvPr id="29" name="직사각형 28"/>
          <p:cNvSpPr/>
          <p:nvPr/>
        </p:nvSpPr>
        <p:spPr>
          <a:xfrm>
            <a:off x="14286552" y="3704897"/>
            <a:ext cx="927171" cy="42566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0" name="직사각형 29"/>
          <p:cNvSpPr/>
          <p:nvPr/>
        </p:nvSpPr>
        <p:spPr>
          <a:xfrm>
            <a:off x="14160430" y="6262747"/>
            <a:ext cx="1463198" cy="53219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34567874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2" name="TextBox 1"/>
          <p:cNvSpPr txBox="1"/>
          <p:nvPr/>
        </p:nvSpPr>
        <p:spPr>
          <a:xfrm>
            <a:off x="725214" y="2061496"/>
            <a:ext cx="320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DeepFace</a:t>
            </a:r>
            <a:endParaRPr lang="ko-KR" altLang="en-US" sz="36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4493" r="9021"/>
          <a:stretch/>
        </p:blipFill>
        <p:spPr>
          <a:xfrm>
            <a:off x="1056289" y="3014964"/>
            <a:ext cx="9664262" cy="66589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2187" y="3014964"/>
            <a:ext cx="6115904" cy="154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04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6789"/>
          <a:stretch/>
        </p:blipFill>
        <p:spPr>
          <a:xfrm>
            <a:off x="1891859" y="3270169"/>
            <a:ext cx="14504279" cy="50855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2401" y="2023423"/>
            <a:ext cx="383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DeepFace</a:t>
            </a:r>
            <a:r>
              <a:rPr lang="en-US" altLang="ko-KR" sz="36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6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정확도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864199" y="3758901"/>
            <a:ext cx="14567342" cy="35590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1902507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2" name="TextBox 1"/>
          <p:cNvSpPr txBox="1"/>
          <p:nvPr/>
        </p:nvSpPr>
        <p:spPr>
          <a:xfrm>
            <a:off x="725214" y="2061496"/>
            <a:ext cx="320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DeepFace</a:t>
            </a:r>
            <a:endParaRPr lang="ko-KR" altLang="en-US" sz="36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Picture 4" descr="Deep Face Recognition: A Survey 논문 리뷰 (1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1" y="3014965"/>
            <a:ext cx="16562372" cy="666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2162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2" name="TextBox 1"/>
          <p:cNvSpPr txBox="1"/>
          <p:nvPr/>
        </p:nvSpPr>
        <p:spPr>
          <a:xfrm>
            <a:off x="778665" y="2088874"/>
            <a:ext cx="320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DeepFace</a:t>
            </a:r>
            <a:endParaRPr lang="ko-KR" altLang="en-US" sz="36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97" y="2781371"/>
            <a:ext cx="13039403" cy="669525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895407" y="7758007"/>
            <a:ext cx="2980113" cy="88307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2892543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"/>
          <p:cNvGrpSpPr/>
          <p:nvPr/>
        </p:nvGrpSpPr>
        <p:grpSpPr>
          <a:xfrm>
            <a:off x="-12680876" y="-13257220"/>
            <a:ext cx="45481910" cy="44562422"/>
            <a:chOff x="-12795176" y="-13830300"/>
            <a:chExt cx="45481910" cy="44562422"/>
          </a:xfrm>
        </p:grpSpPr>
        <p:grpSp>
          <p:nvGrpSpPr>
            <p:cNvPr id="146" name="Google Shape;146;p3"/>
            <p:cNvGrpSpPr/>
            <p:nvPr/>
          </p:nvGrpSpPr>
          <p:grpSpPr>
            <a:xfrm>
              <a:off x="-3576708" y="3048192"/>
              <a:ext cx="14298835" cy="16865593"/>
              <a:chOff x="-3576708" y="3048192"/>
              <a:chExt cx="14298835" cy="16865593"/>
            </a:xfrm>
          </p:grpSpPr>
          <p:pic>
            <p:nvPicPr>
              <p:cNvPr id="147" name="Google Shape;147;p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3"/>
            <p:cNvGrpSpPr/>
            <p:nvPr/>
          </p:nvGrpSpPr>
          <p:grpSpPr>
            <a:xfrm>
              <a:off x="-12795176" y="-13830300"/>
              <a:ext cx="45481910" cy="44562422"/>
              <a:chOff x="-12795176" y="-13830300"/>
              <a:chExt cx="45481910" cy="44562422"/>
            </a:xfrm>
          </p:grpSpPr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29987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1" y="-1449105"/>
                <a:ext cx="17339317" cy="18080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2" name="Google Shape;152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2937" y="2128837"/>
            <a:ext cx="16830675" cy="784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857143" y="2904762"/>
            <a:ext cx="704762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546034" y="2622033"/>
            <a:ext cx="443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 pitchFamily="50" charset="-127"/>
              </a:rPr>
              <a:t>프로젝트 구현 내용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6007" y="3479435"/>
            <a:ext cx="1272322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자세와 시선을 감정한 후 분석하는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AI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모델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,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그리고 답변자의 음성을 텍스트로 변환 후 글 분석하는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AI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모델을 활용하여 모의 면접을 가능하게 하는 애플리케이션입니다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또한 정적 및 동적 </a:t>
            </a:r>
            <a:r>
              <a:rPr lang="ko-KR" altLang="en-US" sz="3600" dirty="0" err="1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크롤링을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 통해 최신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IT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기술과 기업 공고를 확인할 수 있고 직무 분석을 통해 합격률 높은 이력서를 작성할 수 있습니다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웹 소켓이 아닌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MQTT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를 사용하여 부하도 적고 리소스를 적게 활용하는 가벼운 채팅 기능도 포함되어 커뮤니티 기능을 강화했습니다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4921438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dirty="0">
              <a:solidFill>
                <a:srgbClr val="77AAAD"/>
              </a:solidFill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AI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 소개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2" name="TextBox 1"/>
          <p:cNvSpPr txBox="1"/>
          <p:nvPr/>
        </p:nvSpPr>
        <p:spPr>
          <a:xfrm>
            <a:off x="725214" y="2088346"/>
            <a:ext cx="3202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DeepFace</a:t>
            </a:r>
            <a:endParaRPr lang="ko-KR" altLang="en-US" sz="36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7" y="3014701"/>
            <a:ext cx="6366125" cy="2720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05051" y="3014964"/>
            <a:ext cx="317961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GAN </a:t>
            </a:r>
            <a:r>
              <a:rPr lang="ko-KR" altLang="en-US" sz="2100" b="1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en-US" altLang="ko-KR" sz="2100" b="1" dirty="0">
              <a:solidFill>
                <a:srgbClr val="77AAA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학습 데이터 확보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얼굴 변화 대응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 descr="fig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9439" y="2915879"/>
            <a:ext cx="6786177" cy="3801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89439" y="6811714"/>
            <a:ext cx="43427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SAE(Stacked </a:t>
            </a:r>
            <a:r>
              <a:rPr lang="en-US" altLang="ko-KR" sz="2100" b="1" dirty="0" err="1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Autoencoder</a:t>
            </a:r>
            <a:r>
              <a:rPr lang="en-US" altLang="ko-KR" sz="2100" b="1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2100" b="1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en-US" altLang="ko-KR" sz="2100" b="1" dirty="0">
              <a:solidFill>
                <a:srgbClr val="77AAA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얼굴 특징 학습 용도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비지도 사전 학습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214" y="5968966"/>
            <a:ext cx="3738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CNN </a:t>
            </a:r>
            <a:r>
              <a:rPr lang="ko-KR" altLang="en-US" sz="2100" b="1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모델</a:t>
            </a:r>
            <a:endParaRPr lang="en-US" altLang="ko-KR" sz="2100" b="1" dirty="0">
              <a:solidFill>
                <a:srgbClr val="77AAA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21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얼굴 검출</a:t>
            </a:r>
            <a:r>
              <a:rPr lang="en-US" altLang="ko-KR" sz="2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정렬</a:t>
            </a:r>
            <a:r>
              <a:rPr lang="en-US" altLang="ko-KR" sz="2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1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특징 추출</a:t>
            </a:r>
            <a:endParaRPr lang="en-US" altLang="ko-KR" sz="2100" dirty="0">
              <a:solidFill>
                <a:schemeClr val="tx1">
                  <a:lumMod val="75000"/>
                  <a:lumOff val="2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4" name="Picture 6" descr="Outline of the DeepFace architecture. | Download Scientific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27" y="6753795"/>
            <a:ext cx="9449564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076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프로젝트 적용 계획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Voice Analysis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831" y="3661882"/>
            <a:ext cx="14130338" cy="457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971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프로젝트 적용 계획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Voice Analysis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36" y="2340380"/>
            <a:ext cx="4143923" cy="2110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160" y="2703238"/>
            <a:ext cx="4333482" cy="652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b="70550"/>
          <a:stretch/>
        </p:blipFill>
        <p:spPr>
          <a:xfrm>
            <a:off x="9948996" y="4853200"/>
            <a:ext cx="7564541" cy="2190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꺾인 연결선 11"/>
          <p:cNvCxnSpPr>
            <a:stCxn id="2" idx="2"/>
            <a:endCxn id="4" idx="1"/>
          </p:cNvCxnSpPr>
          <p:nvPr/>
        </p:nvCxnSpPr>
        <p:spPr>
          <a:xfrm rot="16200000" flipH="1">
            <a:off x="2977925" y="4335923"/>
            <a:ext cx="1516211" cy="174626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4" idx="3"/>
          </p:cNvCxnSpPr>
          <p:nvPr/>
        </p:nvCxnSpPr>
        <p:spPr>
          <a:xfrm flipV="1">
            <a:off x="8942643" y="5967161"/>
            <a:ext cx="1006353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5763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프로젝트 적용 계획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Voice Analysis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17" y="8298220"/>
            <a:ext cx="15796554" cy="103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6417" y="2421047"/>
            <a:ext cx="7157667" cy="2497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351" y="4442791"/>
            <a:ext cx="11765414" cy="3011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9067288" y="2985644"/>
            <a:ext cx="5319085" cy="89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Whisper _ STT(Speech-to-Text)</a:t>
            </a:r>
          </a:p>
          <a:p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답변 전체 변환 후 저장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59487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543215" y="1562102"/>
            <a:ext cx="17201573" cy="8515349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136" name="Google Shape;136;p17"/>
          <p:cNvSpPr/>
          <p:nvPr/>
        </p:nvSpPr>
        <p:spPr>
          <a:xfrm>
            <a:off x="2" y="2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>
              <a:buSzPts val="2215"/>
            </a:pP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 프로젝트 적용 계획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Voice Analysis</a:t>
            </a:r>
            <a:endParaRPr lang="ko-KR" altLang="en-US"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40" y="3361481"/>
            <a:ext cx="10740710" cy="3509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539" y="8218072"/>
            <a:ext cx="10671414" cy="1539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8535" y="5851780"/>
            <a:ext cx="7430243" cy="1857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37" y="1882080"/>
            <a:ext cx="5053725" cy="7875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467020" y="1882082"/>
            <a:ext cx="4354077" cy="8926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1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Clova</a:t>
            </a:r>
            <a:r>
              <a:rPr lang="en-US" altLang="ko-KR" sz="2801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Sentiment</a:t>
            </a:r>
          </a:p>
          <a:p>
            <a:r>
              <a:rPr lang="ko-KR" altLang="en-US" sz="2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문장별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</a:t>
            </a:r>
            <a:r>
              <a:rPr lang="ko-KR" altLang="en-US" sz="2400" dirty="0" err="1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감정분석</a:t>
            </a:r>
            <a:r>
              <a:rPr lang="ko-KR" altLang="en-US" sz="2400" dirty="0">
                <a:latin typeface="나눔고딕OTF ExtraBold" panose="020D0904000000000000" pitchFamily="34" charset="-127"/>
                <a:ea typeface="나눔고딕OTF ExtraBold" panose="020D0904000000000000" pitchFamily="34" charset="-127"/>
              </a:rPr>
              <a:t> 후 각 문장</a:t>
            </a:r>
            <a:r>
              <a:rPr lang="ko-KR" altLang="en-US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</a:t>
            </a:r>
            <a:endParaRPr lang="en-US" altLang="ko-KR" sz="24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37428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적용 계획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Video Analysis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212" y="1923392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4" name="TextBox 3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13" name="직사각형 12"/>
          <p:cNvSpPr/>
          <p:nvPr/>
        </p:nvSpPr>
        <p:spPr>
          <a:xfrm>
            <a:off x="2506338" y="2889401"/>
            <a:ext cx="13983027" cy="6274677"/>
          </a:xfrm>
          <a:prstGeom prst="rect">
            <a:avLst/>
          </a:prstGeom>
          <a:solidFill>
            <a:schemeClr val="bg1"/>
          </a:solidFill>
          <a:ln>
            <a:solidFill>
              <a:srgbClr val="77A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7170" name="Picture 2" descr="MediaPipe with Python for Dummies | by Sujoy Kumar Goswami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712" y="4198503"/>
            <a:ext cx="4501779" cy="122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5511" t="21066" r="15927" b="19554"/>
          <a:stretch/>
        </p:blipFill>
        <p:spPr>
          <a:xfrm>
            <a:off x="7390621" y="3794576"/>
            <a:ext cx="2186057" cy="18932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79657" y="5410451"/>
            <a:ext cx="1807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Interview</a:t>
            </a:r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AutoShape 6" descr="data:image/png;base64,iVBORw0KGgoAAAANSUhEUgAAAZAAAAGICAYAAABvOrY6AAAAAXNSR0IArs4c6QAAYl9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QZ0FBQURMQ0FZQUFBQkRQMTRJQUFBQUFYTlNSMElBcnM0YzZRQUFJQUJKUkVGVWVGN3RYUWQ4RjBYMmY3TTd1NyUyQlNDZ2s5SVkwVWl2WDB6bkpudmVwNTZxbllHeFlVZTBIUFR1eGlRJTJCUXNLQ2lLWWdITDZYbG51ZE96bko3bjJaQkFPZ2tKaE5EU2YyVm5kdCUyRiUyRlA3JTJCdyUyQkNNRXNyOWZOaUdKczM3OEpHUm4zcno1em54MzJwdjNDTWhISWlBUkdMSUlrQ0ZiTTFreGlZQkVBQ1RCWlNlUUNBeGhCQ1RCaDNEanlxcEpCQ1RCWlIlMkJRQ0F4aEJDVEJoM0RqeXFwSkJDVEJaUiUyQlFDQXhoQkNUQmgzRGp5cXBKQkNUQlpSJTJCUUNBeGhCQ1RCaDNEanlxcEpCQ1RCWlIlMkJRQ0F4aEJDVEJoM0RqeXFwSkJDVEJaUiUyQlFDQXhoQkNUQmgzRGp5cXBKQkNUQlpSJTJCUUNBeGhCQ1RCaDNEanlxcEpCQ1RCWlIlMkJRQ0F4aEJDVEJoM0RqeXFwSkJDVEJaUiUyQlFDQXhoQkNUQmgzRGp5cXBKQkNUQlpSJTJCUUNBeGhCQ1RCaDNEanlxcEpCQ1RCWlIlMkJRQ0F4aEJDVEJoM0RqeXFwSkJDVEJaUiUyQlFDQXhoQkNUQmgzRGp5cXBKQkNUQlpSJTJCUUNBeGhCQ1RCaDNEanlxcEpCQ1RCQjJBZmVIZ2RqdmNTYzBxS0NtT0FrT1NRaVkxaHdNWVdpNjRMQXRRV2p5V0JnYUIyTWFLUzJBRERQU2Fma2tneG15UG9JVkEyR0phMUhoV3RRZSUyQkE5WmZuayUyRkJBMFBYSHFvTWslMkJBQnElMkJhZlhHdnNXSktvTEs0T3dkMjBZb2NsRWFEVUJkQUl3Z2hKSVZnSFNOTmlpQXJ6Ull1RWk2S0QlMkYzUjBFZXFJTzh6UDgxc1UlMkJCYWJXaFdHYzBMV0JJWVF0QUklMkZ5ZzY2ak5mSjl5TUxpdGFDJTJCTTFBJTJCU2dPb3VmdEZGVW53Zm9HNTUwTGUybVRlMEdiQjNSJTJCM1d0RE1BWlNkdEl5RkFENEZJRU1uVU9pRno1dE1tTHZaVU44dHppSE5QWmZTdXhRTEclMkZrSkdScTV0Y0dBUGI4TldMQ0I5U3h2cEFhd3IxOHAyY1Q0cVZkbmVyN3ZPWWRNNFNZQ2t1QnVvaG1uckxjMldhOTkwbTc5Y1UwSXR4R2JXZmdkdDdEZUJDV0lDQmdSclVLU0RyaXZSeUVqeFQ4RjJjV0g0TUJFc2lGa3dVWEpqZXBmTDl5UE9LQmRiSW8lMkJVbSUyRnNOZDZuUFBKWkd4d1NyYU9RWWxoWXpRaFpUVXhvdHdBc2poZzBnV2clMkJCZmZ5cTZUQTF2TW5DVVRNUkU2JTJCSW9PJTJCRWx2cE1uVnZFSkFFN3cxNkx1UmQxR2pPWEJuRSUyQiUyQnZEblJ4R3RCcGFFQSUyRjcyMFJ2JTJCYzdFSDc2Y0hacWs0cU9KbEV5MjAyUjRDRXpRNFI4ZG9GNSUyQjFWaXl5Z1hWNEtFNjlJM1NyZXVhT2Q3eVZRRFZrUFdEMUtBSnJ3Y1Y4NFozaXJ4bE95dnJpT1g4ZDZOMWE2bEhJUW1pZXZ2NENYQ3U1dHlRUTJyYzBFJTJGSzZCa0JTZkNlTWVxekZIZlVCSFBTZEszNjB6YWIzRmpLQzdVcFN3a3huUlQ2eXhMMjgyUUZuJTJGRXFaSUtkZmk4Zk1mMlV6Tm9jVmg0c3ppRWhKM0s2UyUyRk5ndlhIQWVGMTU5WiUyQnRPRmJzQTloUDBNU1hNS3pOZUdNZlowdUM0NzdCVk0zSEdoSVY0ZzFhQUw5SmhkSnBvN1dKOGVvbDg4V0dnQ1I0YkhpNW12cVZEZnklMkZielRoJTJGaDRDd0N3TWhCTzA5S1daSkJocklVZVZoSThkclN0djJDT3NWd0U0T0JGV2JlVFd5ZGZIdU80dFhvM2VDVDd6dmcwTUx2MWZBTGYxRHdYZ1AxYVlIclZrVDlJVXEzNiUyRkt6SDJHVWJKMXlKZm5vZUFZcXBadCUyQldSTmJIS2tlbGpSMEFTUEhiTVhNa3hwd2JIYkFGelhkWFdxWG1RdzVHdlQ5WSUyQmlGZjRZYXZSbXhnMGxpWXF5dEgyQnQzJTJCQ1FRc2l4OTd6WGp2bTA3a3pxN0hqSHdQZiUyRmZqTnBna050REVoMGVNdWtFTHJ2JTJGTEpHMjJFeGs3UzNQMFN2WldzZ3BIaSUyRmRISktzZm5qOUdPYUkzOG1SZVp3aElnanZEeWZWVTg5YXhoNzV1aDZzRXY4ZHEwUDVBcnBia1JpRyUyRktXRyUyRkdFWGhBdzVBaFR5eGk1M3RnZGxYanFVM0FDR2RhNEZ1bm9mWHNFT0dlOGc3ZjJ0Q245aWxGM29wZ0JzN0REejA5VDA4dlY3VG43TWF2WVR4UUJpQmlGRmM5YXRKeFNOSnV4dDFsakoyam9BayUyQkc3cUhjczI4b2JYdHVCb1Vid0djTSUyQnpoZHFOYnFreXRRcFR6REJmNlZWaHJKQXB6cyUyQm4lMkJNaExtOGFxWnhZVHdydVdNM2N0UDhXdzRNVnZBaGdadFFXNWd4YThQNktEJTJGdjVKRjNmbEx5aGpIM1FBSEM2V0VHa3ElMkZPYiUyQlhPMDl0JTJCb3M1WFNQZ0NUNGJ1Z1pZcDA3MG1NR3hlYWFPT295VGVwWk9wa1licXR5WEFsYjVsWGhCSHZLZmtBaXZMa2xRTThzemlldGRsa1AxN0ZyTjV2a1ByRlUyRG9sTnp0TTY2eTNKbnVXdUszUDhTdlpJVjRWUGhKeTklMkZMRDBqOWxhaWU1WFlhVXR6MENrdUM3b1VkY1ZZZkROZFBjTEk3R3hPajZ4QVN0ejlyaE44dlpMV2tldUYxVVU0eWNoeVVwS3pyUXVnd0FBd2tLT2FFaVNLNnp5VzBpc29CRkRsczJVZnVzTDJBNXZRS1QwZUl0UXZiaEthVDVndEYwV0YlMkJVSTJYJTJCZ0VDZmRTd0o4czRSdUt3Q00xU1YxNG1OckVJdmdWbFp0RSUyRmI0YmNydzM4Y3JpcXYyUnFKemJkMEt3eiUyRk52U0lLZXpXWGZ4Z084SXYzcGlvZjlXWGJYZGFHWXZzQXdnZHJzcm8yM3IzWlQwR2klMkJ3JTJCN1ZpREJZVCUyQjF2T1NpdkRrQUNvcnhGcTNQd2d1NnZlSEZjYiUyQjZUcjVyJTJGaDk2OFo5aE5qMll5TE5lSzZRck8xckxDNnFaQ2clMkJLc0xvNWRwTVNmQyUyQnhsc1N2SzhSN2tiJTJCZVJWOGFvZUpyNGkxY1g4UlhLaHhXU1g3Y0xNSmgwVVRPMEo0eXpwalNaSG5oZjZBNHBJcUk5VEVpVWNTdkQlMkZRQnBBRTd4JTJCY3R5dmwzRExqZ2hDUUo4VWYlMkI1UGc5NnhoRDMwZmhLdWlDUzV1ZjNWd25ydTR5TGU2UDZDNHNwcWhXSnBJZ3ZjSDJwTGclMkZZTnlsMUxPTFRjdUNsams4ZjRjd2U5dXdCRXBsdG40NzNZa1hVZndQQSUyRjg4JTJCWXM3WmY5QVlZY3dmc0RaYm5KMXI4b2R5bnQlMkZESmplZ0RJJTJGUDRhd1dlWFlsTE9jTFB1alNaTXNjJTJCNVJkazIwY1dhZkx4SHVlVGViUFd4dmdibWltcG1iV1JBNUFqZTEwaDN5cGRUOVA3QmVidFNUaTFsdjBXQXYlMkZmSENJNklaRW1qdWZidEZoeXpiZVJHJTJCR3V6UWVZbjYzZ1hBOWhUS0NjczNqUWt2NzglMkZqJTJGNnRMeUdSVSUyRlMlMkJSSGRIMlpMZyUyRll0M3BMUXpLM0drYWZMRyUyRmhqQjU2JTJGbmk3OW93elBzaXlnbXQ4NTRlZklQRzJvbnJHU3ZlbFE0WHVnaVRFZ05aazZabmU4cDZTdFk1QzU2WHlIYnZWeEo4UDdGTzFMYVZYWG9ROFlEZlgwT2ZsdU5jVjRESnd2czY1NWhrJTJGeiUyQjFVazdqdEFuclRSZXBDbzVSZWkydHc5Q2dTRE5MQzRrbTl5R1J2aHdxNjNncG4wM1hCNlR1WTJ3SE1IN0hsR0hKVnhYdzFGWXN2WFZMbnJ4R21PJTJGQktKOEtlekx4Uk0yOGNwWEolMkJsemQ2YmVIMWNhNVQ2VjVJdjNCJTJGbVZyNVkzS2dlNmFZY3U1SjYxQ3RPNHdpTWZqbjM4WUZ5YnFYa2N3aVdUeFltQUhNSGpCSzYzMld5Q2k3WHZ3N251bXFyT1hJOEptWnh2JTJGS0lEZk1MV1hTZjQ0bk9GJTJCbW03MG5scUNlcWF5dXFBZExxRDJzT1BpMiUyRkkxTSUyRnFiVDJqODUlMkI4MHRoWFZVbkVVbTZ5RDk2OWFiejJXemZsUzFseUJCOHdmZURPV3JaNVpRaUdDNFZZQWFWT3ZiajBWSUZpUkRwc25mbkNGJTJCMFl1Y2poSWRpWWxhJTJCTkxTWWt5dUZTOTFMJTJCJTJCQjJPVkhWV295dkVKJTJCeld4MUJ5eWwwNTlPV2V5blQ2JTJGclJWeGptZ2tHZEUlMkJrd2RaczNPMFNJMjh2THBPd1RrQ041MzJPNVM4blhWYkc0OWc4dkZDS3VxTlBPRmZGTHZoaXAzMXByWFZ4dldQV0pUVGV5YW15Wk5mMjRpMmV4VTloJTJCV2g0dlN2Y29xMjR5V283WHZIZG42TjA3ejd5cmRwWlY4M2hZVEx4VnAlMkZBcVp1aUNmTG5ORHJwU3hjd1Frd1hkVDc1aFd4czhPQXk3YTZnYjU1bWNLdEx0NnE4b3ROZXpBTUpEUGJBZU9VM3pRZU9ONExYTG5QSmJubGhxMnZpb01vMFNlQTVPQWJlNmc2ZEZYVEdPUkZaMzI1dFZHVGJWQnNzVHNBQWtiJTJGOHdFZjEyOHNtUSUyQlp3aElnanZEeWZWVVo1UVplJTJCa0slMkJWYU10RGtlVW5sWE5vMXNjTVg3UEZCciUyRkdTNHJuN3hqMVpMdFkxWkR0SERWcEJvVXdJVzIlMkJMeEpwakNaUXhIOEZFQ3hDS2dVQklpSEwzSUdVVHVvcmR3MFB3ZWMwOXV3aHZmQmxHeDVSeWFEUCUyRnM0UFFQVjhmaEw4NnVUM0VKNmlFZmIxN0R3Q2YySFpvSjlTM3FoVlBJZUhINnNlV1RCTjlOTFg1eENTWmFIdDRtanJBbWV5RjRVNWJtZDZyS25OV1lTbjB3VExWZ3VLYVlFNGFyOEt2MURNNzlwQldKY0xjVSUyRlV6eUVSaXJFN1JObWdpQThOdTBvJTJCc21CQ0FFU0VVUW9jYSUyQmJoWWw2TWhrc2hhQlBOWU8xbiUyQkNqSzRKRVdoU3dzQ3Z6eU9SJTJCOTA5UFRNcSUyQkRFdEZ2NUZwTnMlMkZnZFJmbFVFemU4b2ozJTJGY2VBVW53M21NWXQ0UmJhamdLWnd0aVJETk5PbkplUHRrWUxld1ZSTFclMkJIbkxTUGVZJTJCcVFvYzQxSElmb1lGUlcyV0NEZ0EwTVFSR2poQUslMkI4TWNkVFZ4bHpJNm9hclBlcmJuUnlSeVE1TE5Kd0NES01FZENXeWliZkpwOEJLYnNHcSUyRjclMkJwOXE4Tkp2OG1PTlpURWIycEozYjEwd3hlJTJCWDBRSXN1RkxCMW0zU00zMkhwc0J6Y1NTSUs3Z1dJY011NnV4elFmbUp1JTJCN09nY1RIJTJGaWg5WXdrR2xKeEJxWjVWUDJTVkJnU3Rna1B5a0xvYWZXd0VpWUlMRmVGMDkwV0tPdVpCUmVVSFdDaGtqNlElMkJPU0hkb1pBY1dZTFVJdGJOV2VBQUhoSm5sYlVpRkVVUWpRNkRLNmZqQ2lkUkxwUnVnRXBuaWhSbFBnWHlhUU1tNUJtRm5XTHolMkZ2Z0tORWllSXBVTmlETjB6d3o0d0ROcGtsUmdRa3dXTUV6STNrOTFaaFNxNG44TlFISVgycUNOaG5QeWtSUDZnQVlsMHUlMkZpN0laSWNuRW4lMkZYUkdnZ3dFaGtVWjJReEs2NkNQZHVRWk1jOSUyRkpFJTJCbGMzOUR6c1E2VEpZJTJGZ3YlMkZBRHYlMkJ4UlF1OG9NV2RnczFDZEFraFN5JTJGWHV4a1NhQ0pvb251bzZpVGtkNndvR21zSlUxc3pEWmRXczVOJTJCbzlsR1JJZ3ZkVGF3b3pUZCUyRmE0Tmd4bW5adWtrSXUlMkZhZ05SN1RzNE4lMkYwaHlrMVF3eDVDTFJyaEt5eGtIeldqbFlKS3RaN3J4VjRxNDhweGFSRTVKZUJBbmRGajY0TWNlJTJGbkMlMkZYdjNLN1NjZCUyQnp3NFo1NEVOYnJpQnBxaGw2ZldWajRrbEpTYUFUSHl0RWhBT1RWSElZVmZHQXNBbUpIRURUQ0VrVXM0M3Vwdng3JTJCaVBSVXBlMUdmaGtpTlAlMkZPbDNMdTEyM29TNVBFcnlQVyUyRmlCZFpqdVFYYnFDRjI1cGk0RVdhdENHQm1oZDdiT1RWQXh2Sm5qM2k4V2VrcDNwZHE1NWFIY0VLcFYyNjUlMkZJcDYlMkZwRWhmMkZmVk9hUFVXR0FSY3A2dHQ0JTJGUnBNY203OXF2JTJCVEVyMk9FcE9qeEdBWXE2Nm1WUDlZWFR5ZjBTU0lpQThuWUxOJTJCZTFldWhYMGwlMkI2ZTYwb0NlNGVsdHRKZXJBZUMwYnE1bTF0SEU1Wkh1amNCSXQlMkJRaVlHZkNwWUpwSkVlJTJCZGJkSHBpc2dOZm1PVCUyRlQwOXEzYldHTHl3SjRya2lYUktCTCUyQllYYUFmMGxLYzM3NmYlMkZEN1dtQk5hYXFCSnZSSTdpN0J6N3pPOHdRZlB6ZHJIJTJCdGtuTkxkeXNFSkxXTlVTeXVNMlc2WUZHdE1pZHJVSGxsV3Nua0EyOTBWbm1sZmZCWGU4RGMlMkJ2WmtlTTh5Z01sQWR4N1ZmQ0hjTUNpSUlJWUNKczQxMVQwQjElMkJmU0RaUFJWVE5sZWJ2dlJUJTJGSWtaR3NVdnR4SVh5ZFRYaGlZYWxyQlFiYjJJRXRKcXA3dmJGa082QU9YWWwlMkIyV0NDdSUyQkxmWUVDTDN4NmU3YjJpNTRBbkY2RktRcnladkdCRzYyRHNTbEV4d3JMT3JGayUyQlhLRlVhZ281T1poR3B6SWtlaTJMQ0YlMkZIejh4a3lrJTJCMGdqMDd1S3g3dDlzNjBudm9mSmVqdUF1dGFRSSUyRlpQaEpTOSUyRkY0RFI5UVp1NTdtMDNjVHFvSVYlMkYlMkJ1c2slMkZkWHV3Z2RkVmNVYUdqbU1GaVRuUVpxNGVDJTJGU3NTdTFIbG5MYSUyRjdUamxtUjlJaG5MUzdVRjd0VWpSN0ZuRm5LUGpNSkhDZyUyQkxLa0tYbkJ2cnI1Z1Y1a3VxalF1YnpYSlhLR3JycEN6NTAlMkJnejNWTkx6NTB3Vlg4NmhRVlp5R1FCUHU5MktqYjJ5OVdOTW85NjdreTc5NnMyQU1mOWxpaElaNUFFcnlYRFZ4Y2djbVRVc3lsM3dmZzF4V2g3VWZzRG03ZDNiSkJuJTJGV3Z3M2NNRnhSZDdEbmx4dDRFeURlUmVHQm9uZng4a2VlVm5hbDFXeTIlMkZvQ2FNVDRxMG95aDhOaWRQTzdpWFZZZ3B1NWh5ZzVkdE5vRjR4UGs5MFdqYW5FeXlaYWY2MXJDbVZTRklIZThsWUxXb2lRJTJGMDhQSDYlMkZmZmhpUW1hOGl3bHNIJTJCMHpQMFRvQzFnd2RTYnhtdnZ4cVR3anp5eEpIZ3ZPc0RjZW42MnBzQ2lMOXUzSDdFYkRiam1iMU8waDJJUkxZeGV4QWRpb2clMkZxWjJWcDNWcDV6YXpFa1ltYXViNDhoR1JyeUtPa3BUMXNkTVdpZzlPMHg1ZUVqdkZTTldLVlZ1U0Z0MiUyRk4waUpSUTdzJTJCVjFkaVpnRDRtbVl1cm9jcTM5NlNwZTdqdEF3UlY5enY1eUxNMFo3MlJtSm5JRVh5V0ZWQXZYcGVQZ2s3bGZWalRpY0pIbWZydjdDUlAxZmFBV2NLVW9wTk1tRmdFakxoMVRjbWF5ZkdJJTJGSzJXbDVaRnNJODBZbXBueVklMkJNSHJIYWZxY2V2YnBGJTJCMXdzTmljR3FiQXQ0JTJGbWE0NEpFNDlPdThwelJwbXgwUUtTTHFicVhoWDNlVGhIJTJGN1pyJTJCa3NxMmMxTkp0d2glMkZ1NEQlMkZObkNRajBTZUNHVzUzY3IyTUdwRlA5T0NJbEVYeFZrM3klMkJSMUc4eDFGJTJGZmtrMTZIZlUwRmwwR1kxcEo4QmhiVFppUDBzM1dOMzl0c3ZhdyUyRlp4cEFMekpoQ1BmbktSOUhLTzRiY2t2ck9KSHRUQjhXNUEzV1lHN244alhib3FXTmJNbW1NTXRXaTAyMXRJcFdHaFJmNnlqbUZqckZ0YUZzNzFBOSUyQk9XbFJBbXBJd2dyZGF6b05ISmZmRm9mWTVkRmQ0alFWR1dpNyUyRnQ0WWNOTjJScWtkdG4wYyUyQjExYXgxTFlPa3ZYM0V1bTQ4M2NGUUpoYXNSSXkxNFRvVWV4VlF4UElrdzBNZ0FlRG9XZG4wN1ZqayUyRk5qU1NvTEgwT0ppNTNmU1JyN3k3ODFRS0xLSmptWWlybWhWdGYzJTJCM3NzcDQyVVY2R2xISGhJeU16VUl6czdkJTJGdkxKM2JYc0h5dENjS1NZbWllb2VQWENmSDJPVTlVZnFrTWZxT1p2VXdpNWJRdkhQWVQ5dTdBdUU1Wno0elFDWGdKJTJGYTJYV1RTeGJXeDRMMGFlWHM5SjJoRUl4aW5zSSUyRm5SdW52NmxyZE9GVmFIOEZxYVdpdyUyRldSQSUyQiUyQmVFdjJyajNLT0tuTGIwcENFNUlVNWRza2xTVFk5OVVCOE5lenNyVDNuZVQlMkZNYWFSQkklMkJoMVo5cTRNOSUyQjJJcG5iWXVoYmVMYzF5ZnBWOFlnWXBkSnI2bG1YelF3JTJCS2xJcEZLYXRUaVByQkclMkZYMW5ERG14bDhKbVlNYVJSNFBQeU5NMXBtYlByalFOU0ZlWGQlMkY3UmpzbGhHZExVc3M4MWhSJTJCc0FvMVh5MUZmajFSbE92Y3VjdGh5SFdUcmZJbVFXZWJIMiUyQiUyRkZhbnNnclBvUWQxZno5T2daSHBGSUFpJTJGQ3NKJTJGTjhrYnIwOWhIbXN5UEhzRzhvSVZPRUxIRjJyaEtlVjV6bHJlNnQ3S0dZWHhMY1lhdmV1WVlkMG1xUmoyeG5Db1lGTTVkTjFCNTBtTjFSc25OV1k2clg1RTNpekxqUUM2Vk5GajNRc3NJamNqenF0MTkyUU9RNnFZcDQxZUlpJTJGV0VuQW0lMkJvWlFkVEpKJTJGYTRZRjNsVWNRWFh5NDl2REJzcXN6dGFsTzVJczBKNWNhTDZtRW5DenlabnJoNWxDWVBxdnA3UGpOak13VjlaamlBJTJCUEc4ZTQ3Vnp4eGxWR1ZwSkpjb2ZjdmtzajZScXJtU3d1NEhWdE5FdHhCVHhicjd1QUdzJTJGM2Rab3hZY1RFTCUyRnJGMG92WXJCMWxqVG5KakRhdXJDVU9HT0FQZUw2R3plZXhkJTJCalFWR3VkTmNPYWhSVnpSVERmTXB1VkIxSFptRnJzejVYSTljUDB0V2Rwc0o4b0xDN2RnRW1zMWdYakZWRjNZbUF2TFBmdXl6UDlmTFMzJTJCYzU1Mm14TlpzYVFSSTNuYWFOYVVySkxFQ01tVHlVc3p4dEJUWTVIeFkwZ3JDZTZnbGUlMkJ1NDhkdllQaXEyT0JLVVRFNEtrOUxqR1d0NnFDSWJVbk9Xc1VPNUFwODFqWEVVTVRNMDZUWlN5YVJXaWZ5cmwlMkZOaXRjWU1DdFdjdHNiV0lqcW1QdHp5SG9uWlUxZHhXN1ZGTGpOMXRuJTJCS2FiUGpicWE4T1JZRXJrQjUlMkZienUlMkI4Q0dhTjlXcDNRV1pTVm9xc2paa3FydCUyQjFnbGdSMzBPdWUyOERYdk5PRWtiTnBadUZsU3lmcWYzYVFMZTRrSXZwSDF5dVdJeWlzblp1blpUZ1YlMkJrQWQyJTJGSjFBSWJGU25BaFh4Qm1zbyUyQjhlZE40ZXF5VDhzNVpqVjdENE1HdTk4WkhhWEQlMkZuRnp0T2ljeTRrMHpkUlY3UjFQZ042THNYSTl5NVMxWjZrNTl2OGRieG1ET0p3bmVRJTJCdUpIZWdtMHd5SWRheDRsaFJRcFR0elV6Yzd3ZmtWN1BxQUJmZEVCd2RVT2MxYVBMbHowNjJuUiUyRmclMkZXNlB6c08xZ29hZjBYZCUyQkxxc1o2dEhYYUt2WWdLSEIxTk1sajllZ2FxNTRpJTJGZFFTVEZSVjNpWTIlMkJuNmJTdGFlTllvNiUyRmdqR1U5NWd5eU1KM2tPTFhWU0pJOE5XWnh3eDhUeFQ0RzZRZ3U2S1A3Y1VrM1RLVyUyQjFSWEJ4bnhSSWM0WndTSEcxUTNoRFA2RzJQNExGR1hCRlJTeWpsbSUyQnhiWSUyQktjT3NoVWI2eG45ZkVRNkxReUZ2bjYlMkZqeUp3SVltMVZNOG1VU2NTTXBIM2licnNROU1YNGxqdU1iWDJhTmhmeEI4JTJCanIwJTJCME84UXppRXNNOTdaMlZSeHglMkZqcWF2WWdTcUJ6N282WU95eHNsc1R4RlZtSGZyU3dqeGdiNjZKTmZFZDJjNTFkcXBiZCUyQm1tbFJ2dFlTUUo0cU9FbHVvcmx0NWF0OEhrdU5QMHBnRUdjOTdwWlpqT0NOJTJGbURMRSUyRkNINUJWYWhBUmJWc3V4RTh4JTJGblM0SlR2TVJNMHZxWSUyRkNUNnQzUGdaSWVRJTJGMFNQNGZmMUJjRVJ5V2ptUE9MNDZLSkdZbDQ2ald4MWZEZVplNTU3dWt1QTlZRm44SWRMbUxNN3MwYlNnZ0twOXRZTnVxektyaHIxYUVZYmpvOWZnU1FxWk90OWhKQkJ4ZE5XZXhJM2VUTkdMdk5CMmE1YVc3TFNyM1ZETlA2MWxlTEJkcHJqYlRqUTYlMkZQRSUyQnZ1SjU0aXIyYTByZ1hiRUduJTJCUWxUOTJjUmFjNzFmbkhrRTRTM0VFcjMxJTJGSHE3OEpZSTVJeWt6ciUyQktXVFBLODd5QlpYRW5GJTJCcllUTWRtRlFFMDN3U1Y0STNoeUQ3JTJGVG9PJTJCYXhLaUttNkNNb3pKNmJwMTN2Sk85NWxhRUpRVk90MkdFWFhZZFpjJTJGcllQZkpsbFd6OVpoTkdpYkw5eEpyeWFCJTJGR05uZUN4VUJMSXdudW9FVXVxZ3hQTVZENVhwaUtqcUhRdWlaRVJ5enRvNDJjU3lyNG1VMFdQdGQxOUJXa1MxUEkxSGtPUiUyRkdUVm9hUG82cnllcXlqdUNoSEdLd1luQ1klMkZYVVRhSE1BRDExV3pqJTJCb1pITkwxSEh3ZlA3Q0tScHJRVjk1bXppNE5uNjRveXZQMm5nRldxMXB4RDNmdm5kUm5LS1dSQkhmWW1uZXZZUTBydGpydUgwR2hmbTVlOTNlMkhZcmJhYks3YWxselNRaFNSSUpFRlJvVUFMWFZoRWhJMzF3ZFFuZm1hRDZuWlZ4V3laWnZObUdQV0VnZWNUb0JjTWp6aGRvblRzcTVvQ0k4MlFSbGhmajRKU2pJdVVVJTJCVmhROE9HaVJTT3p2REElMkJlZjElMkIyJTJCODRnenlyRGNRQzhoZ05FMXR6SkNsNzhSTDclMkJ1Qk9kZjB4cEpNRWR0clk0TGpPUU45cWJTR01vdkolMkIwaGg3bDVvaHhlYVh4RXdQSSUyRjRRTmQ3SUNYNCUyQmVRUGVIZjRIU21NSGZickhnMTRLb1hvVWM5ZmdFJTJCbmNuYW92d1NLcVByOTNNSU5rSnlRVzVmUVR1V2xpZzNleEV2a2d6czVLdFhHZkNSR0ZhYXdEJTJCNVBsOCUyRld0eENTWFp6MnBiVFpLMHR4JTJCYXJzdlVJbUdTM1hyRWtkeElEeTlieHlCTnlKemlodzAzZG5OZDFhM3lCck1jU2ZBWVd1JTJGOE1uWmpPOEpkWW5kYWtDRkhoeEl0UVBkMTY5ejF6alg4eTVWQjNDJTJCaVVwZ09YN0pucHc4eVljeWhVUjZaTG1kbzBIeGZyamJNcWRvemFuRllrbWwlMkJYYzh3VyUyQlRwanVqMlJaT3doVmNzS2RJZmNTcjduSEwyS3dQaFBaRSUyQlJZRlhIOCUyRiUyRndkbkZpU1hocVZSVlhoRzN5WHdtelpoVFNOWTZsYnVyZEpkVWhRcVNpUHJmTmF4emxpT1dFeHJTbEhuNXBOVU4lMkJVTk5oaVI0akMxNlRUVjdzNEhCSCUyQnoxWm9ZR1RSM0E5M2swMSUyQmZJUm54bnhVVUhJMHhWc082eGZIMThkTnJUeXBnSUwzeWolMkJKdWZrQk1XRk5EWFlsSDluREpqJTJGM0U2ZVV0c1NIV05wbUtZJTJCSElMYU5OZmlJRWtVMHRRSCUyQmZsYXpkd1NCZWpOekZvMnNMSlViN1pFTWtwWmR3U3U5dGpLSG5pd1R3Nkl4Wjl1MHQ3OVdyelQ4TFBYWnNsVmhHZDVPN2dQSGR4a1c5MWIyVVAxZnlTNEhHMDdEWFY3SzIxQmh4dGolMkJRaktGZ2RKcGthSyUyQm1paTc2d2dwJTJGWVl1SlNRWWl3QmI5OWRlS096Z1d2ckdZb0xyeGs2ZERSRXFDamV3bzgwRjNWaE5ORVN6ZHlRU0ZlZ2xack9NR3pabWtjWVlHbmx4bVh0Z09aSjhwSVV2RGwlMkJmbjZLVjNMTzZlQ1Z4b1c1aFY0Q0c1bXFpOWVxN2JpMWVqVlZQUGp5aER1YiUyRnRXRng5WUUybkdjeTdORE9Mb0JvTWlpeVI0bk0wMHJad2ZuVXp4elkyc00xcWY4TFNTcVpQVlRaWTFkY0VFJTJGYXRZeGM1ZHkxZCUyRjNvYlpvM1RBdWJsYWx5REFuZExPS3VPJTJGTXhEJTJGSmo0Q0dScjU1MzI1OUpleGx1Tkdlbkc1eEd2eW9OZ3JHT2NoR05vSmVVOVl5WSUyRnlxUGkyd0NhTmt1TWZuVUJqUGw2OHJ0cThCaFI4WU0xVzMzZGJsMFliN3NyWjBVV1VHM1ViYWpJa3dYdlJvbUphbmVEanRXc1piTnRFRXRQVlpBV1doU21kN3RUSW83Z0VFMG1pMlNZQ0phUVFmR1YlMkJvWDd5enRTNnBJcHRhZUlRV1lQck9oMnp5T0dWemw1VWM0ZXNsMVN5dVUwbVhDNklPMXlGMng3TDE0cDNKdiUyRkNDbWEybUtEc20wRHFyc3VrMnkwN2RwWkhHQmQxWlBPRDAxUjR1U3dFbzZKSGJUJTJCQnBZJTJGbWF5ZTVXWiUyQmhMRXNTM0lYV0ZTTnJFclZlYiUyQktkUjBPaTQ0dk5wVVFGM200SHZGMHp0ZTkyTlQyOXRzcVlzY2trandtWFNxWkowNVpHcjJXNzZIZHlSU2hQdGRSSzhlY01ENnk0TDR2dTJkZTMyNkpWRUVZdGlHckZWdmRSYkY2ZXRpMGlTWGRRbmx0dVBCOUNjcnE0Zk9KbmFrcnh6dGI1aU9TcTh1Qll2NjZkbDZ6QzlXVmg4TmxPTFFXZTJUcTByZyUyRnp2UlpOOU5XNDBHUSUyRkdoR1M0QzQyOVVVViUyRkNtdml1ZUxkYkw5aUkyZ1lTcUVGU0RQTUZXOXc1OEo2Nk5OWFclMkJzeGxFZTFWeGZGc0xJcHBHVDBFWG5sN1BYMmkzNG85Z0Q4QUJlOUVTQlB0JTJGRmF1eFMxUFdyMlhkcmpFNWY1VUhBQTE0cTBMJTJGWVZZYXBWWmlpY2Q0czBpZFJ2UFNSWFAzUjZQVEMwMnR1TlQ4d1hTZDNybVY0cUcwU0xOS0lQTU5VYUdwa1pQb0xSWFJaZjlWeEtKVWpDZTV5YXdvN2NKSmlQa29JWGhBZGNGQ01Rc0t4WWFZT3BZYWxMQW1ZMXNlVWtNUlJPcm4zNHpacml1ak1UbU9UQ1hkRnVlTllhd2lKTDQwaUM0UzAwZHZ0WUx0Y0oxdmNKWlg4bENEaWl3RXpFbFhsN2JrVHVnOTQwTFY0NGNCQ1lDRkdjZFBFWDRRWlglMkJ2MXFDUFRGZVgwUkFxbnJnaGklMkJnNVlhZEN3a2VPeEx4VCUyQjRLbTFqNm8xcE1WS2d2ZFI4NHFSeVYlMkZPTGhxcms0Y2FPZWoyZE5NdVRxelZ4Yk5ES0dGQ1J6NlRUN2JkWHR1WmVxZXRET1dEcXBhTDk5azYlMkJmTHVIQnJ4eHRwWHp6bXJjVFRsckRaZ0VWMThqRkNqd3hibGtPYWV5anV2elBpcFJVaGtsQmRyYVZGdnZmT2tZRnY4Tmx0R0pPZ0R3UCUyQjJHT1laVHhkNXkzcVNMZCUyRjNqSUFrZU04WTlUcUZzTHdhcnB2UEFzSGYyOVAzblJtY1pHaFl0OFdDUDNxWVZ1TXpJTFN6V0Y3aUE1Sld4YmtZJTJCWVNzVkpXY1BpZVBMdW0xc3QwSUVKdGVWcmI1UVhrWWZ5R1dCY0lCaFduU2JwMDVpQ090SmhTdTY4SXB5YXA2a2dsd2MxVVlQTjNaMXR0RmphYlEyR3hpY1FMUm5vbjNLSzB2NmowVVpFcUM5M01yQ204cjZUNyUyQlRyc0ZlMFVibk5ocTJEdkdZcVFUUVFuR2FOQVVzT0RmclJZOEY3VFVUemlGbG5BcnFLcVBIOVRPSVJLSXo3NGdnZ1QzbjUlMkJuJTJGOCUyRk5Lb21BREdtYU9hZld3RzJHS3FJOHZ3cEhXcHglMkJtWklBbW8lMkZ4bjZScmVLYW1LTDhLVzVCV0dVWk4xSzA3UCUyQnkydnJrNmhEZHg2OEhXb1A2QWJiSG5wdDVTVmljQ2t1QzdxU2RNTHcwZXJsRDZnVTF5MjF5VWlPa3Y3amg5RllSUDF3aU1WSUY1VklTcUVHaGlReXI2U2RlSU5STERpMXRBWGRMQm9UTGs4VFNOYWdkVzdEQkFZZkU2OVB0YVFkMUl3WWVFWmFWUzJIdVlxbHp3VlFDM2klMkZRcHloU2plSlpPUU13Z0doaEdmblo5b3ElMkI3Um8lMkZnUlNRQTlaQXN6VXY3b2U5Smd2Y0R5TjBWSVl4Rkp2TFc0SGRXSko2QnVJYmFzZ0ZwUVY0ZWJGclhBTjcyRm5iU0pEJTJGWkJ0UkRBQUFnQUVsRVFWUjV0Tm9BdjFpbmkwMjY2S2RyaEJKN1pMVFQyQiUyQkVNYlJ6ODg3cDAyRUNyR1VJWFhlenUlMkJhM0k2SkUlMkYxMU0zMGZvQkN3THY5eGtrbmxoUyUyRjI3RHlFY1FINmhUNFg3YlIzM1ZZSlB6OHhQUHMlMkJwVGpKZCUyRkFoSWdzZVBYYTl5aXJqaXBtYTJDRyUyQnQ0bmpNSWpUMXlUelNzak9oVTB0d2ZBTGxaNHpRNGVEaEt2d2tiSkdSVFZ0WjMyWUM2YzZEcWozZDclMkZweDJKWGkzWDA0YkdMYUcyUkpsR0M2Z2lFRGxiS05ETCUyRmZ3cXhQdzViMjV0TEpPJTJGZWpmbDQ1V3haRU9FSEl5dFdzJTJCJTJCJTJGTTlmU3BPJTJCVmVOYzRReWl3SnZwc2E4OXFxVUg0YnF1VmlhcnUzaiUyQkIxNDJrTTQlMkJ6MlNwOWZHc3hKMGVqWERSeFN1M3BWRWJITWtvbnlYWWRscmJVSWhDUFJmaFhvalBTSmtaOG8lMkZtTUFRUW9rMVFBOHBOM3N2R050UCUyQkpEVWVDQmpXdENkTyUyQm5pOGk2ZUNBN1l5V09zVlFleWJ1Zm4zeCUyQmRTWTlLQjQ1TWs5c0NFaUN4NGFYYTZsblZ2T1R0cGo0c3BoJTJCNyUyQkdEeGh2R093dEp0Q3NGWmxhenhuVU1SdG9rVDZmUUVUSnBXaXc3MCUyQkljUHpYZE5EWWFuV3NDc1ZFMjNnTWYzcGVqSGRIYnlsOWR4YmFzNXpBczRuRTFTJTJCMXolMkYlMkZLOTFYY281SmNFMzAydE9HOHRmJTJGSHJEanhGRUdpWUFyYzhYcURkMlZ0VmhHMDgxM2t6UTFERnFGdmtoYzIzWm1ucHNjZ1ZQdUdTd21aN2pRZ3hqSkc5Z1UxSmElMkJnWU54eGJYRkxKJTJGdDFrd2tGaXFrOHRPdUxKUXJJcEZ0MWsydGdSa0FTUEhUTlhjaXhvNEpzJTJCYU1XMHp2VXhIZmRTbkZQZnJzcWN2b3I5R2hWNDE3YU1VeGxOZjNRaTJleFU2WnRxJTJCSlByREx3ZzRnT09Jak5EMnZCNHJxVjJWOTVwcTR6cG9KQ0lXUzFGT09LNUl1MURwM3JKZFBFaElBa2VIMjY5empXbm51T1hIVnZESVJXNkd5M2w3REwyRUFPNFNpZzVRb1dTZFhsMEx5Y3h2eSUyQnQ1Q2QzV1BpU2ZXVEhFUGQlMkJ2bEQlMkZydGVWM1NyZyUyQkpYc0VLOEtINGwlMkYlMkJsUzhiT0dFdm8zeDVwYmVnMW1PSlBodWFEMWhQT0xUekpCd2pTek1NMk1KUyUyQlJVM2NzcWpUV2JUUklKbUtnalhybW9TTjlsVUw0THEwTDVPaWdsbXpuUklnUWtjTXRDRjVZTjBmb2UlMkYxMGd3JTJCdlY2c1RmOHJ6d2x6dXl0T09jMWtlbWl3OEJTZkQ0Y090VkxuRUdQcEtZUVVId1dHT0FPUzFZbUpjMlpmSG1qUXdTeEhROVpKckh2RGpSJTJCMVozJTJCVVdvSkUlMkJJTndqbmpPSjlta3JtejV0QUwzSmFsdE4wZGhSU2tYNktGOXB1akNHd2d0TXlaTHJ0RVpBRTN3MDlZbm9WcHZnSmJ4WjI2WDFGY0ZHdGMxWUZzdzJGUnZ5VjZRQldHSzE5WGl6eUxJJTJCdXN0ZzFUMDh6UDZreDhHZmk3Mk1vcVhrd1Y4M3RxenZtMDhvWmlpWEFQbjRDMTJiMlQlMkJ5eTNkREVBNlpJU2ZEZDBCVFRLakV6YlBKSUtPQyUyQkpMaVFmOEtxOEFrZVJZbmNwZllRc0JqQWI1OHYwTjYzcTMxTERYdWxJZ1JUaFlGTHVnYnR3M05vU2wlMkJHWnJLdmprcUM5MCUyRkhrd1R2SDV5M0slMkJXa1VuYjQlMkZ3Y1glMkJFQ1FxcThKTGdvJTJCbzVUZGJ4R1lLWDVQVWdFWmt1TTBoYThhcWFwM3JXVXdWWnpGQzJ1NkFLUHB6OFd3NHg0UGRCZFhHb0ZtayUyRmdrd2VOQkwlMkZZOGt1Q3hZOWJySEtlVWhVOVdRSG1wUDBad1c5bVRWeG1YRWtMbTJaNWd4Vm0wY054ZyUyRnhzUWpsalNEOGRXRjFjYUhjMG04VXVDOTdvYk9SSWdDZTRJSm5jVG5WWVdQc1ZDNWNYJTJCR3NGdDdXZFdzYSUyRldjZGkzNjkzcyUyRjdjN3VYTmhnWGFMdTdYc1hwb2tlSCUyQmclMkZFTVprdUQ5aTNla3RKTlhoWThuUkhtMXZ3bCUyQlNRVSUyRk5vRDRSblNWeGJYUFprSjlpM0pJcUQlMkJna0FUdkQ1UWx3ZnNYNVM2bG5WQmk3S09wNU92JTJCSnZodHRmeXpzaEFlR0QyQ2k2dWtCamVMJTJCc3RGa2lSNCUyRjNZOU9ZTDNMOTZSMGs2dndHUWRlWXNkOW5aV1Z0OGZGODFjeldadFp0Q3QlMkYlMkZJUkZEbzJFSnJoeE1kYWIlMkJHNm9NSmdIUmFoY2czZVd5U2Q1WmNFZDRhVHE2bUVQN1Z4cXpudjYzTndvYlFvSzZmR2ZLcmV3R2wyUExXSUsyY3pET3M3M2JoSExwVU1veGdLbWVRM0N3dTBqMTJ0YkpRd29ZdFd6aU4lMkJhUGIxQTV1WnVXdWY2bjJseDQ5SnJpVDRibXJ0VzJvNENtY1B3cFh3ZmRsOU00SUxhemFldzU1Wng4Z1p0aHVvTEElMkZVdHpPNmIxbzlOTldNWTFNU1ZQaVBIYkNoMDlNck9mbnBmUHBLWDhCeXl2ZUJURVhYSXVmJTJGUDAwa05WZU9vemw5VVk2VUtkZmd1NzBQM0ZmSE5uMGI2SXh2dmNUbHl5WkNwakElMkZIV09ZSDFXRWNiOUlrQUlMaEFQSGY5VG4wdDlHWHp3UlZuVWV3dGZZWnFvaUxVR1klMkJYU2g5cURiSUoxWUdqNVdKMHBra3k5VGg5dG41Mml6M0M1RHl0c2VBVG1DNzZZZWNXa1Z1MzRMaDN2RWRkR3daZTN4JTJCaVRQQ3JkVW1WRWQzbE1INWQ4YkdTUUttWUswQ3BMSEZoYW9sM1puZ2xxTXFMUlc4M1hyT1l5eU4lMkJEU0tIelY2cVdIUERtV0JOelM2N3h5OW1ZUU8wTXZFNnYlMkZOdmJjMG44d3lwRUUzMDJ0ZGxZWmpxTUtyeGRXWkdqQjZ5OU8xSTUzUXhYeDRXQUlkd3MlMkZiYlk4am5ERUt3Nk1XQzZyWkI5dTVIQ1liZnlTcVVIelptNGR0S0RBczZxM3VvbUxKaDZUQjRSZWZia3M2YTJlUXkyJTJGSlBodWJOR2JWM09yMmtBUzJmemlac0dTU2Q2S2VOV1pVUjdLVGRmVnYxV0VvRkFjdjRrblZjRzZ0b0EyY2ZGZXBNT3AzTE5MalJtRWtFZU5yUzYxeFF4REozakpjd1hhNDcyNWdISm1LWHZkSkJDNUhwcW40M04zNU9obk85Vkpwb3NmQVVudyUyQkxIcmRjN0xxdGlmTmpLNFZ4RFNTM0RqJTJCSHh0ZEt3WFBjNHR4YVJodW5tWENYaFpkTkJEZ3ZEd0MwVmF4T2xEck0lMkZKNWVHSkkxVHk3UmJlR2FaSVBDa0tMRzlUNkRFTGMwbHRyUEpPcndoUDhvQlNJbVlyNHY1N20wYlRGbWFTTGJIS2tlbGpSMEFTUEhiTVhNMXhjdzBMVlljaGNsN2xJJTJGQ3gya3AlMkYlMkJlUiUyQkpDbyUyQmFmZkZpU252Q09SM0VvVmNJJTJCNlZpMGVNdHFOMDZOakk4ZWRMQ3ZSdmU2UG8xQkxVUjNyNE8wMG1IRzdMaVlSSVV1QSUyRmJZQ1hMc2pUdm5ZeW9wOWFodWtKQ2lzTldDVGlubXFNUnA2WmswZlA3WTF1TXE5ekJDVEJuV1BWSnluRjFEb0VhcFVRSHZHRHBrSkRzNFYlMkZUQ1hhdDEyOW9SYVhvTjVHSVpubyUyRkJJdmdldXJ3JTJCQzFsUkpuMjJHVExHam42aVZMSnhQRExXWFBLZzN2T1VKVFB0bGlRckx0WjEwUWZTUWxsYzBtM0tBYTZqdmQlMkJXd1RYbXM2d0R6UlE2d25XMHdTaWU2UXJVTkFyNkVwYmpod2RLdCUyQlExMk9KUGdBYU9GcDVXeG1HRHNqZjloUHJvY1lTU29wOFNuWTZGRWdoVnVRczRuRDZLNWhnc1NvT0V3bDFhMmdIdnBDUHFudnElMkJxY1YyRmM3RlBJdzFzNFJGdzYyWSUyQlljcWVyMEFTQTd3RXFBYiUyQktLV0VrbzVvNTdsVzNkUmRmNkpqdGhmYjFTRWYwbDgxN1glMkJFdzJPUktnZyUyQlFGanRyVmFnZzA2dCUyQjI4REIxelhVY0xTS2dpeGl6UzVHYkozQVc2MEd2M3pSUkY5TmYxUkRXS0lsbFBGZlpYamcyYlVNUnRvaiUyQnE3S0ZzWXpDUVRlVEt1ako4aVJ1ejlhYWZzeUpNSDdIJTJGT2RsaWpPb3h1cSUyQks5SHFQQkd0ZEc1TG85JTJCQkttVEZheGJhMEN4WVdxdkxIVVlWTEF2cWlpaXBPcTZlZGNvRGM3ZHlIY01QaWhHZGtENGU3dEZweSUyRm93NWxGWDlSdEtNbVVCQiUyQmdyU25Xc0Z1Z2slMkJTR0FzVGJEanh2QzRRSDRpZ28lMkZMbzFBR2drRWRRa0ZVaHJDM0R2VHlEc3hGWHpBSVYlMkZ5S2dsQ1Q1a21sSldSQ0t3SXdLUzRMSlhTQVNHTUFLUzRFTzRjV1hWSkFLUzRMSVBTQVNHTUFLUzRFTzRjV1hWSkFLUzRMSVBTQVNHTUFKRGd1RENBQ09qWGtUbkFlaFFPNjlKQmpmJTJCY0YzU2JqJTJGZkNFRHg5eVRhJTJCYTZOQTlxJTJGZTVMQm5KTkpna080cldYVmZvUUlESHFDMzdiR25ORmg0V090dlBQQ1JXJTJCZkJBS05IUlk4ejRFJTJCTEEwMGVvdW16TCUyQjdFUmowQkg5dEE5JTJGMHloWk1FMDRLM0hpaXpTOFRDYndWVk9tbGklMkZOSXhJJTJCWWZDUUNndzJCUVUzd1J6ZGc0bmpGYW50eHN4VnhTMlElMkZUbXlrZDlaUVhlVllDSmFYNE5KRmhmb3BnNjF4cGI0U2dVRk44R2RXWTJwNmt0VVVUWEJCN2p3UEVRSG13eUpvaDBwQUUlMkYlMkY3RkpJVTNkd2hDOXN0Qk5PQ3p2ODVRbEpOR0x4bG9jNnBmbGVpcDZsWUcyN1c4cDNjMVpiZGFtQWpjRzVwcURDRnFrdjhLbmlEZ09jOWxLUCUyRloyQnJITDkyZzVyZ0MlMkJwdyUyQkNpZnRka211Q0IzbGc2QmxnQWQxZDBkNVo1Z1FrUnliWlV4ZVp4WCUyQmVMTER2QjNSJTJGSjVFJTJGVHNudVRJOXdNYmdSTldHVlVlaGVTS20zbEhwcERORjR5aDZRTmI0JTJGaTFHOVFFbjc4TzA4ZnExc1pvZ2hmb3l2ZkZPZXFlOFVQU21mUDJHdVBGMVFiWmJsb3VYQTk3aWZYSFJZV2U3ZUo3OWJZc21iOSUyRkVUaDJwZEUwbkpKVU1TQWNrVXpDNTQlMkJoMnh4bjlLOG1mViUyRmFvQ2I0biUyQnN4TGN0cmJZb21lS1lHNzgzTzFYN2pCblMzMWJLSGF3MjRRZ1FORUklMkZvRUprYWhHYm5VTDhUZDBWdTZDQmx1SSUyRkExRlhHcGtTVnBFbUN1NCUyQnRxeEs3bTZLUHBlVHZEJTJCVFJvOXdxNk5FR3Z2YmZyVGcyZXJxdUFqbGhRUUY5emEweXBKeiUyQlJlRGtVcVBKcjNTTzRMOU9VZUNjMGVxZ0h1aDJoZDZncmxoM0klMkZnNGpieDNmeTUxWlFRWHdGMWRGU3BZejlVeW0lMkJDaVUyUjdvUDd1YkMyemY3dWxMTTB0QkNUQjNVS3lqJTJCVjBQMFVuJTJGNXlkUzMlMkZwWnRIejF2TE5uN2ZqY0p2a0l1VHVFeE8wUWYxeGRCT2Z3U2JydEZLajNhT1FCRG1DRCUyRkNXNjI2VExWT0g5MmJudUxNR3Q2diUyRnA5WDhsSTBjWDdUWDRvUUFQSjB2Q1Q3QXUwZTM2cDJ6c3VNb1E5WGZ0aU90Rm5vSm9LYU9LQjVMTmczRyUyQnZTazg2QWVoYm9qJTJCRmdOM24wZ1YlMkZ0dFR4V1A1ZjM1cGNFY1NtbDEyT3JNMVZ1Q1gxbURZOUtJZVI4Q0hzMlFwSWFqbERFczdBaHdxR3MzWVRGYTFsOWVuT3dwaVVYWFdOTmVYTVYlMkJucWFTWWhQd1p5cVF4R2hkSXJJc2JBT0FGVnRNNjdGd1FIODlsaWdwc2VvaTNGVDVGWDV2Z2dybk1OZ2VGeUZMJTJCSyUyRlNBSnNNSU1zWU0lMkJmT3p1OFpHeEZoZGQzb2pwTzhWQnZ2NWV6UWpsRG9WOEhFRk5YJTJCV0F1NSUyQlJCZzZRbiUyQkw4SklWbmFZR0dqaDBOakUyZUluQ3Yxclk2M0RRRXMlMkY1QWclMkJTb08zNXVScXg3Z0p0RnNFdjZJNlZEaGVvJTJCJTJGVk1Sd2ZIWVZrWjdxS1VRWVJ2Z3VZY1Brcms5eUwyeTJDSnFSWWZGYWlBbGYwNU1VMVdyZFVGWU1NeWIzTkJyM1hUZCUyRnJ3cWRid2pBJTJCMndTNGZCTUhOVUptRWM1cEY5Y0xoQVBLY1ZSWnZwbVoweDdPMTclMkZlR1liVHl0aUtNTURrNkUzU3JtbEZPVjF0SHNicXhBeGFmTktqZWQ1eU4lMkZ0U2Y4c2FjZ1JQbzdCc1hwNDIxVTBncDY4Szc2Rm95dkxlak9BUDF2R1BTMEw0aTREWjZmYTRjM0FFOEtzQTZSb1Jyb1ZCM0pleFBaVGE3cEZGT2tTd0xJQTNMWk9ldDNSeTcwTCUyQlhGekpidWNJTjdWYnNKMzF2aWl2dTBmbzJyWHpwNm9ZQ3Bod3lLSkMlMkZjdmU0bnhCaFhHdVR5RlBDbUozWXlhOG5YZ2J0JTJCZ05UeDNBR3FYQlE3Tnp0V3U3MCUyQlg0bFVaSEN1ME12QkRMSTBnJTJGVWlOVEg4Nmx5MkxKTjlEU0RtcUNkM2RNTmt6QkpZJTJGbTY2ZTdDZlRGVmV6Nm9BbjMyREpqMldRVDA4NEpmclBtaTNZY2JZOUtZdlR4RXZqN0J0TzhsT1Y3YXBjQ2JKMzhBeFFEa0lwS1NGU1JuWjNuVVI0UnByTSUyRmpHYll4Z0IlMkJ1YlJRJTJGMjg4OWJ1OGtpM2ZaTUllMFFRUnVtUnEwTHJhSUplMFdWWVptR0FLJTJCM3RRUVBVQUZ1eVpxRHhhR29KaHdsZDdkTDRrQlREQXJEMFg5eUxzOGRXVjdKMzFKa1JPUEtKbEM1ZkxPUjRJMTRYZzNnMG1mR3B4M0dJcXlKR1FueFY1eUozck9ZeHNOYmZQVSUyQlNCdDIlMkZOMW83dWlzdTBzdkRmaUtMOGJ1dUhzbHZZQkptRiUyRiUyRmJvWjZLWHdDWkRUWjJkUjFyaXdYcWc1Qm5VQkglMkJzRm9kbEpsaGJvZzFkRWhTeThLbDhlcjZiQU45Wnk5cFdoaUF4bmwzMEo5Yng5UiUyQjNZU1R1dHVoSVl6Vm9iMFE2MmVrTnRTc3EySnhXaEN2dCUyQmdnWmpKdjVTeWQ3SzJPcDQybWw3SEFMNEFNN05MQkhBZlFwJTJCQUwzYVJmMkZBTmNMQzNTVlBYTGxVRklzbSUyRnRDVDE2RXdaNFJnViUyRnVzWENhZEhFRnI5UDhaUEt0U0gxaUljbWtMcWQxZSUyQmlTaHpwSiUyRnl0OVJ4JTJCYXVjWCUyQnlJSmdBZk95OSUyRlJydnpNMG1BT1Vlbm9FUlk3eGhOcyUyQjFPTmIzZ2tvcXY5N0cyMXdpWTk0ZHBtayUyRnl0blpodElkTVhmTEZ3YUd5NkRXcUNkNzFzMHJtV0l2T2ZLYUFYeGRMNWQ1VjJSb1Z4UUpOSlBvJTJGdTJJVmVySjJWMWJOTiUyQnIxMWJOWHlBQlRaNUI1TjRhdUg4clQ5WXRYdHZISjJDQkw0U0d3TWlUcjZGQXkzR3RyWVdLYnJKNWFHajlXSkVqR3h6ZEJnZVRPalJ6NFpZeWUlMkJzb3JkM1dMQ0RiYiUyQnduUTNsZUpsVDB6USUyRnh4TG5jNHVOUzRQQTVrYmplbSUyQmZzTFhodm5FT1JPY2Y3ak9yZURIVU1EWFcwMVFVaW1BaWRhVXAzclllTHQ4WlV2JTJCSnRWZkhyMkxyakIyNUMwVGZCJTJGRVVvZkJrbFlTZkJjdE5mTTdURWhPNVEybElVamF6cEpOd2YwV1ROQyUyRjJsVWpYMU5sWHRIQXJZZnRqcFNod1hmMzVXcDd4OXN4emxuRkR2TnE4S0hZQnhBa0g2NWk3WjlqdlBoeWZnVzdpd0N1ZlNwZmZ5eGVQVzVhelZhdU5tQ2lYYSUyQjlmQkQ4MDNqTjhScFhoRHZXS1clMkIxOXpORVhmWkxnUGIxN1hUc2ZVVkU3TmpIOUlnSUs0cG0zcWdTJTJCUFNwZlBxS2s4elR5bGxreDhFJTJCQjY4SktyN2lIQkp5a25ld3BSblVCSiUyQiUyRkJWUEdXbFp6OUJSZFEzamsyU0x0aXQ0MmhOalp6UnpCRzFhRklDMTZHam5CUTFiZm5rMXpkeVglMkZzZ29jNGRQTURTS3NyOGlib0VKciUyQmhxYTF0dW9KRE1xamN0YVRQS0lrQ2xHVDhXZ3c1ZnNTWnA2VzlkWThsOWNnb2tobmJmWngweGlQMEpsTlAzUmlXU3pFemtYVjdDdm15M1laOXVIejBQQXo0ek00bnglMkZud1ZPN0twWFY0SkxVMVVuTGJjYjBpemNpRWtqaWRVYVRYQ0taUDV6UmIyYm9sJTJCOEdrZVBWJTJGbTN5NE1RV1R2YmolMkJqTWxwOG05TFJtdlhzTmUyOUZFSDVsNSUyQlVXN3IlMkI0U1AlMkJmR3hEZFhzdGFTa09RTEdSUkpBdWVLNklYdUNFM0ZoazNyVFpxVmhza3l5YXBqNUNqRnhiUXQzdVNJVWJ2RU9HdDBYc1ppZ0slMkZlU3hYZTYlMkJudkc2JTJCbHdSM0U4MCUyQmxOVWR3Uk1Jckh5cVFKc2NUN0ZpNUUxU3pXSkRnZW5yd2tpN0h0c29hSjM4ZkpGbmw5TkFNY0xwUHQ3V3dqdW5nS04xTUI3SzBYWUlKQmlQZmlMUHRFcDJVTmlFZnd2ZHhBZkg0RFQ1NlRpbXR2R1dMJTJGSmRWTTV1YVVXNDNTWjRsZzZ2M1pPam5kQ1R6QmtWN0o4dEZoeGg1OXMlMkZnYXk5S29ObTlKVFA3ZmM3VE5FM0s1NWlGMk9xdTYxdmIlMkJRTjZpbjZJNXN4T1FldGxxNGVYWVpSYU1yV1NYdXlDb1FvblI1VUNXNTM3aHRaZ3hFQWNZMklNQVM2Smd3SkRRdzkwVUh1UlJyYkNNSkFjc29MaGZUbG5zQyUyQnVJcWZ2b1hoOCUyRlp1dFYlMkJCNGdYNTJtMDk1WXZsJTJGUTJybVZGcmdDYk9yalVDdHk4dTFHYkZrciUyQjNhVThzQ1IlMkJyVSUyQlVObTZnJTJGMThQczRwekVpRmZiWFQwWFZUSzAxOTRpWGJLR0I4ek4wYiUyRm9LWiUyRmI3ODhvTTBJYUlaRzJGcmZKYWlUQjNZYllIWG5kRWR5V0hJOWZ0cTRqdHBEbFY5QUlXZkRUNXd2MTc1eG8lMkZWQTlLJTJGdGZCeFRZc3RyektYVTd5dWFmcXRocmRSeiUyQktQUVpyOEc2ZTNPMWNVNTBjeXZOTWFYczRFUUNuOW9FUDh3VGh1blppYnNjTEthV2hncFZVRXZ0bmZNTW5VQXpVNzN6OHNrTzFyRnU2Ymt6T1dlVUdVR05FSzlOOExOSEtRb2h4QjIzdkgydGZJenloOXdJSG1QOWQwZ3VHbDBZZjZTcUVHNHc4UElBMXhiRllwWjVmeDNIYndLZG0yc2pkQUwzWlZQWE1aNjVtaiUyQjJ6c0Fab293VUN2QndidXdYWDY2cVE1OW1tTWVucU9TNkJHcmxLUVFvQXBnaEM3YTBtJTJGQmR1d1dQYUFiOXZMdWQ3VCUyQnNOQTVJVXNubnNSQjhXamxmR0xUd1hIdG04NHNrMGo1akxOM09UMTV2Mjg1cCUyRnE0anVOeGtjNHBjUDZmYjFRZ3UxcWM3ZXd5TW1IJTJGdThFUTIwUkN2WWtSN05Tc1AxaFlUc3MzQ3pFblZpa3RRSjRsbTJMWSUyQmk4WGl6WWw4TzgzTjFmelRhb1lIQzRJSkF3JTJCTFV0OGloOGM4bDFWZ2NocmwlMkYydXlZRUtyQ2NTZTZVU2JxZ3FUVVBIdlpCVk1EOEMzWVlVZiUyRjJTZWI1dnI2Qk5XOHFNOEttNjdrZVZrQkwlMkIlMkJtcFd2WVpCdmZ4U0t2R1RCclZuOXYwRW9NRHlqMUFocXlnOGp1Q1I0TEwydkg5TjJQU2F6aTg0RTQ3JTJCYkZISmlFSDBoUHdjclFFSFJHRkRMQ3hZWUlYJTJCbWhoY2kxYThyRFNLSk5yYklaVzExZDA0WlBqN2VLbHhYaWttR3psdkZCcHQ0SXV0M2dQY05penhDVkVETFJFNEpTUUlDSmlDb1JBRlVBSFF4ZW9yMEZnSW5CRXpMTXNYaEUzRGtBVlRWa0dsQlVBRU02NFNrcEtnNHJjMGlwMFolMkZvSWpsYktQdDRrcCUyQmxxN2dzJTJCS2lpMDAwVWE2WXNSUjRTV1BJSW8wVXNZT3FNTXF2UVBKNkJtbmxJU1NDN0NrS3ZzQXNiWWJZMEx0b1pmdkxyYXJucEZoRzhPdXEyYVo2MW5ua0tIQkpwM2p1STNuNk0lMkZGaTNadDhwNWNhQVYwaFBua2Z2RGNvOWtQZTdzN0JuWHBidWJrNlZLaXB0TlFlYllXNlhoVTdIcyUyRlRFJTJCTlYlMkZienFZQmFhdEticjdDQ2UlMkZZQ2VkTENKSW43eUlFM3M2UnJuOUhKMlN6dkM3VUt1blZmWWZGc0lEeWtLdmVQaEhOTGNYWm5YVnJOZmpQZVFOMHFDT0Z6WWE0OXZXZGYydFpXUXBDV2xiUHVJT1JuQiUyRjFUTnR0UXhHR2FYblFwOCUyQm1PRnZxZDZxbWRmdkpjRTd3dFUlMkIwQm1kd1JQViUyQkN2aiUyQlJyZjNCUzNLMjF4aFhsUWZKdzlDamVZVm1uJTJGMldpWjRtVCUyRkYzVG5MTXljQUNoMnVmUmY3ZDM0Y1ZhdVMlMkJlUklWOGNHYzJQWEpYc29VdE5sVm90WjFHNkpUdmdlYldNSjB5cDVBNHV2TjhmWTJ4ajRyazMxVmg4RVZIa1JHeTRpRjRHcG9Yenl2eVB0NFhtUFFrVXhLOEo0UUd5UHZ1Yk5HVENUNzdSSUYlMkJqbE1WbjJqZ0d6OXV4WFI3MTF0WWlKa3FIYmswbjJ4MEtzTk9ONjB5a09rQmJjMTJacGpVcUYlMkZQMUY4cVBzOEdGTXNGQzlDdkFCRSUyRlRlT0hXMlQlMkJOSWpzQ2dRMiUyRnhBMFVmeE4lMkZIdmtzTTUwRzVwQVNiU0RLNnBBMGhLQUY0OGxnWjcwdkw2YTFhMWhrYnNoa2VueEJBJTJCcFZsQ2RISTk1NWhXVjdQV05KaHdYYmQzbmhPRFhWclBHdFF4RzJqb01VJTJGQzhSJTJGUDFwM3ZTdlMlMkZlUzRMM0JhcDlJTE83MjJRJTJCaFR5MU1KOU9kMXJjelhXWWI1aG11VzFXS2dpZ0VWTDViQUhOZHlyRFRpZDJwaE5OTTFDMTFVUlZ5S0xBTXA3YmpaNUJ4S1lhSTd6RiUyRnVpSWpUJTJCaTBlR1BaOFZuNGlvaXVVNnA1UTFsWVJnUnl4cjgyaXIyJTJGVm9PVTdhdHdWVzQ0NUVKMnEyeFl1eEdla2x3TjFEc0J4azd1Uzc2OUZQNTlMeFlpciUyQnZqaSUyRjh1cVB6Q0VjOGdwaUdoZk9YVGRSanZwVVdmVXdtWmdNaER4MzJ4azdXdDdIb0dHJTJGYWFSWDhXRUNNM0NJVDljcjJrSCUyRmVuZDA3cDVTWGxnWnpPclpPJTJCWjFPMFM4cFk3YzFBZHhxRTN5S0R4cHZISyUyQk5qcmRldmNrbmQ5RjdnMTQlMkY1dTF1RGU1WHlNSUZNZDRIRjM2N1V2Sk45bVZINSUyRm0xVFlaQWdBNTdZNSUyRnVONTkyVnMzNURYejlSNjAlMkYzUDhPbUhqeEc1UDAzYkxXRkRwZXQ5cFlVbSUyQlFVJTJCMTZJZUElMkJpd3IwYjN2YlROSG1uazZtNktlV2hDY1RxcXl3OVJCN0VxbEJ1bHRNUk04b1kwR053RFpERjNsTTF0dmUwRWY1dTdORjl4THk1Tk1GOU1KWWk3eTFsdjloQThNM285ZlBmZ0lyRmhSb2U4UWk2ODQ2ODlJVkhkWTgyNkFqV2NHNkolMkZMMXVJJTJGZVlpbTd1N1IzMVpyZmw0U3N5TlJZa0txWk9EOHozMVhadHRtcDB4RWNFTW0wQ3I3TnJrRGs4eXZrdUFYNTlDJTJCOXJXT3MlMkJjOG9ZeUdOd0RaVFZVbndXQkhzcCUyRlJkd3dlTFRxTVRtTHVvUU52bUFTVVdWZWF2TTclMkY2c05YYXQ4dFVmYzZ5aWZyVlR1VjBQUXNYJTJCUlJHMHhiMjBwZWEwJTJGSzdwcnUlMkZqcFYlMkZFJTJCZzBNQkhyYncycEslMkJhaE1STWNBSzZ2NXY5YXclMkZCUWU1byUyQjNnUHQ5MlpyJTJGVzdOSm0lMkJUeGR1YiUyQmpuZmMlMkJzeFlSaTEycU92aTZvQUR5NHUxR2JHbzhwVmRUZzgxVEkzUjUlMkJOUjg2d3c3SGR1NTVUeno3NXNnTiUyQnZzMjJIZUg3WndxMVhnZEVqS2RPZDlmeXoxYUU4TUFmVGdub3VKZUt5THA0WkVYbmlYV0tMdktlc3hwVFEySGVGSDNNcGdBY3VyREFQWSUyQnhUdW9WcmZ2UGt3aGNQTlo5YzJJbmV2UkhHdGZ0cFB0RGFidU0lMkJldlFQMWEzT3FJSmpoYmMlMkZ1TEUlMkJHOVgzVnJEVDY5biUyQkh4MHdFRVZzR1Z4b1o3cXRHNDMxR01hNWVZbWV6ZGRiTFl4QzY5JTJCZFpJJTJCeDZrTXQ5SmRWbVdjdTVtVGhmYW9xU0I1N1BraWVrbHY1RTh0d2RFYTVRMng3S0xiNWMyc1pxdldzUiUyRmNXQWxqbTFiRG1TVmViM1NPemhzOVJSZG5oMzZtcGhUbmsxYTM1QThrT1lPYTRBJTJGVm9TJTJGSGEyNWF1Z1Vqc2J6RmFNc3R1UEdWaWRvMkQ2anhnUDFNQTElMkY5Zml0bVIyJTJCNG1SYiUyQiUyQmVXSiUyQm1WTzVkMjhtdDFkYmNBTjBUTGFUYnp5elVuNlhLY3l1a3MzdFE1OWt6TWc3TlJPdnF1THBIZ3ZwMFRyY25tbDhlOU5KamtvSG9LZiUyQlIwbUpDVHc5dWk5amdJUE5MYTMwTHdIOWlJZHNXSWpQalpBMlBXS2doJTJCJTJCWE9SeHRKNCUyRnM5ellRb0VNRTJWRjdoOFFhODhuOHp6ZngxcjJZRWclMkY2QW1lNlRIWHZ0NkUyMHdnRFF1dVhUWlJlNkEzNE45VmphTkNpcm5lSG9GdFdhalJZWXRpT1BLYVc4JTJGWGY5SFJ1YU11bnNpeG1SWGZydnBoSHlJdHpEU2ZhdUxXYVlqUXJGRHJvSmZ6dlZWTzZubFBMU3Y5TGdpRjlzYWZDakJyY2FFV01WdU45Ym1nUEh4SEJ5bzN4MnJvRWwzTzZhdjQwU2JCdDZMM09vWlJESVVROTE4NHdiUENxVTRucm1JMyUyQkJRc1praDBJWXVaY1BqekU3ViUyRjlaVCUyRiUyRkFxMjNFU0liSjZLUVdHOERoJTJGY202UHQwaHF3SjVrRDlmMmdKcmk0dlZXVWJxNTVzJTJGbUhZNmtReDh0Zm02elA2eTNncyUyQnZabmQ5MXdFM1JIVmtoc09yNUFtMlNVOW5DOEtWQU5hcyUyRmFldjBpVzUzS0xUZ1EwN01HVXVMdkdVOXlSSlJTQWhqMDcwcTNOM0NTWUtRSXo0VUhLd3psaFY1WHVncHYzZ3Y5aGFROGMzUmwweE1DJTJCNmRXRVJ2Y2pvVG1MRWNoM244JTJGSk1ONXZaUlFoenZvbmRSZEVhRjhWd0l5Wm4ybjIyVFhoWGdkVzd5cXhjVmVXdTdpOEZlaktoVVYlMkZLZmFRZ0xnOWpwJTJGTkYlMkJkQ0NuelMlMkJnTCUyRmFFeVZtbDdHRk80SXJvdkJxUW81OTA0SGFxSjlrRDdmMmdKM2hCdXJuNnI4MmQ4YnRGSndseHZPaTF5ZnI4M2dJdFBoNUp5V2JneXc1VXQ5dFZSM0xjc2lMblJ6dkY2OUNmcFpnYjNtJTJGQkJLR1RyYWY0cVFHcE5CRGVzeEElMkJaQVRYS3dpb0F1Z2VsV1FrSzNDWVQ4R2pOcGt3V2pqNXR4OXhzeXZmQTJ2Vkdwb2RpeFBIeTZ2NW1ac1lQaGV0ZzElMkJCOGc3RE9uNVg4YyUyQkU4MGs5eGJnOURPU2FCSlZvNlUzcm9CUVNJUHF5eVNGNjJMd29KekZtYSUyRnNycTlpY0RielQ1M3YwQjFEOExoeENlQWsyJTJCMVhTa3FwaXVNTWlpUzBjVTFxUUpOaFdoJTJGWUhVJTJGdzhJSWswZkRKR3pYVGlYR05xU1hpU1JwV1NhSUlMR1NNb2RQZ1VDSXFJVVMwbUFBTDVLSFdOZW1vc09QZTIzN21kZjFBVFhJRHhUQVAlMkY0dDBXJTJGS2tnWVdSa002M2psazEydGhickNjemI2OWloN1NiNVY3UVpLeVVZRHVackNVNDZraTFmZkN4R0R6ZWZhRFJnbXRpaGp5YVolMkJMMjdzRUhSWVhyczIyalpIc0xiVGJ3bDFFUWZmSEklMkZ3bnJTdiUyQnY3NjZxTlN6MktNaSUyRmFsRmFrMFFpMmpxS2tXaUh3b1lYUWhHQWxLNkFjMG9hUXM0WEJDSUh0cjFQSWxvMGNUMWFNUUJ1YXlpdWZtOTd4OW16aTUzcDR3Nlc1aWFOaTFVZWt2N1RLMkM5REk1OHRENExXbGVnN2t4ZjlNUkJYWGNmcThMQ1ZTZVIlMkZvWllBQUFOelNVUkJWSzh0Sm1UclJkMmVOYm1xaW4zVHlHSHZhSkozZCUyQnR2aEliVDUlMkJicXUlMkJYV1c4JTJCMTZEbkZvQ2Y0N0ZwMlpBaklQNXBNRkxjMTJ0ZmwwTlJZeU5jVFJIUHEyZDFiT0xsQnhBd1QxeVdURkFpcldkVHZkR29iTGYlMkZldXZBZUdacjZUbGtJeHRZYnVNdmdlblklMkJVZVk0alFoSEZQZTFjdnJBdkRndXdVVHJjSE5OZUdLdVYlMkYzdmY5c3hNWHBtMEIwT2dqeDclMkJna3dpOXhxb3ZMQTFaa2tLTklWVjdhTnRLaTNydFVDUFVraHdxejMwTm01OFI5MWlWbU94MlJQQkV6bHpMVU1RWVJKMnRWamslMkZMZ0pOSzZqdU14dDJacUglMkZYVWpsM2ZpODIlMkJ6R1RlV0dOQVpHYlYzU05DQzdlWTF0NFA1VHB6MXhXckR2MlJmdEFUUE5MaEtqQ1olMkJpR0ZHN0F4bmh0U1BRRmR2QnBUdzRveEZnRkRZY1hUTUdkclIlMkI4cFgzZnZ4Um95cFJaR3RSTHo1MmtVVGglMkJ1a1dQWGhoRUNZdlloTHFjUUFPR1BXQ1ZZdTg2QTk1bzR2dWJsOURNM2ozR0VEb2tOJTJGQ0RWSkJlbjZYQkNvd0c2S0Y4OGd0VHBGRFp1TWVHdkhSWXNNenpxeDhValNYdlh1b2o5aFFRam5FRXRUNk5idWhWdndFVGV3ZmZ6cXVTRWNUcWN1NG1CMzliciUyRjUxWHdqakJiTFJXMW9XVmw5ckIlMkJwZmFSciUyRm9qVGRVRVRkT1Y5blpHYnB5WTZzSldYYjlrMVdvclE2VEIwSmg1YVVIWTR6JTJCRWslMkJmNk1zOFE0TGdmUWxRWDh1ZWo2aEJOZmkzS0RBTUZGQk1DbXljQVJzVHNvR2RSRWpVNnJ0dk5DbEdwQ00yZ3JjMUNGcFllS0QxZ0RGcEJBVDdvJTJCeGQxUWdSeVdNYklVSG9aWm1nMHlRSUJEZEFlTllrWUs0N1NFUWt4UTNnQ3daQkc2V0RrWkVCeHU2dXYxdXRMUW51RnBKU2prUmdBQ0lnQ1Q0QUcwV3FKQkZ3Q3dGSmNMZVFsSElrQWdNUUFVbndBZGdvVWlXSmdGc0lTSUs3aGFTVUl4RVlnQWhJZ2clMkZBUnBFcVNRVGNRa0FTM0Mwa3BSeUp3QUJFUUJKOEFEYUtWRWtpNEJZQ2t1QnVJU25sU0FRR0lBS1M0QU93VWFSS0VnRzNFSkFFZHd0SktVY2lNQUFSa0FRZmdJMGlWWklJdUlXQUpMaGJTRW81RW9FQmlJQWslMkJBQnNGS21TUk1BdEJDVEIzVUpTeXBFSURFQUVKTUVIWUtOSWxTUUNiaUVnQ2U0V2tsS09SR0FBSWlBSlBnQWJSYW9rRVhBTEFVbHd0NUNVY2lRQ0F4QUJTZkFCMkNoU0pZbUFXd2hJZ3J1RnBKUWpFUmlBQ0VpQ0Q4QkdrU3BKQk54Q1FCTGNMU1NsSEluQUFFUkFFbndBTm9wVVNTTGdGZ0tTNEc0aEtlVklCQVlnQXBMZ0E3QlJwRW9TQWJjUWtBUjNDMGtwUnlJd0FCSDRQdzU1TjMlMkZNdGVjWkFBQUFBRWxGVGtTdVFtQ0MlM0JjbGlwUGF0aCUzRGluc2V0KDcuNjQlMjUlMjAxNS43MyUyNSUyMDkuNjElMjUlMjAxNC4xMSUyNSklM0IlMjIlMjB2ZXJ0ZXglM0QlMjIxJTIyJTIwcGFyZW50JTNEJTIyMSUyMiUzRSUzQ214R2VvbWV0cnklMjB4JTNEJTIyLTUzNSUyMiUyMHklM0QlMjIyMDIuNzYlMjIlMjB3aWR0aCUzRCUyMjgwJTIyJTIwaGVpZ2h0JTNEJTIyNzcuMjQlMjIlMjBhcyUzRCUyMmdlb21ldHJ5JTIyJTJGJTNFJTNDJTJGbXhDZWxsJTNFJTNDJTJGcm9vdCUzRSUzQyUyRm14R3JhcGhNb2RlbCUzRbsBjJcAACAASURBVHhe7J0JvF5Fffd//5k551nvntwl+x5C2BN20UAR4aUgWEMrrb6KFF990boRwYpc6lKrfa3V17ZSq7zaYptocUVBgSDKmoBAErKRPbnJ3bdnO2dm/m/muffSQJEkNzc39ybzfIwaeOacme/Mc35n5r8R/McT8AQ8AU/AExgGARpGG9/EE/AEPAFPwBOAFxC/CDwBT8AT8ASGRcALyLCw+UaegCfgCXgCXkD8GvAEPAFPwBMYFgEvIMPC5ht5Ap6AJ+AJeAHxa8AT8AQ8AU9gWAS8gAwLm2/kCXgCnoAn4AXErwFPwBPwBDyBYRHwAjIsbL6RJ+AJeAKegBcQvwY8AU/AE/AEhkXAC8iwsPlGnoAn4Al4Al5A/BrwBDwBT8ATGBYBLyDDwuYbeQKegCfgCXgB8WvAE/AEPAFPYFgEvIAMC5tv5Al4Ap6AJ+AFxK8BT8AT8AQ8gWER8AIyLGy+kSfgCXgCnoAXEL8GPAFPwBPwBIZFwAvIsLD5Rp6AJ+AJeAJeQPwa8AQ8AU/AExgWAS8gw8LmG3kCnoAn4Al4AfFrwBPwBDwBT2BYBLyADAubb+QJeAKegCfgBcSvAU/AE/AEPIFhEfACMixsvpEn4Al4Ap6AFxC/BjwBT8AT8ASGRcALyLCw+UaegCfgCXgCXkD8GvAEPAFPwBMYFgEvIMPC5ht5Ap6AJ+AJeAHxa8AT8AQ8AU9gWAS8gAwLm2/kCXgCnoAn4AXErwFPwBPwBDyBYRHwAjIsbL6RJ+AJeAKegBcQvwY8AU/AE/AEhkXAC8iwsPlGnoAn4Al4Al5A/BrwBDwBT8ATGBYBLyDDwuYbeQKegCfgCXgB8WvAE/AEPAFPYFgEvIAMC5tv5Al4Ap6AJ+AFxK8BT8AT8AQ8gWER8AIyLGy+kSfgCXgCnoAXEL8GPAFPwBPwBIZFwAvIsLD5Rp6AJ+AJeAJeQPwa8AQ8AU/AExgWAS8gw8LmG3kCnoAn4Al4AfFrwBPwBDwBT2BYBLyADAubb+QJeAKegCfgBcSvAU/AE/AEPIFhEfACMixsvpEn4Al4Ap6AFxC/BjwBT8AT8ASGRcALyLCw+UaegCfgCXgCXkD8GvAEPAFPwBMYFgEvIMPC5ht5Ap6AJ+AJeAHxa8AT8AQ8AU9gWAS8gAwLm2/kCXgCnoAn4AXErwFPwBPwBDyBYRHwAjIsbL6RJ+AJeAKegBcQvwY8AU/AE/AEhkXAC8iwsPlGnoAn4Al4Al5A/BrwBDwBT8ATGBYBLyDDwuYbjSSB5odZYQbU1CwCLvYGQgmZFFlhRF5Im7ZF22+tzhqTgdEaplSCyeyDblkE0wwwiHgk+zOertXMLJpWQ2ISAiQRJPNQedUvM8hCM9imYfo6u21UqjaFSpjaHEznLpg7lsBQ+dd/4rIbT/M8VvvqBWSszswJ1K+/aeOKNFCBYlSXToiqgJEJmZJGICRGXDRcMAp5kMr3x1HeJsL+qB/9xWnIEaCbiewJhGtgqMzlJ//f7UIyaZEsilJdgkVNKEwFgVJQSthY6xJkgcH5EnMeYZgLCPmSQL56O4plAT4R2Z1wi+XoDdgLyNFj66/8ewgsX8Nh1IRkY4DGBGFSS8FM6LGyNmdsTcS2EhApC04aRsAMbcAFARQVUBBC5AnIpwT3pAg9gZCdkYm6baS7VSbdv3MCCnfAvV0fX2/Wy5nlrl0IZ1SjIiihVlJcHSiq6o5VpjtGtk/bmgi2KrbIGnDSshCWWFuLohAohBAFWf5fzqel7KokdGrG3j7q76hozPZtByIvJv4ne7gEvIAcLjH//SMm8O0urrZ5NEzL2EsSxJe3RWjq0jShW7Pqs5BFy6LERCUGMTMkwaYE2bSATVD5j0lLzqUUtcNiE1v7opb0QhypbfkALdMbULyOyBxxR8fQBb69lZMRoaY6jblpac8MiU9WJOZ3x1zdaynbqVn1GpZ9hmXRQmgGiMASZFMCNkXgpIBNCtIZyfuyAts1029Kxj4rA7VlVxu6mhciPt6EdwxN4XHZFS8gx+W0js1B3dfBlYYxKW/MSRH4VA06SzMW9RpU5zQq8hYoWkYEIOaBP2BAEBASkCBCQIAicCAQKUI/g3fDYpcQtC3BvGOioh2WeHdeqt2RQU9fJ3pp4fg75irbNvpQWxVFE7MQk2NQU19M9Tlrp5WYZhPRVEE8pWiRLlok8wYo82NGxIB1AoJXslMEx49DQo8S3GaZ1inBG2ql2JqUdnNBqw15ic6PNyDvhWRs/obGWq+8gIy1GTmO+/Pjbp4Jbd4UMf1BxLhsV8SVOyIOCgaiZMvPu5c/r2UVH/qC+18m9x9wwLBJCVMpydQoaqtXvB2gVXnw48bITR0FbEUJxTtPIadL4+bjjvly9Tg5ifisSiWWGKbTejWa2jUyLZFVfQYyzxCWy9zK53XMZb0dMJG4f3jAaA9kR0RWAjYlWVcr6p8c0N6M4MeKmpf32OjFmVPT+463Hdy4mfhx1lEvIONswsZjd3/azTU2xmkd1i7qjPm8EtPJseV5PQZBl2FoC+cxZJnQB4s8ExcZFDsnovKz0b1OD30ESacbBKogIKMIYUiQSQEkBOWThO6YeVfeYHuNwp6GUOwy1q4pWbMxE+XaO/+ttr+52T1fx56N5Bt7OG0FsnUh5kGb+Ttimp83PF+AZjO4yXB5lxb0GkbRorzTYPd/GQUmOGN5CVy2/xh39Aciy8xljWFmIQgZQZSVhLQAkgn3X0RxVqI/Rbw9Kei5QNJTIczjJRnsvqWRWsfjevN9Hj0CXkBGj/UJeSd3FHNmO+Yy2Xe1arpkR4kXdmqu6HY+poPn9ACcvaKkLbdYoJUt9xhGwRDFYDgPq/9SEKIECGlFPEmC6hXBCUmSCKKsCs6p1719EzA5RG5KSO2G+Yea6QEy8sUJjJbMDMTXAXasuP8yM60ARFc76qM4njwhkH9IzG/ZGmHmvhgNPfGAYAy43ZZZuD+OizUWXYa5wxC6LFEPLCJYp8cOL+uyPovyX2RAaFBAUyhpogRqHDN3yuXmoVI6XoSUwEpJ+B7BPvWRycFzY4XRCfnjGQeD9gIyDiZpvHbRGX5lCnNyMOfkNN7ea+mMzpjrcpbDki0/BUsEFKy1v7VCPA3mfWy5yxhErGRsGdbyAeLhQAhICCipTVYKqgZRIzHNZranC0FNTlAAZ3cHsgJxRlIhIH4pIWhTdUAbKoRYZxnPF4rYM3kG+o7lUY0TjjsBOW0PmpTUcwtWnK4tn9XLPDtnaUav4aq8QbrE5R1a+UiKQd2GuYWBjZKwzoLbrEGHFqIIQsQWhp3oGmcH0cxCGk2G2ChKCJOWoAohabogmhPAni1As4SADACRlkCWaFdtiPUC9APBYnmvRr55JhXH6xr0/T66BLyAHF2+J+zV3c5j5m7UGGUu6zN06b4Yf9BreLo7fikfV5V3FraVQbuZ8d2c0T/qR6pz5SnUf6jQzt/JqURXND0hcFZIdHkoaEFAaKKBXUnKCYkARIVTFYlCtaCtGcnPWpb3A3ghLbArZ3blPjJlSnE0jcZOOO5aDVWqQiqbLlRZChYaEheUDF+kgTe0xCzbNciJRlkHGLHboQGUZ+ZdJcvrLeE3MezDFBfbfnZaddehMlu6fLnsnHf17DBQp1UK+0dK8IWKRB0DKcOgagk0BGVnhbuzsF83iWDnhxto36Fe33/vxCLgBeTEmu/RGS0zLdvQnp1cXTk9tOLP+w2u2BVRU6/lbOxkg11QIHoAvh9C/LAUmc0d3LO9r7ijtHrxYvewPKTPkodZqWnIJAzqpNZTJNupQoipAlgMwvkSqJKEjPPcCgRpBe5PEXVUB9iZJlqriJ9Swq6JTPDi448jWnHd6Lj+fnUTJ3SyMKFGBCdnArxpX4yFuyNMLzE1GqAhb5wb84AnFRPljbXbmWkdCE8J0JZizO2G7d5ClGupSdYUVhyOgwAzXbEZFcqgLqVL82QgzwX4OgLNlwQZAhQKoE7h2RkJegLEP7ixMXjwkCbEf+mEI+AF5ISb8qM/YLf7mLqnNLdEalHO8E05S29qiRn9Fu5AypkptgO81oKXnzQv+LeRSkeyZCtXyzwmpRFfFEi6VIInKxINAjwBQKUzHCQF8UQFTgnaIsBPBIKerFbmKRsGLaU82ns3I26+mPSIU2KmhwG5ow9VhVzUULRyjiI+NwCu7Igxa5dGJm8gnGEc+4P6ABQBbnc7tNjwBstYxbF9uKoqsePuGSgdsW2imcXSy5BAVXwqC3xACVwUEk1iRtLtfCaH6JmdojYwviia5N0t+zdDPtBwxFfFuL+gF5BxP4VjbwDfYA6qWs11OYNrNpWwuMvwDLfz0IC17mCe6OeG6J+NjdetmJ/cdsQPw0EEi1ZxUK87U6o6XSeMrBeS5wiLBWkp3iIIi82gHSEUxBKcF8SddYp2Tg9pK9g+1CHMQ8X+fOedc+t6R5qqiyTfva27oj5dfW7J6nP7DC3u1Tyv26IxZ5ApMKQ7QnKWcQJaCdjBEPdZto9bzR15Y9qTMtmGdSiMzE6JaelyCJyMiVqaxYGwlwVMS0FodBpWpyhuDOCOzL6gi+qbCNHvbSEjvSrG//W8gIz/ORxTI3CJEWunIJ1K248WwO/aXMSEDs0VZas2o9Myb7HM97II79Lz0LXiKEaMX/ZCfmpaBbMrFd4sgAsiw5MtaAI5+zohcIF11RL9DQF1S9hHpRArWfMLVCpsCkVF34fmUulI4ToelXMQTJLRjFjIud2GLyxaOqdgcXKfxcSOmF3E/aBrFXUC3EbAeslYYyweyObVqo19iFYejV0RgCs2cSIwqAvJXCqYbxZE8wVxNksQFZJ0StC3JwViOVm8+P6ptPtIefj2xxcBLyDH13we89G4WIZui1pt7SdLlt+zT3Pggt4GF9pzFvgPHeNR9O5dveL8KcWR2n281sDdwzHR351KZKvrGHpOrPkqMC4MBc0ShErnw6oETADSExR661X54b3CEv8ikKWXPtRU0XakQL+0lzMsUDEN8VLLdOXWIs/oMOR2HemYEbgdh9sZlQ3mzM9ool9L0G8DK5+O813dCxfV9I3UEd9rjsUdZb0dqij1+cR8Yyjo7ACYrQSUIthJAT0zI0GPCyG+994GevxIefj2xxcBLyDH13we89H83fbiLEi1YF/Mf1609NZel5qEy5F/loBHopi+nId8Ri5A69HcfRwIYimz7N+MWorMBQHMWYGgeYpo3v54h/kA0u5kq0YC1YpiZv6NIPtYUsrVVdK8KFS463/XH7pn2NB9v7yTU0ohmwVOtmTP6De8pGBwXpdBZY/hdGHAmcAKsGaIXTHzBg2sMrF5ioEXf3hq8qXRnMwrXijOlkK8MS1xeQj6Qyak3Z5xckitjYFYz0Rf7tuI+wbSwI+9IMzRZOXv9V8EvID41TCiBP5+V3yxJVy+o4hLegwWu3xWgmCzElEC+DkrdfuuaVg/WuIxNLily1kWZyEhEoU6y8GsVAKXJYF3M+A8n4TbjUgBThFKGcFtFRKPVCnxsCnFD358ZnLH4e6UvtrCE4kxPUN6qRT0ZxsLyO6MOOPcignlMHvnTxATIWctPWjY3G0t1hcLiT19ixCtpKNgyH+dmV66hkMQspnAvnO/tN1hmGtcdpm6gEyNwG4mfLpPyOW7piAa7bkb0QXqLzaiBLyAjChOf7Hv7C1dbyDeva5A8/ZGPN0d0QigLy2wJRT4hSX9j1+fldp+rEgt2crJRAE1VUovTBIuNBbnaaZzCZwRhNCl9wgJxTThpbSk5ysEPZok80wpGaxbNgH9B3v7/norZyNGPYw5Q2u+KCI6J7Y4u12z7NZl8XD2jkgDXWC8JIBVxPbJKLKPQybbVhxGHMyIMmSmJSsh50w2S5ntrTHRNM2orpBAStC+/Xy+lE6q7wdAW/Mkyo/ovf3Fxi0BLyDjdurGZse/3xZ9xLD4xPN5rthaKh+DuKxTLZLoQQJ+KYT8+bfn0hHbFo509Det4mBvFkll4utB+FhA1CBFOYqd3G7ECUlGoqMxoN9VCH5AJNX3JtZiz+tGrjPT19rRZDXOMMZeZZiv3xejck/MLoNwOW+IBtgw+mLGRgM8qErm2zgtsXkFucDKY3809Ocb9BUMfl9MdErMPHsggy+1B4K/mZX4caFQ2Pj1BZUdR8rftz8+CHgBOT7m8ZiPwsV+uM3GjDZ7izH2UxuLFOyMXLLc8me9JPFPyuiHwqrwpbvGwBus6+/atVAa8QISWCyB84noXEFoEuS8WN1OhAoJQltK8AsTEmJlWtinC0o9U1iDwqtjRf5mPVeE2Xh20eIsDfnGvLFnFC0WFBihS7PuElMxo6CBZw34eWOxBqA1yYx64d+moftgO5vRmuB3rS+dJkAXx6ArmPCWQUeD3mqBB+oUPwA2v7p9RmrraPXH32dsE/ACMrbnZ9z0bqiueW1ob9ufRffT20uMvYMx5cxYRRa37dmnVq5cAnO49oTRgHD1Wn21ELg2ID5DguYS2JUfUe7eWYnWyQFvzEi6PzTqPxMBWms60du1EFyzFtRVC6UNJhVglhQNLikwLnUuui7TsDuvklS2lOdiw/sM+AdFtg8EieQL984Ze9lur93M9WQwPcHxe4nofW78ilBsUFg7UeHXRPbuW6Ymnh+NOfH3GPsEvICM/TkaFz28Yw2HnQkkJyT0sv2p2P+yLWZ06/LDB5J4FYiWTftX9Uhz89isX/62dYXpLNRsNrhIAOcFEqdKwmQHPxQoZAV6ahU2Tg3pOcV4Og+zSqpQGx2pSimm9Bpxco/mJT0Gp/YZnlwajOjmcl51GAv6VWSw0kWUF+N4fSqf6lxxARXG2uQuXcNZmUQNaf3B/Qb+W1z/AkBPT9G+xgBPgOzffqAxfGKs9dv359gQ8AJybLgfd3dt3srJtgCZdKw/zqBbB/KxAy7Da4LwNFss+79zg5VjeeBLmFVyrT5PARekJS6RAqcRUOPKZjghrFXonRqKdiX4N2D766RADG2ColBzCgYLeywt7jdocmM3cOVkwZa5E4R9lumegrY/SmTDPfdMp0NOfjjavJqZ1UvPI2GS2onHHWUBJfCsJBXrFa8WpD51UxM9Mtr98vcbmwS8gIzNeRl3vbppD6dVCZVJ2I8w22V9ZqDgkYuvyAh6WoCXfXbm2BYQMNNVG1HHcTw5UFjkhEQCb5ZE09wPJRSIkwJRjaD2iYrbMrCWrBa7rcp2sKwsWq7VjGQ5CSKzS0Xvqp48aEE/MRLPKgTrohKKh5X8cJRXgssUfPFKyElN+lYQPjMoIJiWIFMn+RkB3PrBKcFDo9wtf7sxSsALyBidmPHWrRvWc0U2QA1D/4UFPuoC5ZwJYOJAKvWn2fKy5rEuIIPQnatvGEUzUhZnJQVdJUFnCWCay8XovlKryrmikGQDwRb7rEC3FUMVAgfC7pn2GOZNDPysYM0Pi7rYfjhp14/1/L9rQ/xJED7nxNCNZ2pIqFX0DMMu+9gUn533WM/PWLm/F5CxMhPjvB8f3srVsS3Vl4z830z4kAuUc4trPAqI89Ba3YKk7CnWKxssCBVfGgDXE6HRTVPZ3azsljtQkNzsj7IrlwccnMPBWI8HGHSXhVlXTIXb2qYgHu3gwCNZUjduij+534P3c4PZgTE5INQE9IwwdtnHpnsBORK2x1NbLyDH02wew7HcuIUbhI5nRCTeay3/uXuYujfX8SggQxjLiQb78nXVmeDNocDN++0Y8zQPxIocUKV9UEwGWjHQReBtluknZNW3c1nsWzF17BnLD7ZUPvBSfCszf67AVC4TPCQg1thln/ACcjB8J8y/9wJywkz10R3ojesLMylILizo+HrD9A73ah6OcwFxNhEXnX3KFP0GBr+/BLGoYHm6ANRQdkhH9cAfEQNrjbU/NIJXysrE499pQH6sxHgczgq4eWu8jA1/Js8kLUN6ATkceifOd72AnDhzfVRH+u6XinOVVmcVmZca4I+oHME8vncgQ8CW7YgWk6E/6zG4sM/gdIGBVPAHftxf3ZjBeFKDv1Es8RNVp4Sb7yI65AqLR3WCDvPiN79UupUgPpO3EC7boxeQwwR4gnzdC8gJMtFHe5g3biwtYKZzItC1Bniru9/xIiCf21E6RQh1VUvJXtKpcREBidcSEPfPiFysh/mCRvxM/7PZzpEp/nS0Z++/X//DW81tzPbzOQM4e5YXkNGfg/FwRy8g42GWxkEfnYAY0HmxpWsMcPXxsAMZTM8SVrboNwpL72uJ7Vm7Y5pKDPn7diABeH2F5J9mSDxYqdQjHx2H9g+33G5+Kb51fwzoZ/IMoa3fgYyDn+Ax6aIXkGOC/fi76Xs2lU4WoPNKhq7RwFVOQMa1DYSZvrwLyYQoTLCUuNIaXtZqMGNnxM6o/HKFrFfbQBKEztoAW0LgR5FV/xzOREfzKKdmH4nV5W0gI0Hx+L+GF5Djf45HZYQ3buQFQHxeEXSNYVztFtZ4PcJywXR3ASrVEs0JhLi21dDFuyOc3We4ajAxYrkE7dDHGdSHfkgCKAlCb0D0UFrie0kp13x2Go1qcaiRmPAPOS8s4s/mDIRh8l5YIwH1OLyGF5DjcFKPxZBuWF+cz6CzYxJvs8C149kG8tVNnKgOMCkOzQUs8P72GGe9VORE0UK4oyvDiAzgSpkXCIgVIUtAyuUdtHAP3PLu67kahQcDoR5K9uORSQtRet84Mqh/+KX4NiZ8rt+AXLldbwM5Fr+qsX9PLyBjf47GRQ/fvZVn2NicErO9HuPcjfeeff0NbMLru5ku3x3TqT2G6503kouHKDtaMfYwsENb3mBAbaHAIgLmW6DWAkm3O0kIdFdK7JWEHyvLK7gQ7frSKdm942IyAXx4a3wbMz7fbwbqtXsBGS8zN7r99AIyuryP27stXcONYQIzrDHvBfjG8RgH4ozm09tQX7J6YazpA30Wf7C9xJmchSrXoQW6wdxKoBeJsSZiWhcztyalOIeZzzKwC5lEE4GzIUGmnL8v8EhGivsgxG8TbXgWfYheXUtkLC6KD26JP0mMz+WsF5CxOD9jpU9eQMbKTIzzfrhcWEVbrIVUHwLw0fF4hHXHmjXh5AknXZa39Oa9kb2kV+OkfgupB3ceYF5NzPcDeCYRhM+VonwuR+koJUtVbOU8zXytSwUviGZLcjkkgQqBrhqFVob4ZtFGK7LZZMed9dQ/1qf7/ZsGcmEV7UCKFr8DGeszdmz65wXk2HA/7u76wU2c6CggnUzrjzPjk+7Yw+WMGi+pTG7d3l2T4VQjpPrjiO3/aI9oZs7yhMGaUB3MvBWMXxumnyuoTfecTK+o6371C/0NoUi+UQhcJAS/YTD5Yk1GQGQlcYLw4yqB+0iYxws94QZaCN1MY7M2iovAv2mzvo1fIxeWT2Vy3P10j2hAXkCOCJ9vPETA1ZHY04IwWdS3MuN2d/QxnrLxNm8uncIBndWj6bqIcUnBUhAxK2fPYPCzxtB/AHg8Kqnng2BtfsUpp0QHzv6Sh1lNnIYMisVFRHKpGCiPu1AQQrcTaQioc6K0Wy2LrxQi+eOWHhTuWjwGo9SZqRmgHZvtrWD7ORdG714E/A7E/9Zfi4AXEL8uRoSAsx/sWQ2ZrdOf3H/B5l49EME81ncgX97JqaJClqP4CpC4cl/MZ/YZzNUDZQT7LGELQI9a5v8sItqQeD697/Wiy9/2XH6KCuRiBl1GQlwlwBMEIVmlYCoFutNE/1kt8XMi+XTnN7FnrFVoLAthAkF6or5lv9PAnUPp3CeHZGskPwPCJ27x9UBG5DdzPFzEC8jxMItjaAzLtsS3s6C/6tGMkh37AnLbpr6JYSoxOWPFTQzcuDtm2a7LL90uu9V2bezPNPhXTOGv7z0JnQer597c3CxW3nGHqNlgroWxtyhBswKBuoG4GIomK+xoDOkJq+0/3rtVPTXWasQPHUVSUn+UGZ8q27IEeHIAU6uwmoDbPjYleHgMLTnflWNIwAvIMYR/PN76QAFxBthqCaQFngaw7AtjqKDU0I5pbqO+SDLe2mlwQc5ica8B8gaRIGoh8LMx0/e1lU9VpLDz7plUPNQ5u/aF0gKS8kJFfLn7A5A7ypKVknrTgl9KCvwoK/BI0ajnm2dS96Fe92h/zzlD5Bl1JPTNBHzM3U8BuilBrTWCnyShvviJKeRroh/tiRgn1/cCMk4marx08xPb4k9ZlHcg5KK2s6IcE/E0EZZ9ZQwJiHvTrksiU0H63cT4y90RKls0nM2DwegTwNOS8JBQasXds2nT4fIfEqi+dOnPSdDHQKKWmauJyL3Rd9cr/K5K2gd1xP9+8uzE1uvKNaleUWbkcG85It9/xwaewDqeSkrcSOAPuItKQnGC4vV1Af1aEX/r1inhcyNyM3+RcU/AC8i4n8KxNYBPb48/waDb22OEvYYDl85EEK8C0bJvzVYrD3YEdNRHM2gkrmzDLIrM+e0aV+QsvzVnkcwZkAC7VCQ72fJ3LNH9QRhsuns4O4TB+2xcH59pGecx0dUgXOx2IQEhTgm0JwlPhpLukZF+dubcxM6xEKn+zjX5aVoFJxPx9QC9082HAHLVCo/VCDzEbO797KzkhqM+T/4G44KAF5BxMU3jp5Of2R590DI+vi+mmm5brt7nPquY8MmKXrXyrkXQx1JEvrGKg5bZyAT95nzB+JNWw4taY5zEXM6PaCV4hwD/jqT42rdmq4ePtBjU0sc4VaxDJqGjm4nwZ0qIiZJQ6W4WCGyoEvhxStBKlcs9gdbK3mMdZPjuDaWTjKXzLNE1TANp+QnozUi6r0rifsvy4f8z65UuzONndfqejjQBLyAjTfQEv95fbtFLQfjTNo1T+i3PHkw6+Cwx3UlSPhzNQW4FkTlWmJr38ITA4tQ+bS/OW/vWvKVpecNVAiAJlAD+LkHcq4R8/ptzadeR9nMps2xbiaCqvnh2INX5KcLb8JSsegAAIABJREFUiHCu45Ik9NYFYmdS4AHD5t90vrjtrxdUdhzpPY+k/fs3R4sM01tKFpfGwMVlASHqCmFXZEj8TAXy6a/MoJYjuYdve/wQ8AJy/MzlmBjJRzfHF4NweZfFJSWLxS71OQhrBejvlZAPkcLuwzFGj9SgnE2iZxcSVXE010p1ZZ+xS3o0ztdAhQt6TAiYJNBvBd8Rx8G3VD+KIxmnceXzXFMVxLOyij7BjGuLDBkIULUkpAU/niZeLgUeK0wJnsGdsMfKvffDm+IlJOkdvdqeW2A6vVxpEegQhG8qUj/Sum/jd46xyI3UmvDXOXICXkCOnKG/wgEE3vdStNgaeWHR2msN4U1lAQFtU8Q/kIxfIaGeGJZN4QgpO6N5pSw2goLzDHBDnnFmj+YazWXDOWoUCrUKHfujsO98dGtw98NLYI70+OrALi9axcGFNWhKSvMpbfm6bo10xCjbiKoVOicHvDsQ9K/FPvWP1f0ovu8YBRnetlVfA/CHuwzm9Ro0uaM2RbQPxH8rlfpBqQet3z2dckc4Hb75cULAC8hxMpFjZRgurbuV6jTD+J/MfKXLoySAtozAkwniB0QUf/8rJ2dG7QjE1fa4swWpKkJ9YM15PRpL2i2uKBie5rzEBlOVoElxsUnZTjA+l0onvlMqwahiOQ0UGucMlP9Ytw2iUoGmAOiSL5cAKaPvFfuo0jaUv5cz4Bo90KZLgXolqNIgGSGaHFn6eNHStW0xUnlGubBhVoInBLAJ4N5agX+hUG18+BFsX74UdiRF7PXXyP4I9GZQ/M7oHSzoU92GJncbVCQEXCh9i4X9K1ssLO/lyv4Vp9ArovDHytrz/Rh9Al5ARp/5cX3HG9bzpJj0LCX4g8x0nTsekoR8jcTuFPEvpDB/99kZqa2jBWH5cpa7zi80JhCcmpB0Q4+lN24pcXW/cempABdp7aLOp0pjp0vdzyS/aIF7emGLpNJRksHJigExkHnIfIQgnQFUARQRKCZQylUCcZ8CUEzAJi2Mds7AAPoKEJGCTJm4npWYbS3em7e4dE/MMm9BQ8WoiMATFNbPStCzAL4f5+R9jXOgrxsle1FzMwvcAVHaYt4Jwp3dhht6LMKMBFKC9li2n9oXBv+OxxGN1zrvo7XmTqT7eAE5kWZ7FMb67q1cjShqVFLeuj8B4f+MuByIFk8MXAAd7tNaf+azs5OHHVfxWl0vVw5cDRXWQeYzUFEOKp2AsgYJESJZJeIqslTbZXleIRan5cEX9xma26GZXDUoF27unvJORGql5QlkXQDhrzKJ4KmMRJQk6P2PVXb7kMHvCiIhLWz5d0MW5P4F28G/C1cyBOy8uTDoJsBUDu4QnQZVOcP1RcPnFxnzug3IsRkMeS/vhCoVOmslt1VI8UhTiN8K8B4N2xpx2BeJXIEKmRKnEA/tjjpK4IULYUZCZN753N5MSlbWhcngT5hxSxGoKVrIWomoKsB2tvaO324LV4y1yPlRWNL+Fq9DwAuIXx4jSsDZGgBUxmQ+Y8Hvc+lMFME2KEQZifusVJ+8fTKNSBzB0uUsz5mPZKoOSQukwhApy0gpixpiU5eRPDsQNLdH8+IuQ/N3lBB2a1YHlqAdGrz7IUgCT1SIJwQUV0ripBOPA34hriTI0F8PLGn7aoBc1oyB/wxWuyUnWu0xRJfhIG8gy2djr/oQlZWJZ4TUMStBexl40jKei4l35rRtJRF0R4wcEwoyBS3by0dspQ/NpdKRTuL/2sz1xHpBgXGtZtzAQAUIPCmg3sYAmy2bz90yNXHvkd7Htz++CHgBOb7m85iPxj3UG89EJpTmrzWzK8rk3vC5VsEmBX5hwbcn+oO1dy5E/PviQdzOonktglQKqYmVyIg4qqxMirrQ0kQpUamYKjSQiQ1SRYKKDAIDqJJBUAKCvEWqaDlNzHVEmBAxJhcMJrg0JU7QBotD/fcHOMppV+AKQYUDZ/+v0AlXkfBlwaFXlEX/vdyH2jh7S8EO5AdzSSZf71MtUapWlDPMOy3QogR1B4T+pDshk+R2RnFIsFKAFVAIJPKKkAss5zSQiwz3xUJ19hdLvXGQ6N0rkKeJyL9W+viyjQiQ2B6fBkHXtMd4U7fGuRZIOEGbILGuMeBVBPr2rdOCXx/zBeY7MKYIeAEZU9NxfHTmIzs5lTXmi5pxc4dmFLlsKEYIPFQ2UifVczMmo7dlJRhLgCaAagDKAtS/C6JqCsTufqR7e1GrSDckFDVlieYlwAuUwGTBNNmAJ2qmSncU5R7I7ggoGnxI91vACVdx8IE99NB2FuuhI6PXPBJzGXjdtY7SNJR3OQM7nUP6uP46IXOVqYaEzYlbShCc95a7jiDkA+J+RdQqmdss0BpZ3lO0Ykuf27nEtsWqoLWyEe1pQGcA2+X2RqtdF1ajtGiRQCcS/XlzKcAf74ixsFUjaxiCiEyW+Jd1ih+ADH75+Wm05pA67r90whA4xKV8wvDwAz1CAt9gDjp2o5Ks+WzM+F8tMaPPlKOuXbzD9nqJx9JSPhFDPJlEzIopUZ+iqiyZ6kBQpRCy0ljU9MRc2WEo1W04kzOcMaBqy1yriLICnHW2awChO8Nxf5zxwT349f4Uss5w7/5/WQyckXzgNOnl7YP7Z66JILbgV+4yytcqmzEGD59ej8dAkMtB9hPOCuIuMvBTcwJ24DHYYGO3nxFuZ3SgwLn/X/5nTizK2XydaFDZdeu/vstueDFAebDLA8kFw3A7kR7B6A8l9VcLdDeF3KHA7YK4nWXo0tTnTazd+JMxobG1ZBd3GlyRt9SUtwjc6Zuz5VQIfqie+EEQ/fzTs3wOrCP8eRx3zb2AHHdTeowGNJj7aeZu1PRyNKlE8paixTtbIkb34Ct9hYRuCBAlBJ6IGD8LwBwKSldJasxIbggJEyVQbyAa84YrOzSkMzb3uieiAVyRqoG4kgELg/NcGlzA7mH38lp+vbd8C0SxpX4GFxTZIpVN5K/6uKezMwDsH9Pr0XT3/++th/RksKkzspev88pLOfdcd2NjWQBCEXEo3UaNkC0Hfw/e2F3NCd6rOzmoiWUcg0zKnXYNnfA4kXEuuGlBqFGcm6ioW7kcX+CdDOqwoB7L1lggzQYzuyzPaolpdsRIH3A4Z2vJPtkkzKMs8J+5Gamnmx16OphoHqM16G876gS8gIw68uPzhs0Ps6qcg2Ai+s8VJN6wRQdXdFm6oN/ZHQafqQrgtICRAm2SsHPwbdw961ICnCISzgBfNoRrICgZFs5TyVXFc6/Z7o8zMpcdn8p/5bL7E4Hc2/vLJ1SD0dP/DbR76LoHaMxiJTOvDQXtNMa8HNPghOflT/kvr/gn/+16xhzCYZc88CoHXM8Y6LKHliRNthpMDRJwpXAvlQQhB/ct7qavZXC3jNhYjtkJ0X47hkutRUQuOoVcWpZBp4DyMVcI6IRE5JIiEji3v6ZHCSjHcjAzK5c0OWaqKFlUOFvS0D2dXk8Teu9UZV4ExNf7enrvn35aQ3EkvL6Oz1/BiTcqLyAn3pyPyIgH0pWvlqdPW5RII5dNiEy1NKjLxdGSorF/sNOIOR1GTHWPWOcme+Bn6O14cCfx8jFTWREANlxuYveXxjVEcOEWLkdVbEGxBBcEuMigAhPH7I5+ymYBUUPMNUyoGjQPvHqcJWZuAdEzkeYfsgyeToTYdizSqrzcMWZaugKieLrzGsOkBPRVAvjjkNCkCBNePYBBjJFgLhhgX8liz6DbsGAgTUQpECWJOQmCi3Nxf0IXiuO014mSBJMsK83AlmjIjfnV53BD8zZVaN2geB8T3S2l+mUCthMy7JEG/Uai2NKE6FimXhmRxewvMmwCXkCGje7EbTjkJZWs6MlMTKQmS8aCtBCnBoJO21ni6fsintLLlMkblEPsXv1wcovOnRKVj3CGzmIA1i56glgLIBZEBTD1E7gdRHs1205j0elSrRN4txCimyQKOoZzSGqSEKcxsBjAuULAxb+98sPYC+Ll1ooHjdHrSpzYu3Dha3smjerMOhFZi6A/gWRWYyFgFyWFfasiXHpgP4aOsgS4LWTtAjFX5hD8gp3YWigtqZZBdcS2kUBNks1kKUQjCTRYy2nDCMpRKwQhmAI5sGMrb1UOtMsM3XNozpJgTgsuVSuxo0piW1KJjbDYELFdZ1ntLERoLRRQuNNHp4/qshkrN/MCMlZmYgz3Yzmz3AuoYB+qpC5VZ1OJuigytd1sqopGTDGW5yYknZQkWtCukWnTnHQeUe7I6fU+5SMlgjXMW4zFTkuUZ0YxII5dESNikZOCOow1bYZEZ5F1NzPttiraqxLZvhX/gtLSt0MFaTSJyJxuBS6H5T+W5Ly3BoTL2dEJtAfgF5jo/5m49GhNkO782gjEToz0lF21iieoNBorKH4PSXEdmGtAyAz9SJ3YCuI1KaPvJ8sPbtu+56HW+jn21DrIzn5UMUc1BFuvZFCfgG0SkuoFcb0BktZyYIgEM7sTsipJqKHyTodqBNiZS37veZ07BnOVJbOK+ol5O0CbI8sbEkLsnqi4VRB3KnBnSQadxai3G6gsPD4F0XKMZiqWkZ4Nf71DIeAF5FAoneDf+fJOTimFLFifFBKfmhU424DmdmvUdGrKdGhOxba820hZgrCMgZDsg3BTAkaBYw3cnWe6N9LcIWD7ZAgObMJaU7QqZs1k41KQ0YUQ2iQQNe1BPGkRTDmugZn+dDMqyJSaAHkNE31YgBudgAx6YhUJ+AWDf2k1P6J506aF31+oj1W229dDsoRZVaxGWJ2Jr2PitzHRqQSaUXbXHdzJEePnyuq/kZF+sfHebHvzHeBmgPashuyKoPoFgmQVAmUQZJMISrYUCAFhI1BhwFgkYMV0wXxSqMSlAjhTgl3N9uTr9W3Akaychr8kgGIALtaFVJgScFERbSeizZr5mX4rn9cG+wpT0bkWiI9l6v4T/Gc7KsP3AjIqmMfXTVzRpe7pSNZxqSEkObloqKmgeVKPxdTIYkZS8HxATCpYzuQslAvQG4rFKJ9MMayLwSvbgd2xyaCL6oGeRe74KiDeGIJfgMB/9nP0q2Jrd9+KC6YWDpfWbZt4YhDoU/YZ/GG/pne5tFJlRypGDuA2Bn3HSP5xKhFs/Zep1Hm41x/t779zfbTYMs63wNtJ0IXKGdWH3LgYP5JsP10qdb303dMb8gd3I35V75tZXP1HmBgE8dSkkIsF8fnK1f1gnjp03Piy0X7gJcClCnPeWs7YXg5hcWLmXIorFGytLItKmwFaCNgcgLekJbdmlGgByR2Ssdfm0LnHHXO9TvDoaDP29xsZAl5ARobjcXWVO9ZwtqIWdTVkzk0IXFxgnFY0OHlvDNmhWUUMZZxh1rkAgclZvId2G4YRa2btPK4C6Z48FLqM4C4OZCjGwT2gBo63+D8CE/0LSG7KvfCTnSuWLrXDcRH9/C6ex0Zf225wSXuMCwzKrrAIiXYnCJvYmH/o0uGPFi6Efq1o7LE2ee/eyslcqdgElp8WwPUJQS79yhC+nwrFnzGU23j3jOqe4fBy2QL6z4SaFCFjlDmPBN++f5d23lAszZBdynGxzHkXo0nOvZcoHPKXHvJ0E2WXXnZLwNRI0rUKUaVEX1ZgB4MeESyeiizW9uewrzAfufHAf6yth7HcHy8gY3l2Rqlvbsdhp6AmKeJJGYg5PZamtMVoKFieFTPPJdAkZm5w0d0uHsM9/J23VNkGzuhiYCeAnUS0wzDnDaOkhPMHtaFhWU/gGYpwqiBMPNDFlon+oViMvpAOUt3fOon6Dne4zjbz6GZkUqE+W1q+sc+Ic3osu2zrLqbCBd39JLD4idHmsX9emFh7uNc/Vt93Tgp/thkVRR3/sQRfFQpxFgGTXX8CgWeqCT8MBB5ZNFP9drgutS777trLkKiaqM/dH5v4Wcu4cMhNWglnl8KqiPG4MdYJSIlIBK6IIoPSAE9kYIYgNElwPYiU84YbjJbnpKCSJHSXDL9EoO1VklvSUmxLgbdYZbbtoHB77y5EI1mw61jN1Yl+Xy8gJ+oK4IEQ7BWA6NqCbDEVz8lKeXaG+MpeS6e0RjypLUbY6s6mXhkG5wLJnO3BgDlixiZt8VsLfpQpfDTOo+cniynv3HzXrkXacnySlPIiJex7BOFUZ5sYKFJU9gD6wj/NDm4b7hR8lTmxZ1uxqcTyD8D00QLjZBdsKFG2Ctv9KtfMvepvXraXDPdGx6DdTas4aEtgjgzMeYr4JgLOdXm1MgLtExS2JUjcIyD+sXkGSsPZhbj56d+HVF9On0eMv9KMC4oWSArSGek84ezXegvhF0waeefq7ETtul1IFnoKEyHCU4j5kqTgxSmBUxnImEEROXCpuB1NRrqEjOAKgQ1JyY+BxMoeIx8OkugtTEDujnJAqA9MPAZLbERu6QVkRDCOv4t8eSfXKhs1TkzKRcbyKS0xNfS7t3eimSWLCTlGJm9YFgZTmbuoa2ORN8wdTLSOiDdLpl0Mu1sbu0eI5K4wwu6dp6G0kkg74/ZNgNq7BrW1ypwTKP4IA+fG7EqBlwPlnIB8qaeoPoV1MMOpMfHFVm6UUfzWHiPe3BbzRSVGvTt+IWC9Aj8rmJdPmhf+eDxGT5cFeB2qpcJCCfN+MF9sCTUJgq2Q6A3c7grxd1WQfOlzU2n34a7ApY/tTE2orZ8bKXqjZdxkmZwQuGjEzWmJ1WDzoz4R3rttG/TKiwfmcwkgKzcgxShOQIRpqTBoSEg7UVuapRlzFPF8As1EOccjudgUF8RYFpGAXA0u3pNRtL1O0XYCrdNs11ultuQKaFk7wxvcD3cOx8L3vYCMhVkYlT4wuTfCFUBS9SG9ozuexUKcVCnwNgu8cV/M2S5DYZ8ZSH5YPgfnsm28pAhF9yey6IoYO7TFQ5HAE9qq9fefjK6DvQF/aHPpFAH6WAni4pzlRmYkBhMK/r01hc+IZEXusAL6mOmDmxFOTsUnBSSW9cR48+4YVRGzUuxiSfBzw/YeATx39/zE+lHBe5Ru8p7NPFUb/R5mvIUFLZBsaxKCXPDLb1NkfyZZPJKarZ44XJH8xEtclUN0aczy0rzB5S6LvDOMC6KHpMC/cmRW3bUg8cLrDmswfc0z6+LTDeG8ComLJOFsZkoCVA4h4bIpCrIcxEhAnYJpVO4UlB6PmB8D6ClJei0qEh3FXcjR9zEmPeSO0vSO+8t6ARn3U3hoA3D2gnXbEMxO67OSUrxhVwlzu2OeU2LMKFluKoFUZFkOeVOVkxQyb9XMa5UQzycErdPGlGIWfSXYPazj1jiZ6f75IcRT/MUWbrAwFxWNvSxmutoCDQNuvvSvzPxPBmrrv5/kYjUO7eMSNrZuj+YUSZ5TNHxDweKcnC2/7OaSxO1EtKJI5pvoLbTdfWZN96FddWx+64b1bRWaJiww0JcQ8C4izHPP+QShNSOxg4i/JVPBdw/XpnDHVm600O/PW766w9BMBqpcIi4J/MAI+SWhseVrc6ntoFSY6dr1qI10VJ8JRKMiajBsa4hoKjPOJ2A+EWqFS83lwuIJnJawmtHKjL0TFFpqJG+2ECuLrJ83KtHSPInyB72v/8KYIOAFZExMw9HrhDOQd9UgnZGoZRU3KEEXC9CV7RozujUmdw8mKhzM3ufSVvUC3EegfsP0QsnapznWT4QbUqtWLMWwvKScVxGZwkQJdYVgsSxmdkn7nB3kwSyZnwLi11+fGz5zKBTc0U5hS1dFWlZeWmBc2qFxaYl5jtsxKfC2CkWrpbU/rNkV/nuzO3oZ55+y7WEtggQVz2UlPgzGeSAxMSEQuNTuCvyPNWHwT8j37WmeX9l+KMNdyizn78QMWNNctPy2du1qf7joS8SK8F0ulpq7+9NtwzFylz285vTXppKJ2YLoLVLQGQLcRCDnTDGBB+JN3GanXMCrXiGulrwnZvyMhXg0TWZdtircE2xE7/sWQR9sd3so4/XfOXoEvIAcPbZj4sr/d1dvXYzUPAVxniS+pNPQjHZtm0qW0iXm1NCOw3ktMWhPyfITlvBMKOl5a+3egrZdJZQ67z+58qBHVb9vwO6hMuV8hCKOrpQkPttvML/HABWStk9UdjMT/9Nnpye+fyjAXK2RKo0GkL65xHRtu0Z93nLW+ZEKJ0iK/iGt5O++PA1bjxfjbNkesqE4XRp5MQm8maS4XICrXdbDConfTAjwMBn+2adnhk8elOF+54k72pDp6cE8Jn17BFzVbyAConx9QB2hsN8TQn0R/4LuYQVbMtMVmxFmI2REEDXYSNSRIFfg8VwSuArANLgKwgO5ucrVKt3xaEjUkpTYVKX46bSkJ1nLxx+fgh4fiHjQGT2mX/ACckzxH72bf3srJ2Wq2NRj1bycFouY+ALDeFOP4WxHPBj4N5CwsB+grgB2D4RY32/oyaI1v5M1wQs/GeGjhE9tjS/ff3z/+V5DC9s0B5USxTqF3v2VMO7cMFXctcJ5Bx/EI+f/7OJ5RWPO6DV8Ywl0ac9AfXPjoqMJ9INIyL+q6sGO4bw9H73ZOPIrX7GJK5NxNC1J4ioS+ADKdbggKyXtqpa8WYC+0Z3r/Gn9wonFZufE8Hs+Toy6t2FaMTJnGsE3G+ASV3ArJOyuD+iZhLA/ob7u7915Sn3/kfcacC8POB+hyutFAuJKy3YuEyYrYIrbmZiy2YUo5ULhJXWkBb+YFng6S/RbgtnYUwy3o4Siz7U1ErMx8tfwAjLyTMfEFe/p5wbOmyt6DN7YGfOibk1TegxXGS5nZi1bx7VLCc68iSGeVWx+ogT/Lm8TvVqgP/H8ivyK6647hHzlhz7c5m3xJftjCD/Vben09pir3RFMpdqfzZXEpypYfP1QPHH+brd+R2T47TsjciIyy3XQVeVLglqJ+F5t1N9+az5c1t2DZVI59I6PgW+6Y6ee55GsT0VXM9NfEtFMVwc+RYiSAl0E/H2gzPJSKtH6D/X0ex/+zcyqbau+QBssKTKuMYwznb1LgFdlJf5fkvFYVSlYM2IP7EFD+9rVqEhmUZuzeqoVNC0BvkaBr2CUgxPVQNEsigNCvkqhfVKIPYr5gf5YfZ8E9t02nbrGwDT4LryKgBeQ42lJMNO3tyFRkcGCPmvObNP24n5DZ+YMZuQsMq4yoMsx6GIwtOVNMdNGzXjRsH0eIvzNDxfQtqOJ4/Zt0ZkM+tMugzf0aDpDESeSLl4D/DXJ+E5sgx13zafXPMe/iTlQbUg0FPVfGMs37ItpQp9FZUBgCdoewD7sHjixCn9+12zqGfFxuKOftQhQj5B6kU5IpEtiIDo8LhZKNpMqhiFKnT2I6+YgPloR13+6Ln8epLqeQeeDcGYAyIBQzEr8tCbgXzCCR5qn0ubfN/4PbtqUUGLm9Rp8bZ/hMyxoakoQK/BD2pq/iSjxu+lz0HG0+n/NVq7W3aWJ6ZS4SAAXWqKpZHkqCWqS7n2C4EpORtWK8oKwWjOtJPDqQMjnsiF6bmmk3IjPrb/gsAl4ARk2urHX0Blcv9fSV5cIMzf1an7riwVM69BcqwFlLIR705QEKxjWWL4nz2I5SflSzNi9ux/F1YvJ1W46ap+b1+cmIZk4vT/C1SXGn5KLL3Nn4IxfJInvlxQ8+PW59JoR48vauIJ6CzWawmUGfFOfgYwshKtEFQr8xkVTS1JP7X4afcOJKXndQQ++RXMnsigVqmVJNQkZNBqOwoG6GaLDMncSmy4jk70zp6H/JkAfDRvM0k19E22UmBUG9A5ivL9cNr2cghdtdQrPEZsv3TY9+avfNx5nQ1JR9GkN8d4eiwpiJBsCcEbQT+PYfHLt7PDFo2l3cEdoP1kNeVIVUlGpUJ2n8I2C7ZvSkt4kCXMCKldVLDvppSQVKyUVFGFFgu1yG8eb7pyb3nXUFqi/8GET8AJy2MjGaANm+n4Hzilqe35rbN/Sa2lxm+aKnEHCHVdZV4WOkROENRJYZdg+XrDh01qg88fDSCMyHAo3rOeKpEJDzto/sbAfs4xq96BIE2+sFHjGgr75lTnBQ6917b/aEp1OEue1GXpbweAy5y7mHMjSxJtDSQ+ysd+snxtuGJk3Z6blyyG2vxFJYVCb4nhyQGJmkW1jATShR1N1ztgqXc4HVjYE5xKCclmBfEqgMwC1WObteVJb4gR67pyI3EgdqTmPtp7e/spsMvlOQfQxA3YMkzUSUVZi0/7aH1/MlYr3xSdV9N5Fr3whcG2zpXxtrBK3W+YbSgylCKUmRfuyEvcpK//2lhnkao2MymfRKg7qRTRXBnJ+UvHpinCmAM52KejJ5U4hkPP9TRE/WynpSWL8Skr5hJbo8q6+ozJFB72JF5CDIhoHXxh8Q17Qpm+JmG5cl+f6vTEqXc+HEhcyodtY3sfM3ylUhV9JNqF0NN80X4uae/vktVA7wvjdYPprQ6h1+ZeqBeIKyTuJxCe/MFP9x2u1/fwu/XYy/L5dMc3tMjx9sA743lDQjwMyv0QxfvSbp2b3jcRsDRXMqs6iTks9PyNxfkB0WWQxt8Bo7NSQnZrLOcFcP5LS1R4HXJGNFKFNCbzIzL/OG/zCFuNtel6q5XAD/Q42jvdt0n9mmW+JGJM1UOcKeoTEOwXoq6G1P4uicOc/nPJKW8h7d3It5XJTcgiXuaNE57qdIHRMlPy7Ckm/MCK6585pmUOOxzlYHw/13y9dsybsFTPrUkJdJJk+GhDOSBBCl+PEMZ6gXAAiFRj8zy4WlhJqY3MjtR7q9f33jh4BLyBHj+2oXfnb7XyS0eaMlhK/LW/x5h5DqbzlxEAwILo1sNWCnwfwNBms3pwPVq/+6f5yGc30WuW2j16/B0u41p9lljL4tiLTtKLlapeeIyRXnpXv1Cb4j2nzURjyJPr4Xs6UNGpkUV8P4g/0Waop2vJZOSuil5jsVyUF91MKu+46Qq8xJxx/tws1MsCk0Jrzc4YXtkRcH4OmBKAZIFQb5mzMcJ5fL5fqde6oLrBhIL/IFTWVAAAgAElEQVQX5dlVThS8UxBtTRKvryJ6MTL6hdtnJjaW4Y6Agf/G9aXTALqwSHS1AS539w4J3ZUSv60gflCI4EfN07B16F5ubMt26AviGJd0WVwRWZzvMiSHxFsqJN1TRXiQK9Uzd9ZR79FbAK995aXLl8u2k5ekKoKqKYGh/8/edYDZVVXrf+29z7ltajIzSSYJaZNGIoFQlKIUQRBFQQlgEERAQBGfinQeSQQECxZQRFRAsZInVnpJQIoIiZQEEtKTIX363HLK3uvNPjMXhwgykymZSe79voiEc3ZZ65z9n9X+daBDOEwJOtxmmjFQnBCgJCGMC3opKfAcE99LRep5GhJ1lBz0tT79Le/enK8AIL0pzX4ey37Rj1gEqav1R4jwqWVZnrE9wOSIZwptZWKApxlrfMNPGRKP5qR86IGJ/X9A7CiWi9cEx4Lp3BbNM9IGE+1/Z2CbFOK7JSK4N1US25SsQHrpfNDomdnquEOT6gN5msd0juXAMBxVM2djAi8T439vmeC8o8+/qyqxh9i0A2c5QvkT40z7x6U4PaNxSG3AseYQMrI2OpgCI0LIHQa2KV8dLMXtVomIOKCsZbK0WNAiw/gLs3yMxyIzj8jv6rre6boP38+xoirEZSq8DISv2kwmB+AKB43FEs+EhJscpV7AcvhcCZGugMOtwelM9JnGEONywAhrNbmCX2yjJruWYvKJypFo2qUHcscHBvYJDyfw+bbZlWgHbkvuTOWKbN1LrQv+gcvmb9JrfuOyyRWtvQHIPdXHnnp/AUAGsebn1HEJZbyqNpaSUwTo7C0BhjaGXBalBhFZl9VLBuY5Y+STgQ6XORTbMH8A9K7+8hoeK1jvk2ac0pYNdnoUo2GkyxWeLldYyJrvb9TOGqA1NiKZOFhp88nNIc3cFmB6ZDIR5VzwvxThSWH4tz+Z7L7UUzVe8VrzUJUsHg4OP25AR1t3Vc7w8CxH4BH1PGm3Ht65h3jUQrfjOuseigrlgAaHeFsR4emquHhKQj795ZG0vKfrjeor9oYUIjiXBH2WCHspQkVCwI8RXo1L/DZOeNYjtcYNvWIj5ah0yJ8IIT6R0VwSMpJDHOiUwAsg/O9Go/4+diz83okh9WB3FkRez1ZDi71JyOMBOtkhttiRssAdJ7QMc/B8hSMWhCTujQ3Hir5KWOjBLvaYWwsAMohVffMWnsCB3n+bwUlpjdMsEWLGkqwD9gt3nWH8STMeI6NemD9t4HTis1Tlai/EqDX8chvp+jX2kA4YXC5RXyKxNCbpNwnm5WF7i9yjiOmMbSFXbA5sOwzbZxtNZOgeZtznkFx0Rzd4tP5D3R3xI70meA8JHBBAfMo3+GCTJZW0bfjeSmXf5afFAl17D/N2yo4ywSuGKHoJRL9R3PpErqU2PW/69B5bIrOW5Y4TpI4X4A8IYB8JJodoU4mip5KSFqeIX81pU54lqslqHO4z3m8LB20OwjAHTaUCzwrB1145ugtV7F3efe9c+MnXcicQy3Nc4mmOJFvzQw7BjHQoXaawWAI/YvafbWpKbOu1upXeWfoeM0oBQAajqjsOvTGb9XGQuGBNDtNrPR5nXSiBiZhO39DgF9uo2X+BIPcskKofCJZHXtTW9WZr11rXmi+CzVXNBqm0Rtx+PRdLaqpUvL7EoWYYVo0hqupCjG1luGkN4RKyMbJZTub72jh/aEmhYf5o6nYb3PxabIFeai2cyY4+Uxv+7LaQxrZqHm4tDgsCnRtgdedRiayRTvc7hBZFvDkp6E+lCo+KmHrpqmHU46D/acu42piwxlX4IphPBJGURF6CsL1McsMwB82thpytARd7jEptUGlztQ2jtURiUYnEAsP6d98aH++xVdQd+XTl2lnLeaTW4QRH8JkEnK6IbNaYjBGFcYH1wxw8WubgMTeUj507CFoVd2XPg+2aAoAMNo21EQndvIJjfqqlOE6pU5n5qo0+V63zIAXAgtAaMJ4MgcfB+r75UwbewZAX+WWrvVOIxGfrAp6SYbJdC6NspqGKon/an7WqtoWAJV+0ABknvJYk/hcLuuNHE5zHeqq+y9dxORl/mBTqCwb8+YYQojVkYS2HfA/Zns5h7+/wbGVLFZ4rlXiCNf9xS73z6k/271m9iAXjjatRnA78r4FoNjOqpKAi20e4WAJDFCFrGA3hm+wD0b4k0XYJ3KMEHlAkn//B+J6DWW/I6S1jdMRE9N7BGSRxZkLQREUYFT0HgppGuryqTIoHIMXPRg7Hhp3tztjr696DBiwAyCBU9jdqm4eC4zU5QyeFoM81hVzeEIJihFCR2apJfDcn1P/JFmy/e8bArdy9aAXvzdAzmw3P1sCH88Hp6PDueDKjZtv2T0eQWoF+lhTy10rj9R/2xHXVofevrfSmS0EHNxv6uMc43nb96xTu6LWno4MTxpQoakoJvCRI3tTq48mhtcj0lDV41gZOyFZ9EmA+IgQOFqBx+c6PFizsfiI5drjVSiWQElQbwtzoK+ePrRr13erH0mtS6cJAzPSxV70JrqRpCRKfk4SPWACxz3qFomxS0f1KiBsDgdfnjEC2L4o3u7DKPfaSAoAMQtXftpUnwpjjNnrmmDpNR2U1p6y/3gWvcyQtYa1v/emk2AMD/WWavY7L3SZ/GMfpMoDOyj+MHenHkWYiF5KNQ7D9UkfQlq36Da3Vj8VmpO86knI9Vd+8dcExBJq9KTAHNGma/nYZVj2dw96fJxWz2VlxQWtjxHeWOurhIIFXe5o6a2NKDalgHyIcqkCfFoQDOzLxIvCNAvod4KEJpkzS1lKJpazx/brx8qHqedA7xbzbG4LpwhgWIP3GbEVxzLmYGLMNUOwQ4tbCigtamCDc7Lpy8aQRqC1YIV0QaC9eUgCQXhRmfw1115bgUAJdXOvzgauyGG4rijsygB4E+CHB/Niv362bXH8t9r/Mk2dqLffCG8H4UjstyJvunujOfDA6RkgnJVqI+PrN45wfd4W5tytb/NY6/0wSdOWmgIZvDri0rwAk78bqoJNpqFT0QqmiR6QUv7+8mtZ3Za3veI39Sl++vSgpSvcWTHME8GELIHnrIw/EFkxCIExJPFsq8CQb/uNNE5zFAz4Ndu5c8bHTLkzFucz2hp8lCBMkocK66WKEF8sd8X9xYZ7Uzeq5QjC9R09St28uAEi3RbYLb2CmewCxeVP4wbaihLlbA56x3kfCRs3bDyi61dPmbnad1X+sGRyVutaHv2mVuZBhzggMxhqgsnPgOu92ccgGfPlJMP315hpnQY+10JGI4K0NPkdE1zWFKG3WcHo79tF5nRbko8ZXhNwIV2wqIX6UlLzpsl5K640fhL20F14E5o9IopGCkOocx7HgZVsUO+BfF0txr8/+y7fWJDf0WJb9MICtVteYfKiUOEISPi4IM6xVVSxpw1iXFycl/8Wh7b87v7q60M2wH/SRn6IAIP0o7J5OZQ/bISvh1Mf0sYbpG82hmVan2w+lCEAIl4YT1Xd76+u8p+vtyv22Qvq81eEHtYGtvTiOAcuJ9GYAOw8gzPxzJ3BuoBB1d+1HPW5Tmy/CfKEkuMAQ3cCMVF/zv+cBxBHE1Q5MscCjSsjLLh5FPa5jsbKetYIrXa1PAMyxDHq/IIzYMQ2ZgSwI80yoflaq0HpLF1oSd0WPfX6NDajXIo4sJgsTfp2AEyzYVypkpySoMSn5l6FQ159TSS19vpbCBG9KoAAgg+hhsCmnlUuRcBL6WDBf6wFTs+05/dHPAJf8apLznUG0JVt5R+es8iawUTMAvoCBozuv/98WAf2QhLx6w3LkHjievJ7u0cYNwiLEAwrPI4I9kPKJXz0d+h3vfxNACBjmEBcJfhSGL71qnPtib0x6xkucMvHAurGOJOLPEtGUzkF0y5cVk5Rh5v9tblU/mbAPvF1aed7NTdvnX73uT2xrCX8DgBPt4VWhEE6Ik5cQuDP05TVb70TTQI7ndHPLA/7yAoAMeBX9e4G2GVDjWhS1+Po4QzwHwJQdln/JnYMNQABcZNOSBfYiDq5j0CkRJUgHKlo/d8L2PwVu+t44dUlv+estM63XilLhhmcz42pJSNqv9b78dXJhodKJ/EuPGGMunddLAGJjSsX7IAnSh5HguQwcZKtK8xlsJRIoVZRhoivWtIjbpk1DuMsrz7sp8FNX5CZII78FwknWZztEAWNjEYnlz3VGXjG8BvWFQHo3hdqDy/v4lenBygq3/ocE7FezTqDYOPpYgK/ZXQBk1hJ2K+PYSwp9nWE+1VZKWxCxrrmkBMol2b6nN31jjOg1ADl9BZeEIYZLCs9gwsUKSAx2AIl6p9ciVpoNDxOEaw3wXgvElm0wYj2WgG3URKDLnDHi1t5mCO6PV/bs13PjQxY3MHCSIZIlAmKEQ4gJ/DzrySuxAfU9TYvuj33sLnMUAGQQabIzgBDxNWwtkLc67gelBWKtgQR7YxyorxvmUyyA2MJBCyBFsr2w0BF009zRvQcgs1/mcs/1RzsQs0H4kgUQy6jbl7++tkAsgKzagkTcAkiIrxvgoI7MqwhAyi0YK8oA5tLrxro/6su99tXYFkAMxPUWQDSTk5IQwxTs8/Fz6cgraoYXLJC+kv3bjdvHr0x/bmX3n8u6sNa+iCKV1Mdq4rm7iwXy+Zcby01ZcoL06SoGTsyDhz1wbd1EkaViBb77nXYXVq9Q0M9awkXQuUrpqs+AcKmiwQ8g1pIrjaGKhf4AMX+Nbb/zTi4sW0AYubBgLv3mIAUQ68JyWN4Ia4EwRJktTXfAcYGfeVpefvleaBzo9U+700lVAJBBpM18ED1w9bFMfC0DU/N1Ex2GyCW/GGwxENunYiMm+b6emdV8rmYc1bkWxNYzuJajBfRjZjnXNKL19gPsV3TPfmct4LhXjSLm8Jy2/INrnP6MgQjiSsW2jewjJOVl1/RSFtaly7g464b7tlHZHOUbzDaMSfYFz9fSWHr5lKQMMV2+aJ348YIjoAfNYctMH3p5S7I8OWSyNDQPwEftE1AqkRvjUlNC0i+KXHFdIQurZ+9Fd+8uAEh3JbYLr7cpr+cvgoqV6uMg+IaAMc238YKO+gIiccndE8VNkVJ7oWlRf2x17lwWOFt/LGfwke2+eb8Pmmwzh/IP5pukhETzY4Z/wkqtuH1CDwvvbMprGxrhWbhqSHA+kbhOgiO68L78venCEjCVCkGRDaILc9Xc0THb7KvHv0vW8HBhzOwc+LhGzfsZoKJz3xLronMFsoC4mrPi9qppyA2WLKyo6HSf3F5tjbL2I8MXEXCErbBPSWwaqbA0KcS9pUr84vweNhXrsRL2sAH6+JXZw6TZ59tlmjsXlP1MeExbk53rshrvadZwNYMiqgzGdSKubm1y0fTXQfAi5Vvc6hJzYWDMp+sC2itruOLt6kAShOcrFBYS4b4bxjlP9FjUHUR9xfuazzGb6w1FLYAjDOmrlyIPIEIgW6FoY1LgEdbh96/rKRMuM120Eq52MF6G+n9C0HEZY6oYSHQG4w5amJwk3JwQ6tci21z7vWml9T2WZT8MYN1zxY7+oAEfHYCPM6C97d7iAksrFO5LAo9vD9XCQVPX0g8y648p+upd6Y+177Fz3LAhOAJEV9UHPHNLgLKQ2+vuop7Rhn4D8l//3ZT+723dXYXYmA5vQzybCecZ0AWNAdysYUvZ/R+FhKUSLcMVNYDNDdeMc2/r7lxvfz3Tl1bps5jNnCyjMmsoaV1mO3Yb7J252ut1Ooo+64oUPZMkekRq8cdvTaTansxhrbjVp7aUs3Kmg9UlBBwjol5Wb3JSRsNHVDGIGk79tVjw/QbO32+eQCt6Mnd/3fu1lziVS4Vf1eBPZwwNDzlqa2x19WSCzI+KXfeFmXthXSGFt7800j5PAUD6V969Mts3N/JUbcKT6nw6cnvIh2pGwvq5XYGnkzB/Z9Cfh9U4/xzoaZoXreBKzcFIUuKrhnGGZzjKFtrRhWUP3YSASQloAr5jhLrd9VD3rSk9rzq+cHVwDGn+dBo00zPoMzLFDhqR6IUTROtc4rvjAo8QqZe/P65nlfWW5mNUcvJ7fYPDWww+2dZIbN88mWK+p4mVacRqTNBDJF4d6vA/mekuulM9M3euxbY3SYh75RntzUHOfI2HChmMjgH/w0Qn5wzitoWv5WmRwEOkcZ1w1ZKyX6C5UETYm5J/97EKAPLuMhpwV1y0gkvg+qOyPmYZyC+FzEPswVsskE5JrGc216Ub3PnVfxvYLKuWzj2Enpk2bBlW3yQAfDuB5ylNXNAvixV+D8glN/dGLGRprsYRtA+kOA2MWX1Fppjvl26zyhRhqTFmjjbuwy2TkZlP7R7Inf3N3cjJjGfOC7SZ1WgwMWBUWgCxvzwg231ZALGAUu3Cr3CwWmtzjbfa/ePcI6AHcszsjFe96ZLoAJI02zIVWO43m1hRaVPnBP4CX1+xd427vGB97OwTtPP3FQBk52W3y+6cs4Td2lIUlfjBKYJwedrQ8GaNmO2R4BKalOCHJPCokXrhD8cm1uyyhb7LxHPXhx8LtZm9TdO+LRpR8FwSjAA82e5xsTm7KgRcY/uSW/I8gReHKHrOMP/mm+OdJ3u6t7PWcFk251WlpDwbRJ/VzMU7xg56Okf+INdA1iU87wo8wYbvpWZn6e37I+zJ4X3GZk7FGnNVMUd9SRuckgXKtOGkI8gQIxOCGwgUl+CyECQ1QxRJcJGgN4j4h4LMX5Brrv3WlMoBxyEVxT0UYob0iQb8SQa9B+Dx9jlQAg1DBF6LEx7QOrjrmzWJNwZNRllvPFADZIwCgAwQRezMMr6xIfwEmC/fGmLC1gBD7Bi2Z3hKoikGflEKurFknFpIbYlaA4qyooMJV20Iv8wGc7aEiNdruEQwBHguod4hzoEhAlDKMyizZ4b1bg0RCEsc2sxsrl75vPOr+bNgenIA5+X+pRXhuYb4/AzTaI+5SgHUmx0JQ0Abpm0M/gmI/+Q6ztq7eui6smv/4jKuDkRYEwBfZsJJ1uKwniqX2BOMLZqxhgSVEDAmYC4KQXGbEy2AuiLJfyxT4kGT85791kCLmTHTWWtR6oYY6nH4JWZ8wRCErf0gAgvm1TFB8yXrx12KPXfLRGremXeocE/PJFAAkJ7Jb5fePXeNN0VIechmn09IG5yYJ+WVgC+Ja+MkHogDjwdCPlP+S2wbKP7hLyzZWiRjRWUuyc9DiK81G8iMNTUYjZKwqq2r3kMKtJoIFBieZgwODwijNWNYUsDEgHoIfJdZz0dJbPOtVdTaU0VctNyfYQQODEEna+CIwC6HozbBPQoURs2xLFEyYznALzGJe3Kt2b+3Fhc1P9ALTLhfXZU73hj10RaY9/tM0zuyyGoF+DES9IphWi8Al9kMFURHM/OHApD1aPlVDl4bIvlJBv/8qr1iS3oqw966/4gFrCYVw00MCQ+VwEebQxycA/a3VqgicLGEFyd+UTPfksnqp0cgsbnQB6S3pN+9cQoA0j15DairLQlh6CLp++F5zLjUUkcZIG4L8YgonSJe6xI95TD/zoFaGqtBw0DI+79qA4/UOpzcEvCnA6LPRtxXQC4GvBYDPaXJ3FVd47y493zQghnhIZA0K8d8sGdwgM2QUoQWh+j3Lun7nJj7/PdG0xs9VYyliXFSKJHx8KLQ8GlZQ1WaYb/cLSHwm+9JV16Yzi1xQyCrGa1K0OMO0wKCePJnk+i1nq537gJWS2vgVHvhF5n58y1MQwOgSBF8QVisjfmhEO5TrTlssXO5rYgXVdjnxHzBYxoKUNFwB7kSheeIMedf/1DPzD/FYt2uC6bbOqd5gGx5HWWB9IcLEiczcH7aoCxjA+d2HwSv0uHaEoknjcAPrhnl9goVfk/1safe35X3YU+VzYDfty2u2nsW5Bsr9YdtbZxveKYGptqvZoGoBWyrQ7yhhMSLMZjHOXD+GpsSgUiv0IHsrIC+vi44FMDJ2zQd0hTyQRbwDFDvCNzpAn+NQ716Sw2224P4/HUYLr2wpoX5dENkO9KRJPhFxCtShGcN4fabJrjP7+xa8vfZmpS6lXAggxmIWGzFx0LmA3IaRSHgRO7BLqT45lN1821kDePlgPl5QXgyoZx/ELDl9gnU1NP1nrecK3yFERQG59l2wCEQM4COEdY5RE8FbVZFkFEvT9jHFg4CGxdB+iXhEcx8bMg4koj2K5HQcYHFYJqnAvn3NS8jM/+UngX0e7IvG9trHYIS+PpAqfGxLHj/tMH0kOGGDGmZmR3ClpTE3ZUu7ieol68cRXU9mbNwb88kUACQnslvQNz9uRXWzRMcEIA+xkRHEXOSKAo822Bjtrg9prCQIH5Ljly2Ta99Iz12bNDT7J9ub74j9hGu1zZ2c3GDpvENIVfZGI1g3th2+M4lz7lnQz28hUeSLbCPKsZTa+EEvjmHYS4nUCnARUUSXgL8qiZxfb1pevSN2iGZ/D3dXlf+hna/e6xcoNox5lTP8GFNmis0qFKCq4gQJ24vE9mx+VRHkZ79ez9kZMDcKIjqmOjZQOsnFbsv/XIqvb7Ta+t8IzN9fo3/Hg7p4AzRx0ODD7enB6MhBix0badD6dz3o/G0rvNts17KjjMOTVVCnieBj9v+IA7xq4rkzXESC3hL7YbvHTI6Apz+/Nl6oG3LWkpZxqpYyLEKfKQiPsXWe7Qa27UWEAJagTe6oJeI6NZhUi5Y+jyCXQl4/SmjgTpXAUAGqma6sa6zl3ExB9myRNI53bKUZg2NDQ1XRc2YCBqMICZocxHxGgL+lnP838XdZNN3hlO6G9P0+FJrMaUq4RSNCk4XQlyTMTw8Y+DGgFYHvAZCXNtQI+99S0fFjopxZ4alsMepAO8PYJqKsrV4jRTyNtb6EXDT6jt6IZPIWiLYhHg6643MGVndzKY6TnRQUuB4DRrpMZJR5f8OCGJlbU86AupCxgrDeM4IWuj5Zn0ogs06TDfPn17V41iNLRpceDjEPmMiEL4gbagma3h0VHxJvEEw3eKQuU967vpbp781NnTCRk7G67MVUrlzCHx2VDRJqE0JesDWpMRc+fgNu+CL3qalSxXONFoc5LN5fwieYkDVISNui2TfpGBh/hUb8ydXxl7ZthgbeyuBoscP9h48QAFAdiPlf3Vd8EEdmKPSLA4NDKaDLFkgYvascwhhUsJr4xBaSMx/CYlezWS9lW4u1dwb5IRdEeN5Gzmp6rJDg7hj6z4uDxllAYNdwqtx8AtEdOePJ749TckZr/PU0Pj7u0KcRsBH2gsnaFsC5rEE4VFJzsMlE/BGb7rnLM28CrMVRULMSAr5QY+5OsMiGRqOhQZOez4QExhGCoRxQYEksz3QtJqYFuUS8hm5BS23H0BBV+TTlWvOXratWKCiwlHh6cz4Hw8o9gxch9DkEF5lQ9+WLfLhhtXw3u7r3IJIcUt4HYAL7GPhENJlEstSQjyojbjjxvHY0B/psDbe8aWVcKuSGOt5enIT6EDf8AHa8P4hUBFwe9zJ/o8iXhUXYklo9O/T7D1SIYpbCpQlXXla+v6aAoD0vYz7bQb7JecqVAc6nB0Qjk2HqNHAkA6SQNuczh7WzSlJ9Yb5T2nG31ytXr9tcs+D0F3Z5AUvtVRxIj4lB5tuSmcz2PJPGTD/jiD+KCAX3T2F3rZuZdYzGxKJ8lHJkpiew8wX2awtzfDLJdUlBBYaY76bNc4rt9TA7420Xrsf+7W/9GSokanGZMzESnKBSGSdmBuGYWlodBlISZAWDOk5krMxcDOEaVXapKVKtL64Fq0Le7lI75zVPEaFev8cm48bolNM+weCdgVec8HPMdGdIyeof8y1sPY2AfFZGziRzIZXMnC2AcocIFYpKZsQuJ+EnIfVeL0/GjLZJABveEtpMpma7TMfXxea8VlDw4L23vQ2ZTtiJGh/dvkOQc7PXIP1yzZiyxFPzDNz587dpXG8rjzve8I1BQDZzbR83gucLCkPD8kCB7aENJWIp7iEyTajyGuPiXCsnRfpOZ/p+RSZNSVSrPJDvSIj3Y3V45Huq0yta9d6UwH10S2h+WC9pg9IcMIR0Ab4TlOo7lAutsx/lwDzRatCe/DNbtU8RTOqUwKhK/CKIvEbB/rvgeO88r3R1Cd+/IgRdm/IVApJ4yPFQVZqQWREPCBq8VuLizMty+H3NmhEj2iHK69sZvheCfpUzvDBPrCvC0hHUBZs7hXM95HjPnvbOFr7To+1Lc5LOvo0Q/i4YeyviMekLEsv4XEt1DcDgxfrFqOur2ILFy/nCqUwgkmPA3hiADpcG8zMAuW+4aStY5EUJQNYq21ZyLQYhAccIR/ZYJDrjdTn3eyV36XbKQDILhV/H0yeZ2ZV6fKcjk11gKNcQaf7hsemdXs1t1U6MwIQ5Uol6lKCl4eGf9cC85RMxjbe3kdMvjdvCA43ki7Z4mHmep+rYgRZJG0Gr7js5fXi5q4cvGe95r0HRAd6oDMAHGFjDy5he4mkV2PEf9NxdedN1bS9DyTbMWQ7I/LSvTtSe2e1RWTmA9NmwXb44t6yfnZcf9SudinU0Lj/ibaQ8td9g7E5hlMsbddGW0RH1/ihuNNrQva/ucwiGvulwXtIyfdJmDOJcLCdSwL/jCtxZ5z0s94459Xbqffcbp33ctlqnsFsDoWgYw3MEU0abkazo6idAs0CSELAK5NIS+JftqT9b2ZSqcaxv4A/d07fybfvnpfde+QCgOym+rU1Ilmg0qVwogIONMDBAeMwn1HqMZx80WGckHUEbTPML4KwNE68UjAtl15mWTpb0iv++3x+f7JWf6jNjTanLuTpb/hIuIQ628+BmL9zS437y66owqavZimYoEh8hZlPDBkOEbwYUZ0E/sIx+d0NHmp3ty/VC19rHkpOYkqO8VHNOEcDlUHUM57WlgheBqLbasfKv70lAeHtBMpMJ61CZSIMpzkSlzDjuNCAYsTrqlzxbFLg/pbG7fd+Z8bwHjAlKMsAACAASURBVCdYWL1/tRZx1igbQuF4h/g9DZomN2uaBMYUJh6fM4Ddhw2UCyDDzFtdQcvKpFnkQjy5tV4t6M0YUleescI1XZdAAUC6LqtBeaX94hxVC1f4/omCxKWtBmObdeRntumoEVtHe6Ayeom3x8BLFPFjxnHvlQYbS9NLM69Om6bvQUQzslONquwaxryMeHGxPh6Srm0MefLWiIOeX00AixnmNz+dHH+gqwK+8DUeilh4jTY4PaNRbLmy2pdGfxEw35COs/yusWjqK2ugq+vsteuY6cJl3kSW8sQc2W6DdIgGF9soh0t4LEV4mIgf/dFEd3FX57xwNY8JQn2jAZ+cZciUpNxIB00Jwb9yQnX9V3aWZqUjVdvWnaR8KGdIptzEXesmOyYm8KnGACO3hSi2lkaeQZIAttxnirDVIbysiB8Q7P32lonF27q6n8J1u0YCBQDZNXLvt1mjr/+FkJkxmGDgH9hqxJhWQyMVmYMkaEYACG2ifCKLJlkB2i6YNziSVrqC17sk3tBkXvcdtSLMoblhPFojMOlGx8NLt3Fx2BjUAHSckXR+RvOYVh0d+H9MEH4VhuErd+0d73JfCpvNJbL6KM18dE7jwxqYZAXqCiwtlXjMFfTQ82vkwz2uC+k3Lb3zRBZ8yxc1FFF58QHG8Hkh21RXVEtixxUW1OmnMTI/D9lZf1sNbe3qks9byyNMEH7JMD7mM0bHBSUqnIiH7Fdk5Fwai+3dioUx01eerY2LoaNSyXgwRkKMc4kn5QyNqte2Zw2PdYgm5wwX5QzcDnp7TloCUEFbA2MWajb/UpZ6RdLKRNxZ1lexrK7KqHDdu0ugACDvLqPd6orTV/AoAUwoouCTAH8kZ0RxAKTQns0jo+JDijq9WYuk1hVYaYCnA6Zn447cIk2uzjXxjFOKLIYgFxE1/hffv/XdZ1ZmqyHVkVkjjk4b/nDIqLRVgsz4fjar5nlFyHbH5TTrnntk4pBZZX463FcQLgHjCJuSGiekSxRvU0R3N2QyNzdzSev86eQPZgV+ZQMngow/xhN0lAa+qJmm2hoUV6A1IdBE4G//cIL7g+7u8ZwNPAS54MTQ4NgQdFhMoLpEkg1g/1aSvBY51L5bv5U8EwLqEXdDJOozfrlhUanA+ypg/7iggz3G2HoDldUQ1uqwahcE1gZZEKXLJVqLBK/wtPlZE9wnWj00DXaddVcXg/n6AoAMZu3txNrPeIlTsgTFiTAYC3BNAPk+Bu+viGoMc4X1SduvQ1tkJoC0ADVLMlslaGtSUWscaAB4JREt01K+EothMy1F7u16SuSL8qAxnbU+v9XgA/Uhj7J8XVG/CsK3W3LqarwK3a2sn45EgcbAnygceT4btj0ibDGdGxPISdBfmfhuHYbLfzZl4NLZd0V9X16bHuEiflLW8IdaNA7WHFXuW/086xAeEMDjt9U4T3dlrM7X2BoXrf0ao+kDDDpfEfaJepUwHlFEd5CQ//rBeFr+tuN2uKka16IkrlBREurpjqIZjZpHpg1XexpDDWGogOUT42LP0vLb9AKL8kDgEnyf8XzO4PliKdaUKrPag1reCGweOxZ+b9bydFcuheu7J4ECgHRPXrvV1V95hhPZCv3BNv/5YY6wnEM8Nm2oTAPFBKQsG23U6bA90wkxAe0QWtoySpcyzMskxHMx8LpSVzVJg1aOI609eI2t8BMSFANiTtwfkTPyvTmmz6cN79fY8RlqaTTaqEFuvG2Cc8XOCvXc1TyMg+CEEDgmhHg/gYfLdq6s52NkHmdtHq6bHH+iuy63nV1Pb95nXY+XbEHSbw2mKCm+6Bsc3axRwczSIcqCMN+HudWDs2H+ROp+rKCDtkWH4XvZ4HpBODQ64AVeTkksBOvHgkzs8VgpdJiD8Zo2yfLyEU6JzCSdRDIpg6CoRVNlk6GRccaBruCDrWs0yzzM7wiMd1DLR/ENQWgmcF1cUFMCaAmABfUGTxijVv5uCm3sTdkVxuo/CRQApP9kPeBmsi6IygNRabRf4ZIoCzXX+CQOA/N+IEwNGQm/o8VsRItiackBm7TTLIGmhOSGIoH6ISqKm6wNQCsCzRtDVpuFCpwkU3mREoe0GH7vGz5s58Fh1kVmrQ/rJuspgNivaBF41dqII4lwkWFMM4KkC25ICt4C0I8zm527VBy5wZbJY9mB3aGYoLV+rwGfpRnvzRrEJNCQIF4vie5pMNmfNYrilu64/zo/hFb/xfuFBwnCNw3j/TYbyh7wJRLbBXg+a/VrKKRzOXiJpJdwSQwt0mKikjwxJqimMeRhW0OUBYaHaNAQw0jodlJHdBBk2sbsQUIgQ8Bin/GgQ7QmJXlzEJhtdXC3x1y03jWOcgPu5SgsqEsSKABIl8S0u1/ENJdBG5dmR1HcPRjMM0CYHBhUeUCZAqoUocK2ErU8UPaAsOlbSRnl7GeTBMsuu94HrdKGN2lgK5FQLkxZStABITB5a8Dltpd1B/9SOyMh4dsNO+PC6qQO6yZb91qwL8kotfWwEDTJEXBjxKwYv0wJ+jWMWv6tiVQ7WLRo+2GMHYuieOh/SJM8OjTmKA2aYA9lAX6tSIjHHIGHysfLB7sV6N5Bbhs3IW4y4fvaSumv1cAh+XTapLQMLfx4wHgAzBkJ2BrUuCQaEhM0ISZ4ggNMyDLKGjXingHZeyPd2o8MoqxhbtGMjYKxrVhFxJKLs8yPanbW31mD7btNhtxgeaj6aJ0FAOkjwQ6+YZkuWgHXMygWJlfESiQDIyeH4BklEoe7AodmDGTOtAdDI6qJdqvECELITPaQyRE4kIJ8YtuZVkgGihicYG7vKJh/4KJiRuAH8ZialzXI9uQr9MzXmocCiUla4AQGziWg0gZqiwSWlktabAzffeME59HBohMbpxJJDHco+BKYP+lDlBtjSz6ilOuHHOA7FPpLfzI1ubk72XBvsT6WsFuewHCj9aFMfLGtSrc6zXNECkQB+oaItJJgbNa1ZqEM2PbliAtC3OZbhAaiI6MKSRF9UIQE2szAMs+Y+3OaXixxzHYyukF7icYwB2+wWYOD5bnZFessAMiukPpAn7MjSLpuFUYyhxPKFc+IkZjeHMLNmahn+DiAqolQaphj9uszf/BY11QH95bNsmrP9e9AjvzDlj+oFOGBUsH/x4QlzY6zMta0zZexysBrgmlYDdNVtlVLz5GQKIY0JxPMNQaotplKKYGGlBC1TLhdGvHnkiTq5vZRlX2vqJRt40LgqrXBjIDEAQ0BfypgPtyAhA0Z2TiUILpXG3l1grD6XQkFO+hPymdBVK+F3JreptyUo4qorJwQDvcNT89BHNii8SHNPMZalXn3U9T7pP0DIaoTsh8N9k8eLOx+LeWIDYob5i0BY2NK0vaEoO2SuE5ArAtYP9eay66SvVSQ2isyLgzSqxIoAEivinP3GqzDlaKKQ7huCm5LFkn2w1ExBycJog+AeJJvUJZuJzaMflF8413EYA8hexilBLaVSRszod82sbmP2G0sUmj10whlDMHQXyPoUhteZjpv0SIlyvc9xRi+MQBG2S6HDsEoohYH+HVCyj+zwCvfH0ubBqqWLHkjDofQe+kztcBpW0NMyeh2qnZXtKdWS+APDH3FkPGxNe/mvrLuPWslZJcjpksQ89OIO8JLFkk1jZj3ZYEjsoam1wVc7DMsnUg7zc3btPHtXPiXl19cIFcEpA3hH2mDhULiX8VSvSq9lsAXgQ8M8YbWtOmwDyleBqou95R1FQBkT9F0j/fJNGsJnKFxlMVEOINY1ECYKl+juEWTKwTXuKB9mLmsLbaRsv76HZsu5Zdg/76j3sRzBTKhwaIcsFQxsnEBr1jAlAgExY7ICdatnhFNoeGtHsxmhtuYbkaLl0Q4tAZ64yJQWIR4qgilXi74BIMuDw1G2AOvo3Led4lfjBH+YYz+q5+ILZaj0NJXXE87JWZrKQBi2npvDBk5scnQSQHjwxmDcp+5OG8JdKQ+30+EGwSr1x2OYk/wUpAVuXSx66ZKi0w4nMhUKinLjTFFIVPM8k3VGzihhqPBrmCMEGSLSVFjgGHWLWnrOt+u/3tEectRBp51ZbV6jA2hwQYD3hAnaiiSSLPhNc3Ainjc2VA3CpsHY9bbTumtcNO/ez0XZFGQwM5IwHJu2bhJSukTFPE5HmicZ3iEtUhswP2/jWndWx1ZvW/SqdivbFvQVmoBRCFLzJsDQ2t95peyhhZpNmvSwtlQVopsq4dANEK0qmyZImdMFjg+1DgXQKWdN+9ysSnDLtnufHyLUOb+XK659ueTK1p3lpplZ+T09vdEvUQwdyEkxlrDLTyCiU6oC/ngtMF+ne/JW21EeMKR9BMHeolMZ2tLS0uR1XBTAiNd449PSMx0pZgugEkMsgWbyUYNpz5gaTPqrF6syzEC2A4XVdSM6h02FemHwBUSQYJ4U8bgyYzWT/o6/oQOsPGX+yCzs3GY3pNjYaRdJYGCBbKrJL+bzBuxu9bCHeH5E1wpp+cMjw00j2Oigw3wns6WSGR5dLhH7IGV//fOorB/b901LsG4NmWYkNZMTRq8zYC2xGCaE0o2pwSCOBmtAMqBYg2BKWsxNN7TeI8ldLVj5v311qWmCM0xSYuTMK8UsXnNYb3WJ1Xb5JlmyCDti2JfxRGUhmBOw9A0hL1R0BZVa+8NiWltncvXQiAGkc3C8bxM0onJomIlShIQ1a6isVt93rfR8EzfwHbjq+osl3zcSAK1CYmXSwVtH6LQ4oPgGZYtGkUecykMDyNChSNEGYGT1pPnGYicac+es/rI/9oBNGIEeBNMdjwQUtCIQzcrqe4TRE9nQrM2o2l9a5CtLfJLW2/fH2Eho2o3eZl3YhsFANkJoRVueWcJfGFlZnQIp8ZhcyETfdJnm6LVfn1HUN1SWWQlkAaRjnr6tXf1o5DJZvlE7n4QlK1ezp93+dqR9kwfQkpCJ2yMw7pwmEWDhrB09Tb28XauMwtMCduAhLAtweErAvxKDuqVnDZbApL1zJxNOE6u2HimVMVCKeHHwjf5/nZa5aED5Ss40gPlCKIh5ztZUNwQlTqChjoww4uVsD1bZtaF2GtLyNVWFu80obUWrEVVIoFSSbBFezb9zebM2iZb9v93tuqslUEWNxi6ncIfvgRCGwBvB1kizewSkSvbM6zeYoxUwg+GUriBSc5bnUz9X8MIePOJ8jyIOy2Xwo27hwQKALJ76HHA7OL0FVxS6ntV5U54lSE6q54VMtx+JkkBHQMCAp4LGH8zxI0CwmM2tuI9HhKNdhiTSiUfwKCRLQbKtja1bpd25pN/FyEqAts/9u+sq8xeF1kc7xR4idKOiQU4R4x6Jq73DRpIUFTnkJAUWlAqbk//ZUkw9k8vCFaAIHxD8KwpZSKgkznDbsARUCYUuNwRYmhgUBQwp95tTgsKFjgtBbpdYGe3VP5kt3U2Foljgqzcmg2b+sDQyhzR65J5E4G3QwhtNBeHTDWC2PaZ35cA2yUyn43FVRSsHk7hixr801xtyWNzjoAuuKzeTUN7zn8vAMieo+t+2elcZpVb31RcEsrrA6bPbzYKzSyjwz8mqCEFs94R9OccqTuCOLZVj0Buo00uWo1kOgwmlUrsW6lwVMA0oS5kx2OKitQMs60psedigiDiRPZ8ZFdSdI7a8zRKdY2ApuOp3tF9Zg/aHREhX9hoYy+RZWP/2SmFtTeEZjHNWgU2BpE2HZZCB92HXVNnK8tuMP/vnWtmOu2LO/YVamu0MYeaIxH5zMa2880J5sARpBMCnFICAqaBQZt9wy83h/SSJrlGprFJJKA9iVI2eh9BfIRifByE0bZo0Fp/lhatgsLnRgr9d9b6D5dNLv1nb8ijMMbuI4ECgOw+uhwQO5mzhF1yUALlXRcSnb9NU5Tnab+GFfgFR8g7HKOfU8XO8nXDkLMNkOYCZPtHNCRQXOF4ZVWOqPIMFTUQKGdPydACiEkaIVOSeaISPD4uaFhcwnY1rJSgEkujEQAyYH7zAA4MqIP1t92F1ulwzgsrb9lYhLP/37qIoir5Xv7l57YWUmeqj84GU34t1orIsyJH9RgdlpcriG1qcgysmch6rZo8g/qs4XrP0OaA9SYNWidYbFUC2YRga1XZ1GrfWl6tATc1h2EjO8l0qq1zYfX+4KW1cGItmTIh1fuUoNMMY7+QaZxN/7XLKBX892FCL2Qp/zJ3bNf7jfSy+ArDDVAJFABkgCpmsC5r7guczJRmhwjpzgmBcxs1R1k/RTYwLuhB1uYqDWfpLTWwX8v/xeH0Vgmc8AInlYOilBvWWCqNlEPDkgJVSeJKSVQaGop7hlWm0xe9Z9ixbiIC7UVAVQhYKyZvoLxlgnydg2XxsJXXZCvrmTsSlkjbKA3ZWM2/vWlv3t+BPR3//uaeLJR1FOyTdWMlqD3G8LbzdwY4QdDWrWaY1wuiLbbSPwIOiuI4pkhElf8t1iOWBepbA1Pvsdmc0WKjL9W6rMbW5k3IdqcfylnLvSmC6biA6GhNOAocGWKmXOK5SmWekob+7+rxbsECGawvZh+tuwAgfSTYPXXYL6/hMun7wz1HXm4Mf8YGdm0EZJhDnBK430BfZu50X+tSgWAnIdqiOOvqaljUkCwdUh4vMXAle25KkeNIqCCEsA0mgrZKbvvH/sKASgJBwxLQnwbE0WmGrZpXHZQg/wEg1jKIi+ig9l2ibQJUH7Bp1cy+NWaE7dvNUELYXlgdge72gLeFQopSAdoRirVhYyii9XAkUcwwRmniYYGl/niHILm1PKxLq1QiWyJ5m6fpV00hHpUOt8ZD+I4DxB2HSwA2BhoSYbP2Qj+IBc0Cfqa1yQ9aS3M4GP67trbd4QE9618NZTKWHOUpcYph/A/aYyE8XGHFCIcWw/BPLxnrPL6nPteFfb+9BAoAUngyelUCX1meGQnHGZ/VuCgEZlm/v03JtcRORQL3k5RXXDbyHfpM9OpKAMspVZzCkDiC4zSJo3LM+/sGY6x7xrKrdE43Isv5BPiK8GKMaFmMuN5SkIcsMiHrQLPtwggShqSUUdHdm+9OhBkGUYQ+2oINHhB0CNaCyVEknBBmmAaN1IyZGjw+qlHJZ6d1uKwEISMILcUCS8olXgw1Hlxj1D+tu6mv+aMs+286RCI+NPg0Q1wTMleEgBimaHuVwnJifOvyMeqvvayiwnCDXAIFABnkChxoy794jTeFtZzRAj4zZBxvD0pbzzHCRWuRpPsF5NxLR1OX29f2ZH8RNcgciOxqpAITTGVBF/uMY1o1UgZvtUTihCBJaGbCt8HqN3EBn12EOQbnDBhNTUBpKUpt2nBr81vfm5Iocan919z+P7GiErZl4vHWZvJt+le82HFDVEulr9KMT2Q6XHv2amt1WDklBDaWSqwlwXcPjTt/8BlpjECuX6hAOvjPGlbpT4PMvIyh4RmD+FAFXS7FBiP4imtHy993x+3YE90V7h0cEigAyODQ06BZ5XXrgsMgxFGbAnNcOsTB9mCUhKahkl8vkvSg66ifXj2SNvT3hi7eyBWcCY73CcekNR3JQLWNR+SLGUsEvFKJesM8Z+U4547epuOw2WnBGoxkob8RMmY3a0a++6NAFPMIHMITxZLvg8DT395FAev/WRHOguDL0obGZgwPLY4o+2kjDK5qlPJ3hY6B/f3kDuz5CgAysPUz6Fb3w43hSYHBaet93rchxKT2FFy8kQA/HBf8SMjuI7dPpu39vbEohrIJcZEO398Wg5jHhAMjivKOFNuhkrOVDrazwZw549w7e3t9UXZaMUYR6et8g081hAxLQmkBNk7wiiXSknGb2aquq62F360Wv7242AtXhR+F4S9mmKd6THtFOdKCNrUdFHNDKe9x65Dua3daL26nMFQfS6AAIH0s4D1t+Fs3+ucS5OdX5njU1oCrOuocXneE+Jmr9eNl5c6y7wyndL/LxbpoFkLWjvQngsVJmnCk7fLHtn2v7d9LCFMKTdYC4c3OHbU2EN1bFdfMdOVazNAw7/XZnB4y3p/WEdU9K7JcMPhXStB9xFj4vgnqyVPaC8S7nKHWm7I8dwW/j9g/0YP4QMg4uKPny1YCbgKpP2S8bVvmT69q7c05C2MNXgkUAGTw6m5Arvz2TcHXDNOVK3Oc3Bgg1lEZ/qJhulYGcsHGOrR0J720tzc5axWXxjxMYGU+zEafK4lG2mLEqP5DUIY03+j6wS/cikRdbwCd5QpLrYUzTOiTteaPt2iamWMeb4HV1mckJacV4w+hMTdU+bHaedPJ7+09d2e8U1/LTRKGDiIlTgLwifZ7aTuBfyqI/+wGzoqfT6P67oxZuHb3lUABQHZf3e6Snf1wo77CfsWv9VhtDqK6C1vBt4gYVzUotfC9Xe3x0Uert82n4LeWxpKJg0ngFDDPBGFShB9AECNaGAMvIKnu+8E4vNJTS+DLa3lEwNhL6/BTzPRRj7lSM0ramXB5lSvFgw7jMZNpXbh9WWnzrnJd5cU9a0lmL5DY25FiNojOiP6e0SCIfqsQ3gc3tviucbS5j9RTGHaQSaAAIINMYQN6ucz07TfM1Yb56xt9xjabB9peZfc8a1z6q6nOwoGy/jNX8SSpzZEa5kMMHMeMuC0TjAN1McJrDPphVslHdtbnb2MuS5cuVcNjk2aC6NAs00cD5iM6XHqhImoV4Gc09I+NG1tUuwbbdqVlltfLSS+1VIlY0V4O9DmC+ILI/gCaY8T3xwUeIuEs+NF4S41f+BUk0CmXvSCMggR6IoEoSL0IsqrSXNn2yTq3LmC06PYueq7A88bg0tsmDhwAOXsZF5PCMMHhLAn+fI5pqG8LvTmi/XjDfnEb4GHWaukvp1Jdd2Vznq2cH5oukeyeDMZnMoZsl8ThkUVG1KCYF0uBxxnmT61xd809o5AbCCSFs16oLw1iyYqEK7/QBhxftcsVjEyxwj9LpFnAhPnfGht7rbvyKFy/e0qgYIHsnnrt911ZX//wlVAJ11zRxs8+pylkZE077XhC4HkAl35n3MABkLyALlodfIgMfzrD2C8ATdW2UhxoUcDTAuZJ0vSw39yy0l8/JN0l91JHPUXdSm+cFjQDoE8w06k5hrBU84KoSYBXC+B+Af1kLBZb9OMx1NDvCnuHCWc9wwlUosgx4ZcBXGkvUwSvXPKacoWnwM6P546lxQNlvYV17FoJFABk18p/t5n97QDE1jlUKEKRtBYIX3rdAASQi5dzhY9gpFH4nGE6J2egbE8NRWiUjFc0+Dda8DN+3F0zfzRl301h1hKrWwmHlf4wmC/wDE/NGRpte54wUc5lLHElPatD/hOn1ItyC1oGUlqsrUjPjoKrm8JL2qIfczoARA9TaC6VsFxY1109xnnq3eRQ+O97hgQKALJn6LnPd2kL5TZuglvih5cz0//aQjnb7KhSEYolnmfDl84dgABiD/ZT5kNUH6hPNoZPa9G8T8A03tKcCGAjMy9k4HHtmwVBeWzT/FHIvVNg3Y511RpUaYXJaT88wQfOCAyGeAxHWZoUoF4R/cWFfphIP3fLxGRtnyummxPkXZHZkvAyZlxrXW6WYLLaoaBU8SJAXXnFaBowsaxubq9weS9LoAAgvSzQPXU4m91UPAyxkpbwsjY+w6tadXvv7YEOIHl95TspZjQuMsBJHbS7gWC0grDAEG5D6C/xlty3df4pp/xnRz5mmgWImhXBAaTEmS2GD24ymKoRpTJTSlBjSvBaZvpeluSf0YDMQLI83vLcMtNZr4dXgHC9DfrbRIhqh3iI5MUQuPSSUQVSxT31Pd9x3wUAKTwJvSKBs9Zw3PVRBBVeDMbl1t9vf4MFQGZt4ESsBWWawtmQ+CgYUwQw3LYMF+AVYNgA8tMszbNJim27fQJZqqs3f5et4lIlgqk5TR/IgU70GBOzzOUSIEUIY4THU8DjRqiHvzueXuoVoffhIOcuD66EwPWWDNMeEiMdQrlDi402l142xnmsD6cuDD2IJFAAkEGkrIG81DM2c4qaUGYo/DIzvmZdH5YGY7AAiJWt9f9vj2f2lUIeoqScTcBB9u9tfw7FsL2pHmRBdwDh0l9MjK/qrI+r12bHAWp2i8YH6zXtGzKX2QzmhECQUpRtI3ufN4TVrUvHIui1Cvc+fCDOWxFcSYTr8z3mCwDSh8IexEMXAGQQK28gLf3M13iohl9tSF4A8BdsodxgAxDL3rv05HSVpNhEIXEyEQ5nYJztE257fEhb+Ef0LwYvCA0vUMJtLTZZTrnORM/wfj7omKzh6RlDVbaDr61uV4Sn4wKPCMYjN09Qz/a0MLG/dP75VcFlYFybM7D96kUBQPpL8oNrngKADC59DdjVzrJ9QIxTo4g+w+DPWgBxB5kFkhfu7HVcLnP6WAaONjCHA7QXA45LoJiwbQbpTyHwewneFmeYpDRHa4hDWzSm+4wKG/uRQBiX8Ns6Id4aeuoGnUTmrnGUG7AK3GFhF64MLmHwvKwhx1LfFwBksGiuf9dZAJD+lfduO9vs1TwmDLxpktRsMJ9uH6zBZoHklXPRCo7VCezFoT8NEIeBI1fWvjahzIKiBq8OQCsUIWszlIh5NDONAGGIZiQsw64gLHWJniTgobBWPpQ+YnC4rvIyiACEeV6W4RhQAUB22ze3ZxsrAEjP5Fe4u0MCp67ITQDTDMF0KoFOsX89WAEkr9RPLecKY8KZQuBDgnmWAFVLgrL5ATYNy7qobIZSYCxdVPu/gxGEQAbghyDo58ILlt09Pbl+sD0oF67MXcIQc7MarqECgAw2/fXXegsA0l+S3s3nsQAimPYF0ynRn0HswupsiWzTmaHFMnakAz7PB031mIeCITo4vqIMpSjhrL0XuuUp2QTwy4bxMHP4R3jxrXfP2AX09T183goA0kMB7iG3FwBkD1F0X2/TAohkmmEMnQrQKYM5BrKjrL6y2j9IQHymVfMhGYNpbdlJjtzhIvsiWVABeAkM/QECETA6VQAAIABJREFUC0Ol/jGY4h6dt1QAkL5+Y3aP8QsAsnvocZfvYvbLufFa0nuEoNOY6LTdCUC+uJbHkdaHeAbHe8y2yDCx44tjwSNmXVqCFhrD3zRQi+sWo65L/Fm7XHv/uYACgAxApQzAJRUAZAAqZTAu6bRXMqPhOpPY8JlEdObuBCCXb+AaHegjWhjHZjU+QuB3BBAl6JHQ8NyWIvXSL4chMxAYdnfmeSoAyM5Ibc+7pwAge57O+2THto+EIjFaOM7niOj83QlA5qzh94H0OQ2a39egaTKB/8OFZbmzlIj4sxaaUH8z4wWLc8uLChZInzxthUEHigQKADJQNDHI13H6Ci7xdW5ojNRFAL6Sz0oaTJXoO6rga5s5JTIYpSk4kpk+nTU0KW14aOSpeocYiAS/Hic8KJgfZ+U+8cZYtAyGyvMd937B696lIPp6jqEYJAt1IIP8Be2j5RcApI8Eu6cNG7WKTSBRpMNLGLgqT8I3mAHk0vVcbVgfldM4Jqf5OMtOz225rf9Ntw7BLxZIC9A9WSm/2crYNBgD6Z+zleiGr/OZImLiAoDsaW901/ZbAJCuyalw1btIwPYDSa2FkwjDK5hwje0FYq2QQQcgzPSFpUiVlGBq2g9m5hjv16B9AJpgmJM2ZddmYEU0JWwgwfAgEEYJvVEmllGAJvArQtICgP7h5YLnc0684dcTqXnAP0htDbHsGj+zMrwcjOs0QJYQcqRLptyy8RIuK7DxDngt9tsCCwDSb6LezSfqoDOvXhteRYx5g43OvV07TLOWLHVGl08bJnzzSc/wh5o0728YVRYwDEcFhOwSwrhAGGfNLhu0QFIOUjDY0n4IW4nuCOgEcQjmPwQs7oL5f/a+A06Pozz/eWdm92v3ne5O0qlLJ+nUZbnIBdsYXCSDcYgJRA41of1NgDghzZjgxCfbYGwDJiHYYJopTogFoYZijCVs5C4XNavrZPVTufa1LTPvX7Pf94mzrHI6naSztPvjkKyb3Z15Znaeebta1zkFLy+wYSNEUWXbgXjZfGCLboYYuTq8EYRbbR8dAR7lQDcoLCHgU/842lk4EPse9+nEIxATyInH/NR8Y+XkeuOm8CZmuqVDl0vaNihCWuIZMUArElYnwxaDalkBJ6wJzw2Yz89rujQAnRkwN2pGmi0pEPykQJGAxQzx+wQHgaND7iSnNiBqUgJv1EzjvIqaSxEMMa8TQqwAm99p4TwmXWz95hjaO1AXwVVrOVFf7EzDzfwDCDdFBEIwoxzkhzh4Zp8Cr+UfRjqPDdT+x/06sQjEBHJi8T7l3/ZvL+tPs+FbdodMOQPKSopqohN4QNZEt1KH1bV9cgNqHYMhvgzfFgJX5jRmBsBISxxW8DCMMCWwu17xNgH8V6ngfDdfRMnvhqEhxaFu0j1LCv2B0OACD6IhNEjY4HRZzsjLIPqxYPyfZvNc2nfWNe5CqeUysiniB9T1nif31Pqp9GCVlB8n0D9WCCQY6WJno6IniOUXPjGGnhpQnY47c9IQiAnkpEF/ar74s5uDGwzjX3f4SLRrOI6INtBnwLjhG5OcAVcKdd6DLKfPg9St4eXEmLvX4Kwi0xSA6w0jHSVGBLqSEtsdosU1pH+jDVZ67K4dvAV6xS5wcgqSbhZDXKOnM/SlDHqHzzTGZziWOqwVmkCbJGEtmB+BwOOAWvntSbRroK2Cectzw1mKCY5Q7yfQ/7P9k4TCYEXPNkheZGD+p2VcYuVA63fcn5ODQEwgJwf3U/atn93kfwRE12/1MbxdY3A0UMaSfUkGP92u1KJfPTA/QEtLpV7hyYPBGv1HP7HF9YcPaZRCjXI0riHCNZ2aGguG663NgxhBwMhJQmut5KUOiYdkRv7088NQONCOYWuJd25BIgzD85n5A4Ghcz3GeM1IaIa0z5NAYV+K+D8IxuNpF08mvXBNV21y59dGoDhQAg7fu6o0xZA4n0E24r5a2rczI/inWSV+ZbS/+IvN6c0nb+biNw8kBGICGUizcQr05caNwZsN6Jo9mi8qasyqqICWGjafy+lg4ehSZs9AqAVuYzz8PAYzgjlE9HbfYIJvMCZgJAzgRJl2QXuZeQWAxWmJhySrtcu2YMeig6merBPBAoj6M1GfTmBsqP232tLinqFhBUaqQiDWqWmPBO9ISaxzCY8LpX7S2YaX75ttHblOvnH9g6sLrzfkvEMzLtbAedbjTBLtksT3psE/kcrZ+KXx1HEKLNV4CP2AQEwg/QBi/Ig/IvA3670zNOS5Bc3v0oy5VtQwoHUM/h4zflcDtfRbU6n7ZGH2949vToVDRw/WImwC8RRjcAWBrvYM0jZozvaLCCUBbFKg1YJoCcg8rWWUGLFXG6c1yP/TxvASMP9FnunMosZUJqSJkbIR+gLwXcJuJegFV9AvBPRzxZKzTijkvjyJvJOCjXUiAGjLOv1WYv4bjzE1BEYnRJTja4dhcVuRCgvquKbzpPXxpAATv/RwCMQEEq+PfkXgutU8hMlGb+t/MszvsTYEDewi4Ck2/JDk4Iffn57Z3q8vPYqHfWwjD1fQF4SaLzHA5YHBGB+ot+63ttRgWeNm+8v/AxYPuyRXw8WO1lbkDip5HOLd16/l2oSDwYUgeBuD3lk0GOszhldqiLABApfQVSuwQwk8XPD4gS52Nn53Gu05iuH0W1OrgluxAqouEbxXkLjZZx7mGSRqJZCRtI3ZfCq31/nvkb+Abmmhk66C7LeBxw86JgRiAjkm+OKbD0Tg/Rs5CaCuRuv5Bnxdwe6UBgUCbwWJ37LRX/Xb3XULLkTphKhsrB6pFYmhyNe5MjG5GPCMLo2zbHAgAWdoIBOVoCX4EihqxjLN/BwgHoGRLwRZtC0YQ8W+zvT1G/h8NuGleU0zfPA0BTTZ+EpbkEqSjRVBAMKygsEjms3zEFgmU+7O744+sUTyvnXdjayTUxTh7QL4UAhkQwbXKdpdq7CaNe68Y4L6eV9xiO87NRGICeTUnNeTNypmum4JUoMb9B37JI+Pt2umggHLKDobi7TGnZ6jXsDzC/YuuPZau48e18uerHetQn3CKU5JS/e9RfAbdgc03DectXU9IgcpRGqariRxm2Z82fedB/NADjNQPNbAv5uXs1schkRbe/g6w7hYAlcbYLY1hthjPJUD9gNjA9qBRYr55yzw9PcnO0tPCMFW0P/Ltf7Z0PQuQ7iEgXPYlrQnmFriFwcrPEmaHri12Vl8XCcrfvhrDoGYQF5zUzbwO2w3zVI6+EjI4p17NTd7jMYooRJ4nWA8LIgfCkrtD31v1rBXeTP1x+isay6mQ45MY7xkPdHATNaM6Uw022eaUAi5RlO5Ai2ANjA2u8TL0wIvao3HOOe8OHI2dAv1n6rmfet5rPTDCSCcB4HziPgCBo0OrNrMRolEaVBovQCvTBBWJolXGuG8qGuwvnEoSi10fGJGWpjVig3IpI1+Ixn+qAHNCsHDHIK00fQJ4h/USfFjQvDcbU2pjf0xP/EzTh0EYgI5deZywIykZSGrvWPDNwaMy3MaV4eMM6vGY0WcJ8IDUvq3dY7P7O7XTLUVQ7B1py0ZJFNaz4HBlUx8UQBMt+lV/D8mEbF/08RYCuAPYPzfA9Och44niJcuZDV8RKExI+XspJB/FzBfXDTk2FATVa2IW5aGdiQIGxj0nRLJX4cB2runoDBjPrjl5ohu+i0VynXbOO3lvRHE4i2CxN9r5vFWpZeW4BpBvmGe3yXUvfkmFBYQ+ccTn/jZrz0EYgJ57c3ZgO+xzae0933F0RruLOvREwJzCgZCA0YAgQCeloxfkVSPdT2HJxfMO8b8UMx06SLIWWMxMkHhVEgxhRiTuzU3eYbHkY0oBwb75QSPbPNYAVjrGf4DA0sN00tk1Pr/mk6bjie4Fpf1f42U6PaG10g1O2RzQWjoQg0arw0PsTka7fslIS9BnQxeSeC1KUHbFdEGj/SyvOtufXktOo/GoH/QMVnb0CIk1Ch/PIT4E824TDMuNIw6q1dME7bVSrQaonuNlgt2PI/wtVpd8XjO6en+7JhATvcVcBzH/+nNPIrC4NMexJ/tCbjeYyTs6wSwSxG/LEguSEM8IBVyhSbk2xcsMAvmzTtyskEracwH4Y0QmAK3UyOZFsgUS/oMw3yZkLiIgNd1awgrdUSLnGCMQaAEFbISXZLNo7lQ3x+Y5EvN07CzP9VVR4S0QngzRgezmOhdPuO8ItMEYq4jQsbY3toiHDYNClBKEG+VoBc0+NcBsDwtwm2yFORQW1vM70RYjiGJBnlkycTGq6yA4yaQzCo0BKF/HkAfM4xzfVCK2fIXOEl4epDAY1rg5/8+wXn0iGOKG5yWCMQEclpO+4kZ9A2rOCsS4cUFba7IsbhGMybZNzPDZnvPuYRVGaJlmvTvu0PztCyW2ps66nI3Xwp9qMhsaxTftiTKqO6k0xjkpMLJEjxNEGYWWYzvCng0Ew0j4sbQgKLMuDYKnFAIDa8HsDxJeCrh0tJcyV+9K5fu+PlsFPtTLdQbdK00suvDqBd+MLGgeZxvaHRS0BtcYK4lWt9mi7d0QNACyBPzXgJtSSjaniFrtzEriz694HG4Ne0kd+xoRngkdaDFbs86OAXCGKH1JCH5IsPmvMDgDE1iqGaohICpoQj/7yshv24Im77URCfN7bo3WMZtTh4CMYGcPOxP+TfbdCG1KzGIHG+2hryeGRcxMMgAyqpJXEIxRegOQD/3GI/USW6rBXekHaekJIKk8aJ4g1QyQabgq0BAFrXr5DlwcwG5nqCGfUkKz5RkznGIzi1pbuw0kLoSz0GAFmSD9miXQ7wlNLTUAE9RKBd2TcOWY/Ww6q8J/OAqzgbAkMEyeIsimpdnHlxiqtfAIAYypjIeKxokCIWUpA5j+PmixmIB2piRvDlD7FncDHmeChOBToClVyKVSlIYeJIpIXK+nywRpbt8MTkknqmI5zBjhg9SVupRAKcEdtVJvAzD95+zxPnavHkwAyXNSn/hHT+n/xCICaT/sIyfdCACFXVJVnnjWThvNWQu1wYXMlBnD9eCoCUQGubtBGprkCgOcqjbJexNEnVJgaJjNzaCa5hrmJDNaWQKGqlOw6Jg4PqMQcxUJ8ANGkiEXHaPtcYOl9DtENmgwJ+ToEWBMduFcnbIJHbdN+LESx2HWiDWE2r9UiTq0t5wV8pR3ZrPCBmzFOEiJppWsvaj/Z5aEWbWeatdg/ekiAsZSYWMJWPBXUS0hYG9YBEqGKEEXAOkNJAqaB7sMQ1uD1FfNGggQiOAWvtsR8BkBQKH8FtH0P2s5bI7J2BdTB7xZ304BGICidfHcUfgo5u4vlQozQqkOo8Zr5eEqQ6hKWS41kRhVTV2IWYV6YyAp4B2SdRtA/sEWQIxLoNqwJz1mFLWw6pgGKV9tXOtx5At9CTKyQ9tLEXOMO/WRDsTwF5rgNaM/8sl5ONBN/ILZg58T6LrNvJUE/ozHUEXgmlGXiPL4AYlxHAw1wSAtFHzloSTIvqx0Zu+Q9TN4K0GaAcjtFlTHAEHhJRhpAKmep+5oaChilx2Y7ZODUyUS8C0DVK0SRH/X1Aofn/L9NrOI6nEjvvCiV8w4BGICWTAT9Frv4P2hL1tAzI5z2skKcfWC746Keh9JUZdjqFs/XRLApLAwhboIArKLrZs1SdWnBAoG3elIQjD0YkcVtKwm6j9hVuuu9EmmDcYoj8UtF5IELtTyrSHbmLP+tHoWmif2Y8usMdrZq57ltPBoFwmRc4gZjGkZMS4hORzMgJvtkkf8wbpwGJQJoCIPG0pXeKobomPKLqdGPsqe4kyNwubVd5WTLSeXhXSrtQqoS4HvF4SLXZM+LMaYVbt6li5477ZswdEcsfjhXH83P5BICaQ/sExfkovELh+LSd2G2RHKe+CBIk3dzMNzxk0SPBEgMZ4HBm9D7smLVlYkpHlkI5cCN4OprakQLtDtF0Sb2HWS0MklpiO7bn7zh1Z6EXXBmYTqwLcgmQyXxreINXktMIFnqYxnQY1IXg4E0Y6oCES3GD9kq3DgCXiQyWqiuq4k/VhoE4w9hJhk/1xiTc6hl50TGFx9r+ze+NcVwNzOQzEXsUEMhBn5VTtUyXl+bgpSDqNSHcW0BRqf1KtEu8UwJvaNVTeRIfqQ14Ja0gWMC6hU4I35zUWFYx4WmizMq2cNkqioHfBa58Nb6AYyY9pOsvBkXLbku1uw9ARibyPTJGRNQgukITLs1KenSCemTflEsIel4nkYFdaRAGCVnBZx1HOL/q5b/QzUO7eum7kNq1GKY71OKbZOu1ujgnktJvygTFgm/L8b1ahIUhi6BChz2XDM/ZqqG4NCYKwoYX7e1qmFLbxCS6DkxI6SSgowXtzWqzJGd0q8+721rOQW2ST/74G1FR9nYUo9cgKJGuF3ySUnDLIoTEJMqMKISjHoJJ1XaYoNUoZP4ujsFIHuEaWXXQZaLPGdj/Uy9hzN63chdIxByb2dUDxfa9pBGICeU1P3ynU+XISRuUPhsznodzEHyURX4CyAUzgwdSlEdpSsoeLFTmFUOn1UKr5vzIZiG1dkIMkyFO2Jj3I92BKJZhwEHSNjReJaKUXQYe9fnvc8HRFICaQ03XmB+C4baAbFkGsGPpH8sglyifpGg9cXwK3z4Y5HjmhBiAcR9UlK9FduwBi11BQdxY0IflKW9KGEnjCPuwi8rBXTCBHhW/c+OAIxAQSr4wYgRiBGIEYgT4hEBNIn2CLb4oRiBGIEYgRiAkkXgMxAjECMQIxAn1CICaQPsEW3xQjECMQIxAjEBNIvAZiBGIEYgRiBPqEQEwgfYItvilGIEYgRiBGICaQeA3ECMQIxAjECPQJgZhA+gRbfFOMQIxAjECMQEwg8RqIEYgRiBGIEegTAjGB9Am2+KYYgRiBGIEYgZhA7BrYl/HU/jEPEPVLemSDnf3KBdK+4vCpxm3r+hlRiQpU207v8YiVPf7e89+3V1J0xDmK4g8yRiBG4LWEwGlNIDb3Eq+A2oVdbmLMUFcWocISZHUCQ/FKwgiLRyYQoAiVSrFtG5aKhHQKqcoDi4UiVDLFoShS9V+LKCKZSBkZQuccBNkQBh0d8EfVhQkPOr8T4chfQLfcDFvU9BCJul9LSy7ua4xAjMCpgsBpTSC321KrhImB0bM06JyS1hlb1OiPk/vq0hS2SN6hJp9s0bcel20rbE24ymVsHjvbIiqKVP13A7YF42wpIIZRBN8lKmnClpKmTTByLSu0thdRfC2UYz1VPox4HDECMQJHRuC0JpC7N5UmsFRzOjSuzBtc6RvO2jJ3J/OSQMkhFALDa3wjVmhhloSGlkmo3cpBu9eNXGkWSrG662TOUvzuGIEYAYvAaU0gP9jun2eE+Phmjy9a79O40LAbleA+iRcDmsu1rbsMuNMQ7QFjl0O0wQGtBMSTJLFxzcvIx0WATuJExa+OEYgROF0JhKmFQWfuCS8jpvkbPZzzYoGTth63cxACsULJiRJM7HtsXesDLl+CWyVoZSDEo6E2LyUE7xAmaOuekt65gMiWKY2vGIEYgRiBE4rAST5vn9Cx7n+ZNZ43rIMzdjCuIG1u2+Rj1gt5IwMG1AGI2L3c1gAtV+E5/pe1jIhXz4qplLzOGea9BPGyEryKYB4zte6vvzec8se/Z/EbYgRiBGIEXonAaUsgI7YjOdzBHEHmtlaPz3ihwPDNKwmkKghYUlFEnBDWbSuqMh2d+EVZBRjVnxZEQkT/9OrLEIyxFnRmW9ibAbJ/s7faUtXR7SFY+AYiZMASWfWqTpAlMCuZRP9jdBDxJkXiyRTpRxKM5XX/5a6OPbXizztGoI8IMNP7W5EYxBgEDsYqojoHIMm8l2ucza5Gd8tIKvTx6afsbaclgTz4IMvSG5DMKsxVMLccjECqkockoE4S6hRMvYROCvgASpY8hEBEGgRIJchVgHOwlaKZw5Bh7fNWkrBRJxEXMMOwdcEiuEUNp1ND7Q1Be7X9RflJ9v3Wr7inVssAWnPkrbU7TWabIPn9wZvFV3EpTAvRiRKWTtmPIh7Y6YfAPGaZXJ8bXKeTU5TENZJomkOsiPC8x/ilcdT6u8fQ1tMPmcOP+PQkEGaJXUi5rOdKKea3euYVEki0A1t1loB2gfa0oGcaHGwa6iBIgAMhEFhRw3rjSiGsBCJcgpLlvf5VV2jYhMwhhDA6NGBhZZGIE1iXxRGVN5DtIcndIZJ7ApNOCkxLCppZZIiSiYhqv8GqaicRBE8RCpKx0BX0c4J+9j+aE8vjRR4jECNwdAi870XOeI5+oyv0G5JSvF6CxklimRG0bmiSn04AD//tCPUbimOxXgHsaUsg3buRrjd6rqNES2vplQRi1UhW1VQvEGQErwKJz1Kp8PDowVlv6FBobOmB4ejy31PbD++QsA3bUT9ixB8FiR7PaJfbCRiBLgHqCFBX1EHjUEl/pYDrtvpwdoVQVo12oH7M2mY0wAnC3oylRMN3fXmS+62j+3Ti1jECMQLz1nYPNYH7z0LQOxyioQRk7Mfa6FCxOYlul/jebcPVbbGE/8q1ctoSyI51yIyp1XOVpJZWj2f2tIFYAgFFKqvOWkEvGvDn3Cb1u5sBfbxPIH+/mVNCIjOCw7OJcf4OH2d3M2aEGiM0MKjn9EWSSNkW4wmgxMZ8mQ1/100U2u6b2NAZbwsxAjECvUPgz9ZxI4Lg3yTwF66grAAS9ttqdCiYlITnCvqPrcPEv8YEEhMIWhayap6FdAaYq9gclEAYFA5R2F4nxbNa0N23jqXHercU+6/Vg8zypVZ9bSDMNXsDnFMyoonB6sD4narhXYEfSCjxQ0fKF746nlr7ryfxk2IETm0E/nQDD6NScKsivDNFSElByn5XjS7pSS60K/hLW4arT8UEEhNIRCANs5AeEx5aArHOUHUSrbWCnmLB99ze5Dxxoj8hZqb5W71JJlQzcgaXB8wXlAyaQ0Z9z77YhR4CqBFYmRX8nGD69uebnUdOdH/j98UIvFYReNcGHuZ7wS2S6C+ShDQRnJhAjjybp7UKa3Q95iiY+ZsOosJiIj8reE2toCcY5ht3TnCfPjKcx6fFzWv31Apn0BUeMKdL81yfaUJgPYptekUbp1KJVakVCDMCOzRxSz7p/Hf7CHhxkOHxmZP4qacWAu9axsO0CuYLwjtdov0EMsyBaU6SdonvjiWQV8/5aUsgkRGdIjfegxMI4NdIrM4KeoJgvnkyCeRrz7KzbSRGOFqfx4y/zhtc0BZwOmTIqouvtYcogBVhDwNfMVr9b1jEy/efTR2n1qcejyZGoP8RsBKI8YJbKgSSQkUCGeYST06Ak5K+2NooPhmrsGIVFqxtoeqFpSQdlEAM4GcrBBIG5pt3Tzl5Ekh1yr7Sxs0chNftDjHnZR+TAoMaGydSPQWUXbyo24H5RVKIX0spH/1SbAvp/90mfuIph4AlEPaCWy2BKEKKqGwDGe4QJicJCYkvtDaKG2ICiQkkIhDrhdUbFZaVQHCSVVjVKbt7I9cFMjxja4gr94b0l2Ae25NAKgmx/KzkjVmBJyTj3s+cRNXbKbfLxAM6ZRGICaRvU3vaqrAsgYys1XNdSS0HtYEAQVZiTVaIJwDx9Tsn0EmzgVSn9rpn2Rk8HLU5z7+SIf4lMDTVM6ysCFK1hRBgagQKaYHnWaDl802xMb1vn0Z81+mEgCUQ+MFtBCuBUJIIsQTSiwUQE8jhCWRtraQnBcx9t493n+oFnse3yb4kKC2ATG4OrxCCWtpDzNrqsy14SFVbiJ1QR0Ar4mXGmBu/Oin5m+PbqfjpMQKvfQTmLc8NV8r9jAS9UwokbBahWIV15Hk9LQmkt268WYm11gtLkPn6gCCQynzevc0/h7X4QJvmi3cGmG4YiZ5R6latJQjLCLjha83Or4+8DOIWMQKnLwLv38h1XCpMDKT7STL8NiWi81iU2HSIIoxL2CR39O97hPgXrIbfchlZr/n4Ol0LSvUukBBBreQ1NQI2/uPrJ9ML68CV+unNPIpCfV474+qixrXMXNuzTeTbWyGQb8YEEn/oMQKHRoCZPri0e7Jx1Nm+UP+PBF2mKn4plkBqZRSNbpOa3lN0ZEspRO7uMVSMIS0jcNpKICPGItNYhzmHjESvxIFkFT0Bc3LjQA5crDdu4vogCCYUQG/XoI9q5vqeRagqVRWXEeGGE0Ug1j5TOxpubeBPIJYT2WAIg+s1Q2mGtEe2A9MEM0GHGjqAKAVaFzwS2z1jdgrj7AoS6Nj1Gqq6OG85u4OTubq0SIxICTGBCEMMU60NSBPaKDv+Qx1biYQmGM3MBWFErmjCrV1EWx3jto2cjA7Mh2lpGfhZlm2dnc4tSLi+36xINrlkRjJokLb2BFuq4BC7rpWebXoFKYWWbEJjuFOTaGNptnDob3aTmWNOpW6Dcv92HbJ+0DWMHFWThJt0tB4EDuu9UE/xwNN8J3muFnJCVZq36zVhk2LZvCZknqw1/u+SUu7OOmpPwCJvgGKe2QQGQUnDD41p95Pu9rCE/JcnkXc6kExMIIdIZRK58QpeUyPxhABOaiDhgQvR5ssqFooNkM47wfiUBgZH+bsq1wkjEGZ6EBArVkB6WWQCjdqM0pdLxptAPJUZ4zUjpUGO9RA7kEC04UADfqDRGTDafEPP+8YsFUQrQ+hWpRI7Mp0ojpwN3WKzFw+wTKjzHnxQ1k+YJ0bMBu3eiqwpBU1pIWYnCFcQeJoBxhCQFkSu3TwPWTbSsP21R6BdDN7pA091a/O0ZHdFkEcr6lDKNyFYYCEcYBjYJWeJw6p8tm2HW9eFOnb0myXMZQlJ5wAYp0FJY20Kh6jsaTehiECAUDAXQdikmZZr0FPa149DhNtSzak2WgRz86VRPjr72l4XCbX9a10E1x3tjWJjZjngEVKoOmXCcY7h8V4QNAfMYwM3KbRybHbsV111CMxghDrlqC0Z190cMto8Nh3VDb7aAAAgAElEQVQhC98LueQxcgHxupLh50va2zFycnZvS6X2z6lMJDGBHIZAMpJXZQmPA/jWFya6zwyUhTAQCMRKHA1DUVNjgikJSRflgZGdIdf5TGNDxjgJqifwIFujiwFxsLLAlfoo2jB5mrmoCW1ssFsR9gqiNjDvYKLVPsml6Oze+d/n1u4eCHNgN6Q96+AIiSkS/hSXxATDNLqLTX2oabgQGENMDSDORrXIAGnJ8zA7ngFH/FI0QCFk3mF/koLaHPBWQ7SKDVbroLh2zPTajgETi8BM8xZAjDzXaxZCTTeGmrXRzT6LJgMeo4BhkhBhYICo7vKhMCiXKyAjwKFhdGvCbjB2KEHbMoJ31Eqx1TPm+VzBf4my6Y6jUSN9cFV+JBnnCi3pLM1mggANciS5wphawTyIWddpRpaFJCMOWpEBDgy79kfIbkmUM2TnCZ5NiB0aaB/wJaEjJahNCPzeQP6q4KLzvlO8CFVMIIcjEMEr01IsJjb33z3RfXYgbF62D9c9uy1tBo1okBS+k4AbNZ84CcTG0Gxt7ch2oq5uF4JhdUyXpCTeVWKa0KV5UMGACj1EjeoCs1W3DlxsEalUC6NUpaf9RbQoZxhtxpinNcRvNJtVxvHWJwv5wsRZw4onQyKxaqrhCSTzulCjSNUqSZcoiItd4vMYaM4xlK3dEpUD6ONiqWJEBE4AoSPMbs3icQ3xuIB+XATBpkw23fH8ukXBossuOynGXFt8afQWuPlCdyZtsjXa1ReCcTmIzzOMM+wa8Lk83fb/rFOHxaOnlHwkeCJvQkLkHZIWtCtDtDVg84tOHwsdqTeldHdbevuQYm8M2u9/yTsDRP9sSFymmRsFYZ/3/tHp76vpgqoF3nr23y53W1rBFeCsAAuiB0Jh7kbgbfnypOyuI431tfz7mEAOQyBpiWVpwYvZ4Lv/0ewuGSgT/bHlbTUlt7bRJXktA/9sgIYTpcL64ubOBs2ZKwvgc3f6NCZgbpLARA1kNaIEdNRzA7XH7+pG4Frn+gqI9qPzDaNUKeHb857oNMoIQSga5l3MtAVEa5h5tdZ4MqnV85tnwVtEJ9Yb5qNrShMg1CzDPMsAZ4SM4UwYJoGhAGrt2DUjMlZEBNJbFqlsZnbcdoOqXpJg9h0QSiFzGzN2JgVvlxBPa/BvYJyX75uMPSdDpfWhzdwg/GCio3GOI8TriszjPMOjFNEQIli7136DTfWQUC3JfKhvqKJ2jX4d6cMqlTjtn7ZUAYHyhvllA1pfQ/xcSuE5Earnbp9ER9yg563hs4QJbxbAZYq4RhL1hLlXn3VVgi77p7zy6vk7QWBJ9JOMwtdDBKv+sym1sVcveI02Om0JJErnfvhsvF6SsDQp+Q9s8P2vTHKfGyhz/NGlXK9TwXgQvZ2Aj2mOPtr9V1QikbCM0U9GdBt/sgiyYRKGF3U4rUT0F0VNl7SHZlSJkanWcI++SoZnN37N3MGgLoegEwKmRhGnLJlUPkC7oRQ0kDOGSobIY0gw0gLIOgJ1AJL2uZUa8PauzQa8AYTfSsbv2YRbgmyyDaPhH++EkTes4mygMKwAPZsZlzDx+WDMtqdsSxrl8jHlH7uB2JxkdmiBoXYG21LGYdmEQ2yq0pndJZktZEoR1STKY3aMLXF8wEKzcysIxgFrQXjGAAsopKc7dPvSGTOGllpOEJFev9YKRcWhIZyJnsFsJXCJJFzhM2pKBtGu3LP8co9TPluDs2/QbZhtU2tgNkQwtnazPbITyJXgtCIMIops11Gy0GppafunAFgC3QnC80mJx5OMh7NKvTRkHHZ/hCg41Pc5b7l/FiT/myK6zCWqEX88x/T6k+45J4faNCvzD0H0kzThG6TDl+6enNzQ65e8BhuelgSyPxcWYa4DM/9gBaU04KUILyQEHjPM//XVSe7zA2V+r9/Co3XRf10I+RbN/OcMZHsu8P6OA5n3IMvpZyNTlzLv8Znfut3HpJzBcMNIanAUsWvf6UYbCG0VZDb5TI8VND2nCLmE5FJagdNScbICotW9FHRIJQD5AE5oKAPwlBTxrFolLtaMsR2aI9WA3WvtBqSBPJi3gXg9QD/1yTwm/K62BTMbc8dzbq5f659NguYVNc4pMTcLIRokm3qDyEoa9dFergCSArpGWI8cXtEZ0mMeY2cgRIetYm81ObacsbV2kLRUY1JWH9/g4Iw6iUvyBvWdGomo0mQF04hnyj/RHwJoVwJbYfAzT+vviWSi7f7xJyZh5t+v5lEsg6s9g4tyTNMBjCbAVu/bnw3B4mA50m4sKRH9cFZCG2BjZ8DPF5k2F0LsACyRwBMkjIZxiaixRnBzVuACEI0sGqT8fekWfFOef3sosmxCQGgIHQq8ebDCcxng9xyUftUy5dD2sfet8aaB6eNEuFyAmgTBBt9G6tPeXlU1VUSSh9g17elnkCRr9LrfD+XtBth5x0Q6pQu7nb4Eshrp+vpDl7S1BJIUWJKAeYyYfnDPZPeF3i62493un9Z5M6UU83IhLs2DzgNHh/voquqcZUUC6Y9Awq9u5kme1DO7Ary7yJi7J+B0wcCJPmq7qRGMAG1zCBskYaNDvCEI9ZMFSryQSyI3YzS8yGZxkKtlPmjFn0M5BhlKBM2DpJjR4NDrfG2m7g55mAYNFkCD9eKpbNQBg+1H+Wtt8DsS/GTCdVubmuD3t3H5UmY1ah3SKdZzJPjvAsaMgFAPxr5EAPtVGbZbnQDtdQVvrxHUWSfhGeaXdmt6ogjZVkLkZcaCPZacYHv8VgQSvp+UQgwaneDpdQoXdRgauiu0ZV2oCcyjA4aMUvZXJte+KPJYEtFJ/PdpJX6sjX78P4+zfc46TKAeI5TRZzJwbQDzOp9plOHyRlw9eVekMJsR2hqUux3CpozAngYHHhE27g1oaT7krR3MO5mdkiDPD4rgwIWjyAytl2pCvcTskGlUzqDGMzwiBI1mIG0l0uoaty7rkpCrFdicJDwEY77e3uluvG82igdT6f3l6sIoRWouM2YT0XiAsxAkyXCNAGqIzWAypi4QEprEfmmy53Ld5+5vDelWbGozQu4yhvOGongQ6wARaS1rFelGabNA0C/3BOL77e0o3HfuoSWj471PnIjnn7YEsmsXUqME5krw/Fbv1TXRDaHkAM+4wKNGmQe/MSGx9ERMSG/eccvG4I0Q+FRHiNm7dVRcKkrrftwIZGv4oRD8oVafxu4N2UoeVs1i9f1R2hR74hagX5UM7ieYLWlydhuJ7sIe5CMXXDp8DIP10b9sEeT0GUiaLqSHuMiWAj21YPiykHFBAMxmVE6NUbl6hCGjwzCWa5h7feX+XpXQsWAm+b3Br7dt5i3nmqSLMczhVQz6KFl7D0VeZZHLVOU0WpSElcLwEgY/lFS0rlE4fugi3xagm7oR7OqCzox4NYHu2QMxtAZyuIt0HXu1bUI0dBsxuF7i3QD/2d4Abt5AWbuRJayqrt1uoClJnYMU7WGj7/78BPc/ezumvrS7fi3XBtBv1sAcn/n11j3bGqIr5opo96xKTC5BNyh0ZAVWe4Yf1MJ5tkb43cJwrlsn8u25Tj/XOMjv2LKdBw8eESn08grkluBkKZesc5yaUFNNUbgZCsPLCfizosGYIqPR2tOqEhlRtFHbUs6LhME9iuSLO57H9gXXRs5er7is80MyibqEwWBNYSODakE6k2Q0ucY0O37pfIBndskEFaUbzWvPzA72YfUcoJE9lIR6NCfdxb6hDSUW2w3YDwmBMAiTir1RDhdh3D3BRuyquBwfhZzTl9k5ufec3gTCeq6U4uAEApQcoqcc4t+TUD+8byItO7lTFfnbq9YXOmoaatJzSdBNJaZp3SZyE6Xqh2VPQmkBPyHwAiRuunuc83Bf+337Tp5Ann+Gx/IdIeOavSEnuzSsLdzuZqEk5B1hT5m8lBgLOwLn17ty6Pj5uVTo6zur931iZX4E3MRZJcPneMA5AE8HaKr9fVVtpIGdEvwLCX6YfL1448zU9kV2b++nWIl563kQSsUpUjlXEejDAjy6oucvCatOI6xi0BpFvF4RvaQgn22YgG0tfezDP73ImUJtPjuMkleEMJfuDqkpr3msAI0gQrbn2K26LCHIDvU/jK/vSSQSO7/U36qsfd4LH96IRu2FE1ngHUy4jIHxAOqqG6ydC5fASUEcMC/XzKsaHbG7XtGGQItF7UWsSW9Hr7ylqnNvJR6VRCKVCs8CxOu7tJ5UBE1wQM1EPEpb3WHFP9oSiCL6d+EHz7dNS245nD3MEomTRSZZRAoCyRpRHK5CjHKCwlnMfOYep+aMklBjow+qss6sA4gVfbImaG00pdWBkH/okoknA0Pb24NwL2Q6yHmdmlJaO6rBv7/J2gAj081pcZ2+BLICqbHDMWefBuaWg0kgGihJwpMOiUUmDP/3/mmJk04g123jtFP0Rud98aZQiL8l4omyrB6OrsgTi6AHK3QOkvwcGfpMy3hnUV9X8h2bvD9nIT++08fEvZpHVVXRZZsH5TPCbHdIPOSQ/FqmBhtWDkWxv4Ld9ruKljAyQNgM0LUE/kBPw6qJ3FzRLWEeDUncZfLqhYmzUDySxNNbPN69lOtDN5wuBa6CwQeIMNLemyHsrlXYalh8J2/Ez0Qh122G1uRGRnmSIgtHnzYQK4ldC4jzdyK5K0R9sRTMCRmX+yxeb8B2444u+3ArhdijthL0kySZH7Pmp++bkljV27H1pp2Nd9mwKrwAhNeHwDUAznOE1aCVD+hWfLBrYahDZrgD44X8lbaQv1sjnN2j6tCxpwElmo/w6KPo9yUNbQG1/lWrO8w0JXaHwRQjxCzJ/E4QLvNM2RySFJEq8BEm+oLjyBd2PomdB5NA9o+1nIyUVgA0A6A96yATBSgSbcMLMjmlSyT/1pB4kyUQe1mpqkYCgxXBYf6Za4LvwMhVu3a1bZx64ejwYQvBggWYMW8eY/6+A97NAy/YtTfzfCxtYgI5AoFIwiKE5iQTCNODDPFca2mMQ+5bOrWZ0x7iDVxe2/vdCisOPoWswmODJB5xHPWzlpF01JuKTZXihdZAat7B4A9Z427RcCbScUeqA+QUsN4l/E4S/R5CLu73029lVX9sOdeEKTRoE7zRMK7a5+FyFgHT7MalrTrL2l+Y1zlE/6dYP+KZxKPfmkrdx/JRVO+dt5lTMlcaJqVzkWCex4QGYvZTQqytl/QSQz8VOM6y59chWNTPCfauY3aS6zGFOLjAEL0rYJznMdI2MNPu3nZzs15qgySvHOrgOTLmu7dMSP62P8Ztn2EdJ0ZfCDfv6fcZw3/uM6YzMKpqQK6k+TBpAZ2RtKRB0OLQ8MKd+fwToVvbr6k8PrCWh5IJRkrChYbEOb7hJiLUuIROJcRTBuGP8sbd9P1mdFtPt6PF4J9e3JHpVJkmz0m2APjzqjRv11iDIoxxI6L6dr6g79Ipd2fLGNp7tO84VdvHBNILApGkfvTNZlp+shZBSwuLziuRGDQyPJsEbsppXLo7QCJkiIMERO0h4N+ZzI9q4G758iTqOtp+/8NLpcms1CVdzG8pMd4qAce+x35QRPCygramCY8Kkl+6YwK9eLTP70v7D6/l0ToMJ7qSP0KC/iKoxFzYPglCKS3QrkA/Qujd/p9TM9v68o5D3fNh68VD9CYGWaeiTinx7FdPUKGum9aWJhol/rHE4s3W/hQyUvbQUD39D3MQDJNoF0SfumGs+lZ/jdu67HoGWSH0LUz8UYtzNd9a9d31EsGYBEpK4J6d3eozqRDe/H62Q/WUHt6zDlnHWCkwuJyIRkjiViLnJacWS+9ppGPyxHvvyvwIVyXuYvB7ekpX1YqErsC/bzJxNt4D19dpSyClnUhmlZ6rQLe0enzGCwWGdRm0H2fldFuSjMcVsNBI9ePvTLKS74m/LHkkPoBBAftXeUxzujXe4DONK1kPnYrtoxqklZZRIaktBvT5dq/wv+OnZrvnU+8Ny9VTpwjDNwiID3Rrc063hlWTRUQlCAER7Ugx/yjt0EM6lEs+30xtJwKVD67irJAYJBBcQ0Rv8QzP1Exjq/YYYXNJCfpR4Ie3pouJTf3p/WID52QJTVpCiTDwKQx23jc9s/1EjPvGTR31MJkL8hpzcobeYcBN1ROynfcaG2Mj0QkSNwVSfHtLP8XFfHxtcCEzLvcIV2nGxVWbgH2nddiwNpi0wAtDpfm1IrEw36UWrVwJfVgV0jEBxjRvOZxaQo12grFSWLdv1cku9nZ3rdi9YObMY3KgOBKBJATu3rhb3Eg/7ItK7pgGPqBvPm0JZNNOJJsPRyBERcm8mAwWkjE//c6MxIklkEqeoRnnIQsKJjDjHz2mP9mtkSoZ6/b4R9VVNc1CvbS+8cL288vzm9Qvj3bl2RxbaYEhfmjeZgx/smAwqtuKOWWDpXGAdkdiOQzdsfM5+dCCeSc+ud/H1vvnaeCikiYb/2I3tij5XSWS/efC8Gc5dFb/1xn7stj2QZ1xtJgd7/b2ANH6RrjO6PCNTLjVuqJaL7jqe8ueYFZlR7e4LL7TvQXd918Whdf0/WKmv16vP8xs/s4zNDzooSqteN4FgxQVXIEfu9CfF35u8/xJg49a0u17B/v/ziMSSFwT/aCgn54E8iDL9tcjMdTVcx3QrYeSQAToccG8iI358femJ06oCsuqEFQSmUboqwJjrtyr6byCxsTAJqazcQg9prNim0BC8PcbHLEg1MHSz41PtR7tZ3bbNh5HfjC3ncXcLs1XhgybZK7s529P+IRfKebfCGMW3jMlsaYv+uaj7dOB7a9fy0OhgokuxCdCY96WY1KeLicrBPMSwfJ/SZtHJ85Qj/eXMf1Y+3xM99uDBCBGbgwvFsC/lgwuKBhkrOauGvW9L51NnhhfFuAfJJLOy/eOo/a+vtM6L2Ra4SAw1zPMp2w8YDUGo7rOJHhjSomFkvC7ZFD8bVNzTcfhIsH72pcTeV9MIH1D+7QkEOtdMh1IJHZjriBz2yEIxJOM56QQjwL6B/cf70DCykYxfrUNmipkjauGMMSwtKT3Gua37g6RzmskekoeVWuhALpcwe3MuNNtdr65AwiPNr2HPenqDwRnOyQ+1hHy6/eEGGcrHVZUVzYCOg/gC4VAP5AUiR39Zajuy7K93Rr52f97D2JeW2Cjlrm2EsS2RTKWS9APu0P5vQUzEJwKUojF6MZNPBs6+ESexcUd1iOO4fZQtxYd5h+kiX9G0l1yTzNt7guu9p4PrehsUG7t8AKHH9GMv41SCVc8v2zsfKrsRPGUAd2rXflUuBP9qi7sa7+P9b4jEYhL+GJmuLjhWpt+pY9edsfax4F4f0wghyAQAwoUzCaHxFNa8z3fnubYtO7H7bK+73U1SMIJpkiB2ZrkTM08s2jQFBgeGXKUEttqk17hdVXJk/SEI/A70nho9GS1+Ggz1Vr30ZYVcLqT4cVS4NP2lJs3SIeAKAetwSQJXfuyE928I+98a8YMnLD8SwcD3KraHBNeVNC4rDPkPzNM0yvxGUWHbFQ4voVOdafNltKftpDjNvm9ePA/rC9NZsi35wwuLxhcaCOoqwRia9fUCCweJLHQwPz088cQ9PrxNf4FGvzWItOlAejiavCelfBcIBzqWvdtPOIZvmtPTi1r/CEKR++m24sBn+AmRyKQ/TaQGQhPCcm2n/A9bQlkxHYkh6cwZ1+1uFdJIFHxI4aRQLskrBHED9YpeqFOKlODEMlKSlkVxQiXL6PDXmGpoKBRbatQAKjDD0VXQG6OkBKGpkiY2SQwjYmmFDUL6/dejY6tSh32ZRpo14ztDPzGIfwkJLXhgUm05WjXhnUZVSvygymZvNQQ32gYZwY2yKLi558W2F2j+GWj+a7/aE784Gif39/trZoluxnD4HnnEuQ/GuCSKOVHJWKbmB8ohfii4zibv92LbK393b/j8TzrhQbWl4SMNwXEfyoY9VUCsR7NQyRvGCz1s8y4998mpB7rax8+ui58G5g/4TEm+4wRVS8/SyAOUedIh1ftS7vykB+E3/pUH9Skfe3X8b7PEoiUzp1E9O5yMuhyVukeXlhf2lQUn1rxDILj5yhwvEfZ/8/v1abX/689uU+03kZzDmMDqSavM4yQCPmk4M01gvYOVuSniTklCcKGIETyQJVBbHSszbLR4+KyTzpXsljYpKPlnHBsDb/ERFQ0kB0aTmdATjcbJzCUMTZXDygN4jRVNsbqU6uJ+yr++EtCg18aicVuLvdUtqau2JdSmjbWwqSD6aGWl/vGfADAZDu0qrumQ3g6RdahgH587xSnz5tTv806M12/zkbEBzMdSbf6Bld2awjr2hu9g7GIBP+EDBZ/b+rAqeNyLON/34vdjaGTPJMEXw0S75HgIT0IhMcpnW8U+qV9k9bydxMzR+1AUe3bR9b5f7nPZ+K2wNAwHQkdf4zKFqCNWcUP1Cv8NhmoF288hRIFvn8jDw/94A4BepegyMMxqusSE8jhV21MIAcxou/frMsfj3EIfoIQpAVCWzRGEUW6JIrSMlWvKFnRAXhGgROvyARtCaGczskqU1mETKJgWFki8ThatPSK+ubVLzjaGKPn2RoRtgbCajAWG6keBmHd9ybSy33doD67nYd6gb66S2Pubp8vM8AIm8KhGvEsiH7gEv6bHbnsG000YOob3LSZJ4Wh/pei4Td3hGgIANdC5BCvzkg8L1j84CuT1E/7istAum/eCm4IRTglIfAngujDkjnKDVWuA8OYoLQZIfUasLnxr8fXHvWYbeLIoSuQzCaCvyKQ9faq7ynt2vWgiFcCuNNNOA+HJezuy2FlIGHasy+WQIIguJ0Y71ZEURXNngRiVVjp3eLGlbEK6xVTGBPIYQik/GmWM87av5py9u7oejVwUbLug/xzDwI58PdRa4JmtjQTCTRVf/ueEke1hIStUueCNRGeCTW+SY7zdGD2bsp0NhSPRdd/93Zu0mH4iS6Nq7YGNGqffjvTMx8QCJ8NGtQd/naU+jth4bFsKJ9cz2OJ/A8XWFzZqTE1YAyyz8sI6qgXxgZUfuGOie69x/KOgXKvzcsV6GB8gulPJeFjkjHsjwQCTFQBRgi9FuAbPjK+9idH2+/3vbgjU5K1g5XjvJtAn5TgumpKDyvtZqXVr9ILAN/ksvwdjkP246Ptc3+2jwjED24nHJxAkoQvpoaLG+ZFdUyOPtq9P/s6kJ4VE8gRCKQ6WdFp/ChrCBzNREdFoCo3VIO1Kh5Q9j9LvsG6EGh1wNuFwHJNzu8hsLmpCV3HatS7c3NpkhTq5q4QV2/1uKbEtshRuZKgIyypiZuHThC3Ha1x/mjG35e2n97MowIvfHcBuLJL4xwNNFgMUwJ+VqC0TxVx610TnM/35dm9ucd686EVbsHBkITGMJcwJgHd4MCkpIqSularE3IYIgwIvh9yPoBoD4zZ6nnhbhWku2r2wmu59PBJIK9ay7WO9puSEJZA/sbWG38lgYQYqfRaNqZPBPKetYXRSotzAqi3GuCdtnKfnf9oLRLxcAe6VvDzzPiX555SC09GDFBv5qSvbY4kgUReWI+JG649SLbfvr7zVLgvJpBeEsiJmmxrwLeisy3JZutBpyhSm+0paP5ZR8i/BcyzpTC5dUY/RsR+fqM3FUre1a3xJ1sDhq30YzentAQyUUFrvvmu8c4tJwqD3r7nE608woF5eyHkK7sNX2gYQ22/I9ws8Ql8+u4m57O9fd7RtrPOB5ktyLoBZioOz00IutSVNCUheLBNUGs1ndXchyGjEBjOBaBtJc3rAhJ/CIxZpgr+y5lMpuPmJhtnc+iTrSUQEWBsjQivEYTr+5tAPrjaP9N6koeENwSM8xUhYQmkUiyMxyfIa1S8BAY3fXRM3xN0Hi3GJ6p9RQL5HAHvOqgKKw4kPOhUxATSSwLZ7+FzFCv6aKSW6vMZ9HLA/JIk2uqCd9r0JC64s0S0Zo+nW1kmtk9qRu5YpY7qMOwpWrzsT5NC3lHQuHpHwPAqBGI3YvvDjJu/PHHgEcint/IY7YXvLzBd2aF5pmFEapfqzz6h8d+GT1S3Yz5Mf7iaWu+v4eugGkR4HktxYcmYbIlRGxgaasAjFGisFDb/HqeIoThKOl5Wf2pGqAFfM3Ka0e4bbGFBbS6jU4I7HBJ7wWZ5mFBLiqa1eP/48a+IJn/bRq4zXtCcYnqrFPhriXJ9jLINxKqwjk0C+cTa4EIQfSRv+IICY6JAOdtBJf+ZP9JBa6NDi6WQX/m7kbTkKD6D10TT9y/n4YFTsYGIg9hAYgKJCaSKQOSFNQ+JoXsOHol+AFLWsGFsHihJUTS2tgWe7WVPjDaGIvr7gfDaMn3M0jActiU/QY5tWy33eZDm7JB9GC3eV5vgx2xoaZBSL6GA7rFTkD9e6qOWhaxEM6YZoz9XNHjLrpBhXXirpTvtJsKMz+ah7mhMItjSGWURP+yVS6zbD0czmo/U/FW/3+FVbU0rUF+aUdkil2DN7Nk8eQmoPQmqb4AaEmICh/ojBeY5HRpjDJcFpmrE9L4Htxil7sg3ITjawMqenbIkyyug2rLIpDVqEzDvFcQfKhluKAG11s3aFj63HnI95rdcwjYiEOt4Vx6GLf5tf+zfo5xSZKsLUocA7zDAL3zw/xgKd6dKqfZdWOEvmDEjCoZ812oeooPSGSTl1ZLoryRhvxdWfxDIjeuCyyHwyW5DZ3UaDCZm2YOg8vUKTwxWeEQo9b//OopWH/WkDvAbqgRivbCkzd5+oBE9JpCYQKoIPPggy01vQHJKAnNIm1elMumJlAD8FOm9knldSGKxBu0ERdVVqxsEMTQRSVvdmYyQNmqbDBuljGl0JSYQaMo+T6apOQ2Vs5tzJV7BvqcqpThGB1mEBcH4qSfde3TK2ZLfi47ULPj32ZCM42G4Y6abV8DxEsEMVuIzHvNV3bp86uxRi9vudr8Rhn+tjVirpYniTDTbXRVMmoSUUHAcW5udk5kAACAASURBVKaQTQjrJkZAUN0whRA29QpZJ+cy2drtlJURKjqZswkDYrKxMQpSOib0Ag1bXVQ6GgbatzW12TOOgRE2D5gQqRpHNEHzGQy8KQRN9zVnDZVTnVevfRv1fJVRd44cEZW7tWEtfbpsMsVkKWiSUpwjCBcGIc8MQVMZnGTAtWnVK7m4qnnDrOoxqBEoAVSytWVsJfSo9C9xUgpyZflg4YSAW9Ac5jUVAvCmELTOYb0uAVotNC9xHHft4GYEW1aXxgH05oAxNxTyCgHU9qcEcsOGYO4+geOmnMGsToNaYogegYpdWcm/rJP4jWRn4Wcm0KY+ATmAb4oIRAa3C0KZQIhe6YUVE0hMIPsJhFkeLhtv1dVK2rQNzJ1Z0svSbP7gS/y0g82mIFETuu3ghAZ7EuRLkFQQQR7kZMCB3S11wRmWoDGu5jOFcs43oIvaNYZ1hmiw22g1orxaXc9lXapnv8uB+a5xzW13TGywEdXH92Km65YglarHDEPhrYbxJqu+qsaaVONAJHizjQFg5ucCyDVRwT17ura1oAlSCumwiUqFlB2NI/mlLKiQlEKwkYYghG1tSZNElEDYBsiwldP2C3C2HrVhbYvbGYQQ0MYgFGTjcUQI1ppACSVkTRI8E+AZPjCNGUOrQPV0Pd1Xu/yWVKDuCkvw+uKlVq0AqbJ1E21dDiXEFRL8lpJBsliR0ixhRc4VZQ4pSFA+IZCvFSbfqGyKccqH9t8ZgSBbcputlJRyidzQcLLbiGR7aBK7QnLBXCspqva32iFeLggPqyB4bogplboDM75LJd7qC3V+INVUAUpWU+z3hwTyyY3Bm/ZNREte8xkdhtL2ELSfQIjaEzALaoh/aXT4TH+nyz++i7x3Ty8TiH+7oIoEEhNIr4A7LW0gDx6BQCo6GpMhFNKS10pj7ldhuMjNZLa0hq2FfL6p6lm7H+ThiVdqsXYkIZpz3el0xq3TWo4B0YQS45qQ8addmmE3IOu2W92AFDhIwRSlwP0kizd/aXx9R69m8BgaWdVMa2tHbSJIzmKh/pUZcyLRqvLMag1uAgoEyoXM7RooF2sqU0Xk5WxPq6/oRo//qrTqmYGlx15vRZiK4Xi/i3NZPrHxLhHXRJrAKBYzUgdZacbaF4i4jpgGMVBLFJlq9setWI82K+Xti/ScHxTEXakAfl8I5ONbeLBfCM8OGRcFjMuEQLMg2OrmNtAsqo9h32UdHhShg4FlhmipNHghK9E2NCELMGGojQoNwkhic10l2YQqYVUkBNFtA0l9qu82ZnidotdnCHO6DfycoYJDZmfC6D31Xpfn+2FmByXGlVRiCNxEbSTyVqtQ9oMNxBLIvjim+TmNmR3GZmrvQSBAR0LwgjTxL/9/e2cCZldR5v3/W3XOuff27TVJZ9/TScgCYVVAhECA6OjgMCPMCDgyzrg9n8uggg6OQ1BRERSF+cYRRkAZcYnixgcCsu8QdhLIQtIhSWfpfbnbOVX1fqnTfZMOJJD0vd1Bbt3n4SFPcuqcU7+qU/9a3gVKPeEEpISP7m1W1AnIPvKBMEHXS+xIk3lakLjiWzP8+4fa9pe8yNVI5OqF739EE/3TjojH9GjUWSuX4lhL4PichQk/74vMt4xOtCxfWFqSnDd7X3sWVHd0ZozWCZvl70sATh7Yqt+jaFFI7IBp/1wUvje7/0j9u+3EsbHYQKY+CRQkIbcznfW3C5u9H2QWH+AZiDVHWrnSrwtmzwKJM5XBKQo4BkBtvKrazcBIQj4g3uQTrSWIp5j4aaPDp9GUar0GCPdn6/FfN3B9QOGEsZ53UkLw0m0Fru/UqAsETfKNHpUIMyqKImqH70cyEMIPdiUyLtch+oXr8u8RQlzaZ2hhl+43Yhu0hdXls/5NlaDbDOvH/3tu1ZaRatuReo5bgQyNtBOQfQiIAaK04HVp4DHj4Uc/mBE8PjTEgF3xrGpu9pkmnGJYLN2q6MSMxuFWQIopQu3YbPqtde7IsbmemZ//7bzkmqE+c3/KLb73Xm/WuGMnKRJHCyk+B+Ddeys3EBssFg47s7fT/aKT2f48ZySuGeyAKYm2++DNJOi/0tPkjQdqgGCtrbCqp65aJI4hKT/DjONM/0onDn5mhdQuj+okCtWStxqm/43Iu1sh3EYqaO/1mnunT59uz11et1LdGwu7Vda3HYmpCjbJ35gtEY3LMk1LgM82zO/ui4woMAvrwRabbgwK5j9SAhIQ31Jt1O0e4dGrnICMRJf+i3iGE5B9C0iYJH4hJeghHfFNP5wXlGy6uGwTNynWC/si/kjEsOlivYF8TXFnsdtHmrAyYnrYQN+eFcHt1U0HHpp9f3ueHSirX8xNhC+PFEJ8HsCJg0e84srDB0cBkFfAKwbUkvIo8phNbHFkN5SK/vq7Htw/wu7dr2GPyC77eNXBJxl7S3FNdpdrz747sBdovfU9otZA0FbA3HPZNP+h/eVRvO6il7lG+fl35Ng7JW/4LAOaPdioQBKFHjifFnihzsMKo/DHTuM9WehGSREBis+3OekJ4QRStDQEndCluSlkmgiCDVtvkwHu+pVLQHadgRjYFUj6dVtY4N9UGXW7EnjMrUAOtEe9fa+vWAFpXYnUxPE41YPZV0rbQgJ4KknmwZ0WN7+4rgz5QC5hDuiVvvq6ZPLiEPSRTQWu6lL9eR2KM2hrsRMZZBn4oUl730srZG+cUWKGuX30X3sGsnpN76gqz1/ksXexTWFatCaKBW1A1MYK09sodFuo6eZW4E4pZCYI/ALC0IoeiyBgE4Z2bIPdtVFBwJIR//f6Rw/OPBrH6tvLr3hN//2kPRMZ+OmIyJ6kx88aKK6j/mdLHxxYSy3KFwTrXNib7rtyEdk8Jgf0sx7uOgo/V4D46y6FyYpRXdwis3xqBHoaPGol5h9VJb1fRRl0rnoGmXJ5Z1thfzfgdaxBTbcfzYwUnxVCnJQD5oBRVzRVtpUql4BcuD46faf4XtKncWiPQXoPKyx7iM7m1wnwbZLdGcgBdaa3+cUVLSCTGvVpUopLmwvmdTnRDSHvA08mBO7Xwiz/nxJyLAzuQ5e8yMHYMfrMrML7t4Q4vk/zzOKgbRvDbo9YA1hi3CGF+B154pGfzqTnh6Mf2ln8P69uq04l6xcGhpZFzKdndb9w2Flu0Su+QZhHpgn9gCZxb0tX9AxqwoKXtLELgTq1WyS6t4LqJoBtKsSaQX8/+N1HNe2+vmPdXkKKASheY/991C6fkN136XiNwULvZhCm9z/TXr9gAfTZRG/qr7I3ptYvpmNqYYYk7z8U8wcyGimFfvPgosinJD08WvI9TLjTn+o9Vi5Hxb29z6ee72oIatLv0AanGOYPREwzQoYfL/7KKCAXvRItYeDijMGiHoMGezw3KGFVdxL8hyriPxkRPFhKwqrh6MfluKc7AxkaxcoVkFakJgmcJsF7FxAgL4ke95nvl57362tn0QtDQ7xnKZv5Lzwf40BqoQZ9Ma9tHKd+5z37wRZNZwWoTRK3ENGVN872birHs193jwE/kCgdzZckvpkzeG+7dSS0no97vAtfVaf1D4Sf7bymaVS/FdZw+KUMSyUP4KbMdH4zEqlCOIc98TUDnKHM7vRzRedKQfh+mr1v9VSh79qJlD2AJxzwpVbkPwF4Ezerd7Hmf+81dEybQjUP8tOwNy3VE/2La6PFJOnzfRpH9jCPF4xdjoQG6E0R3VUFc5eEufOqOcn1B1yRt3gBJyBDayAnIG8gIB7hCV/gfijz6/85JFGeVYDN/rc1ntVOk8p8PKPNe9ojTA4ZcfA6+xsI2pgHUa9m/Co06g8kEiuXz6WyW79YS6wFx4bzPBaXZw391Xa1O5TJrtUQ4XJm70rVvjmz/PgpuaF1tbd+Kbult3kdJjLrRQS+AIQlxQNz2yYJop4qgQ4S9MMuiKubm6HuO3noDor7TYSZvvxqYYZvxOndhk7t0XQqg+vKuQL5wrrwKEN0bkbjhAxjkcDulLkg5BskVtdJflAwfnzpjODZ/X73v5ALnSPh0BqqwgVEnybxxltYVkC4jFtYxWb63iYepYU+szPCe7aHOD5knjh4b3vg/MFo4Elt+GHNavkt81KPD8fMPw6m6Mvv9Gm8f3PIVAymaA/17WoEApdn2Lsy2Y7M8uPpbSsgi+9lb8bk6LCdnvfHMeg8MI4tCrrdZqyS9OooiZc8gZ9dNm2YVoX7+I7P38DJIJdt0L5/pjH0FRAm2kvLdQby2Vd4to6iUzNEp4fAUgmkiltY1oN+rIe+eoknrXf/xVPfAknFhjbe7bOUC2UyNKAVKyD9nug4bV+H6AbIe4QnPeB+MmZ52VYgA+20bAMn0zJsyhk6Mc/0iZzBYV0D5w/WVHYgxIk1692hGS/BmKu3bQ9ub2wtf0rN/9ycnwPyvt6l+f0bQyRyun/7orgCMYZ/GhL9hKS35pYhpMwdWtcc+VL2fKqnSi9VbJb2aSzRoEOKFk+2PSTwUJ0Ut4D0w1fNDJ4YyTe0B+sNW5FQWf1BNnwZgMnlFJB/Wc/jRKjm54nO1MD5AlxT3Ma0LjZ1ElGVxFM7ww18de3j3n3lMhgYSYZv9CwnIENriYoVkI3b9x0Ly87qBgSk/FtYg9rJbpnUboqOBImLuwxObClwXQh4VkCKP/suGthOjO+R9m4pMLaV28Hwum08Q7G+sFPhrzYUeGxO988+i+cxhnE3G30HIO7+5fzg6aF1tbd+qavXcqJFRh+JQH/boWlhZHhSfO6x+wD91wy+UonChpuaanYcjBp99OXC2STlFcw81YpauVYgH36O09rPj9k5STiHgS95ZN1c+n92kIh9fwSeI02XqIK8u3UBcqUEqDwY7N5QQOKEUvpbBD7HI7w+I6GLhbVXfBUpIDYO4LVbkWwM9h6NtyggkvC4z7hfe+bXN85KlOUQfY9WYKbvtmByaPTSLoXTuhQvUcDowSlt43dhZKwDlwdxD/vilutnljca6vfX8zgdmL9pV3x6S8jvihjjismE7PN9ovU+eBVrfe2P5yX/+Fb7+Mv1PnZVKMh8Os/mQzsUTcsbHm0FxLIIYlNruilidWku27XtpkXjD9g8uBzv+bG1hbOJ5BWGeardYiyXgBRT2lb50UeY6OsCsSXWa3+rhRD/SUbdLaqDjcNtQFAOXvt7j935QOhDTkD2l9reMrPuf9m/2CvtzH8+kEi04TRB5hvNBX6dGa/1x/BAj0rB9wnybvlxE704HBW+6OXWmoRfOz2U3mkRm3/Ja8zMmtjDwbodx6a0hqEkoYMMntWCfpQP848A6Y5ypZe9vJVroiwWtRmzpFvxeYa5qRijyw5SHpAJBNtV0DdWb/FvundxHH54bx5+w4FoxO75vU2cKrD5Yp7x4W0hj8uYOLhhLB52Bi4EXU8sL26YgfZSovuWUqFPri2cDZJXaOapVjzKJSDxOzHTx9bp83b6gHxNEY/XjGRRRAaes6VK0v9LCNwFnbv/mtk1raXU5a1U1gqIDqPLATpnZybLeNG5R050twJxK5AigXjraDMSs5L6NCHE15vz5rBns4xwwJQ23jYiykngYcl8Lwvz+5/MTqwcjg5v/Q6yE5BqrNGLYfDpNoXDWiJutAH74lwc/echbGJLX35VGdyuSdytWT7023nUXo53+hGz39KM0T3QiyPDX44Yi6xZ8UCUWesToonRvdPzYFkyFDeMXYD8wRpAy1Hffd3DCkhk1JcKTP/YojCmT7NNBR6vQGxbCKLrQ8pfPHljun3ZSFhf7eVFh1VAAPzrOvU3JPC5jMacrNlt2BFnJhSUrRVoqZK4g6T8/ren0LrhbI+RvPd5qzITpEx8h4jP7XfD6hfn8T5hTpKQcALiBGSwgEwDgoY2nCYFf2PvAoKcAB4UJO6RUH+8YXZi1XB26B++WlgoPO+MzSGfsiPiEyJGwq4+ijNAO5hrRrdhrDKEuyC8n5omNJdjH9r6GixbCT+XVO8iD18paLyjRyM9EDC4WO0cg34CxbcE8F68dr4NFfL2+sUCwuqLBeC8lhDj+zTiFYidjvbnp6cbNcuvpoDWa2ZT4WDUfri2sIp1uehVPpq0+asOxaf0GT7JeizaGGi2/1lrrDRBeQL3RIzL8lHXc1N/MSZTjmyPB4Pl4GdaAQm8xBWMWEB2nf/ZvdzZSbKr0O9uGi8u2t/4Zge7PiP1/Io8A7ErkGnNCBqq9WlSiL0LCJAjxgNSiLsZ4tab5tBLw9kodhuJ8hifMeZD2vAXugzXdqqBzIDFvKiAVgZ5JvyZ4F0WVuHF5ZNh/UVK3k6yIvLdrThSqeiznUa8a1vINsNfHGbF/uLspsxrGHiCJF13Q5P/yHDyOBj3tgISwnwmp805WyOakjU8KhaOXULOP1Pa/1pOY9gjJe+r/vYQnaW8AsxT7TVl3cIC8KUOrst1YmyHUp9SjAuKq684bn//fywIj4LNfxrw415PYtNQQuUfjPZ9o2fuS0AafWBmguAL+u52JyCvQ1jRAjK6Ls5IeFlzyK/fwgKsv8O9EuLPCur2n89NvDycnd6aaU7ejKBO6aUkcH5bZPMysM1NvSvke3FZzeCXYPh3Uop7cinv4eVTyuOb8f0WnmqUXtKmzendRiwtGG6wqVoHTFltko5uw7zOMP841ObP3apr650H6TB5ONriM2s50SCjs0Mh/npHiGNC5ulF35x4K9HgTjZ0g5L62eHuD6+tX3/uFgRG6Q+C8U0CTymnI2HxedYXprEJfm1efZYZXzZAyvQfAcW/frcgbk4K8YBHuFN58ra2x9Gz/OyhhY4ZjnYcyj2tgAg/cTkxn2vtJWyqFyvO9R4wwbcCwt/PRd6/rXyy/Gb0Q3nft0qZihWQUYA/vQ2nEfYhIIQsG/yZWNylEd35y2EOrd7/dTL9+wbM8aQ+ZofCmXnDfzs4P0dRQIzNdwHuIcLNEee/8fO5tW3l6FB2AJ1QjdpsaP4WwFe6FU/pUNy/fbPzLyKOw823Gubfa4g7mAuP3DI//bbZyrJh1ds35I/Txjux1/DfMdMRxXD78Uyf8SKBHiTCrTfN9W4rB/P9vcdZL3IAQrX0or+ToEsEMKmcKW33eA9m+sL66BMG9PleQ2NyhhuKAT8tB09AVwsoj+gXILlMK2w9WFt6+8vvza6zh+gqjL5NoHMkxQnD4pS2VRKolzZXMl1Tp8RXcznkLl1IgyOCvtmt39b/XrkCsg7+1DosITJfbw550XMZlsUYUPEhOiPLhDuYxZ3CRHffPD+5diR6wjLroW7CCcTiIyD6WHvEqV6zewY4EObEMNhuKd2jDH6iFJ79zWGlr5DsLBd2lgt1EhN9rFPh8E7NMyQg4iS11qSYkNWM1QxaoZS+Swt+rjOZePW+YYoYvC/mNgRLayNo8U7TgwPN97Gve9r6t63OT4t8/4jI8KeZcXJx1m25S6A1IGwi8P/89+zghyPRH4rPuGATT4oK4QlZQ+8pgD4gGPGgXu4trF3PW8/vgFEnZRjvjxgnDuZgJxP22QHhmQaB232Je1tavfsnHgU9bGcEzPTedQjqDWpCjqYTU7XU3Gl81YYo1VqqReL5L/aN115wGQn6BwEkbHPbNrcWeCn7AYCvU/AvE7qj85rZo3tGsu3fys+qTAFZxmLUufAn1OlTPIFLNhZw+PNZDiKzOwubBmW04T8x+A7y/Ht+OZteGcmGvL4l/MTOLaMLVucxtiVCQ3EVYN+h6ODHwGpj+DGW4g+/nC1/W46zEHv/r64tLGBBp7cbOq3P4FRriDQo8VU8aGnmjRGLWyPG3UbKB4+ag45hGzwGgbdbfePXwesAEhxAJnNQvR2bFY6bHC63aEo6D2L6zFoEEWE2QX/dgD9g+0TxgCk255Xx/sa3c53efwzrgFmsMzMtvg/y0InRkZD4VIHxrhzTVDASwykgH1/BPhpQRawuZcanNMOzRhWD+19aIN/oo4/Y/DgXBlf21iA78Vrkl12yMzluSe2w55dmhX3lSnhIoM6E0WQhcSIxjyNB6wXUy6o3/8KCW6/uXbZs2X4l8Nrbd/yh9TzOiwpfEyT+nkBVts/b66wBQXwOSPy/AH4gc+Hm/1pYvW0kx4K38rMqWkAm1mIxkf6PjSGOeCHLScWDBQQZzbjNGL4j0ua+3x2aHFEBua4lPIpZHt8c8pk9BifnrB3v7vOIonlvJ5i3EdGN2ZR3zYLJiMphXvtvL/WM9lLJqZrpLMP0sR6Dml7NicE53A3QExlu1ozHjBC3F7RamZqXWF8Oq7C9fjDWUgygza9ER8CIw7Ksp0WGRhNQAJsN0qf7Ujp4depcZEoRsvgs6pXCjIQUXwlZnNGluGanxVEsoPFhemyRxL9UoBukUqtvnJey0euH7ffRl1triOrmEejdmviDDDrEADXWOGw4zkCKFbGDdvs6+Dmj/4Zh3hcRHcuM2YMnEh6gfIGImF/wBJ7U4HtCCh6u8dFzVZnO5ez7/P1anmWiwiEB0WEQNE8zTQGQDoh7BNEKpfEH8r11s2ahbaht/+F1vWOlSfwbQGcRMApAapeG25WIwKP1wm5p487LZx14krJh6yAH+cYVKyB8Cbx5O9RiSfTvGwt85Ko8UpHZIwdCRjPfGrH4E0Xqgd8cNrIhrJet4Kqq0ajNCPOlyPBH2zSSGc2xVdTgjHTx7Jjoeu3LKymHHT8tk2+Ive0PNqqzWfJnt0Y0fYfi8TaEeNHBsbgKsnG6FHAHgR6GCp9AKtXd0IlsWWbncW5y+DUeEkZl0kHCS4P892o2pxeY5yumScawNad9gpl/qH395Jju1PZSrYIua+YJROqTfQbv3x5hVsios+JZzLlun2ct9Ijx53zgPYYccqVuoewxDlixvA+ye2xPbdZLTdECJ0eGTtTAuwgYOxwJpfYl2ue8hCYIfTjA5wtgsRTxdmoc5aTYBwLBOknxwvTGiGi5FN6WfB6to6uR3TwZB7wytNuTOAsy3YwqE+bSEQXHGmPe7Qk6QTAOM/3Pj/OVEOFhNnQtQT7R3IJ1Q42O/PHVPWMUpT5LhDM1w1q42eyPu+qYEmipl9gI5ut04P/imXWIhvqsgzzml/XxFSkg1mT12qfg1U9RJxHRV14t4MiVea5WgwWEkVHMf1CM22WkH1q+KLWhrOTf5GbWwTA9ColwlP5Q3uDM7REOzWieMlhA7Adsw54w+FkI8QgLecvPZtHd5XrP77yan+VJb2FWmb+LmM5o05TsUZzYNQvtj9PVbcBbDGg1aaxiQU+ERj6ZjtBz0xCyAe7euWG6FJAt6zFRQ82WjMMFmyMLoOmKMQVM9Uyo0gbaMD9vYH4CLR5Kp/2XS83geMU2ThdUdGhPgU7uY3w4ZMyz1mjWoMEKiWa0GaCFGfcoYx6QFDzz80OwsVze+fbAfHwCdQJ6qSac2Gd4rmaaRuBxREgOR0rbffWZc9dyrReGU4SHc0G0FKCZAOrt9cWUx/aPRDDEWEfAOiKsAXiVYKyIfL85aEdmf0XdfpvnreuoYU6PqZLe4Ubx8RFjjibMksA4SWiIsyXbTbL+ydTjxOKnUPpRmfNf3N/nvLa+52/geg6jcwHxPgM+goDxtq2L9fQIWY+oj5ivV9r7eYKx5f+WcbJWrm92pO9TsQJiB6em7eqknfmtL95U4KNeyqPG5iffnYWN+gzjd6HSt5vIPPK7I4Z3q2JvDW+3Eapa1HE5hRP7rbLoaD2QC7w4O7IH20zUDUYnE10VSfGTcs2Ii+cN86qiczTEOVsizO5UPCVikOZ+H8c4anAcfJJamc0WQeJBKfCABLf6wusIgTwx8irTV9CkI0ppndCjGLCGY2OsORnVBpBeCM+nXFKSSCaDRDIbRskCU5AzNM3mkfekeIcEH18w5EfcH3BSkNVOexzDzyk2N2ohHkwF/upSBcRyb3kKyapGdQQ0/rVgcEKfxmgbFixObdufu14z4ylj6MlA4MFkIJ+zs+7WDev63vlEU3TAznXM9Jl1HTWaUnWGvTEEMcUnfJCZTy5oNUoxV1nkTAIkdkvI7kP0CBOEXiukuPBjU9O/L+dAclEr1/T16NOMwckK5jjNNNMwakA2ys3ulVnsdMmIQPwKg1YC/KDHZu3opOxJCQ49hrEph33PNykf7EcRNHzKiEjY/2cVRJ+OZI+iuhzRODI4ToCXaKBRM+rtgF4csATACYK2PikGdD2zfGJCE9YMdQv3rBe5OuXpJYZwKgPvIXBT0fJsMEsC3WqTaiWlWJ+C2Z7wbOpmP84jak2zbJpOFn4YRijIAO1XTUZnOc+Dytmu5bhXRQvInO3qRJvGc3OIo17Oo3ZPAUGfNnRLxLgNiB67ZX5qYzmAH9A9mOmb6/rGmCA5VxtclAe9r1WB8oap6ODXH/adbJiTyBhcp8i7WUk0/7aJSo8WO3DuMHo7piHSh0SEfy4Yfv/miLxuxfE2hu1AsacyI9RAThC1e+A2yWj3iLYr8GajebOG2GIgO4xElrS91OZkJSGELwKjqn3Pq01wNClBcpIQepoy1JglqsprrslrrhVC1AM8yjCEtdG35T1A10r0JQgP5RWuygTeU5kn0VuyT4LdOgPEpGZMMRydnmNxalbxEpttd8CZLhYvDepiRrtPvMET4lmtzJ/ykbeyZiE6riWKU/7uz8/Ous8GROPa6FApcExocCQLHJYgTPbZNPq5TKC0kl3wEUkfIkj0T793ORIyZknF46VZA9CXPjmjvAJizZu7NqIxVOoQYiwNGcfngcOYUTe4DwywMcpaMIJ6JJmOFFFfnYRKCQp9wQUfCH1BYZKgExImNPBtit68QZA3HOQYfq9B0K2QIOZREtTIhMCKd/9qu/+XElBjfcqkJN+Zg3dlTx4vX92E3qGuAt9729pE/bSpTSToXZD0ccE4am8CAmC7ALanBXpSApkAcZw6Y820bCikQr+BSRsztRDj7i3PeA/+6iyYob7X/vSfg3lNRQqI1M5p4gAAEAFJREFU9bf4FSDy29QJgujCTQUcs7rAo/WgNJ6K0Rcflhq+lSO94pZFVZsPRkPZ2XDdRoyLSH0yxzhjh6bpGc31gzyDd+UuB/BnJtxF4Dtvnu0/V66Zj91Om7AIaT8y5+S0eV9zAVN6NI2zflaGOTFg9hy/h1UVz06UQT1gdNntLUXUAo1tRnInM3J21RCzpFh77Hw67RHVBGRDD/FEn2iyZh4dAqmIIQtm98DhE9gKhwLtIPC2BoFN1RKPSeH9Cjeg+YBn/m/QqJ9Zy7UGUVOBcIJi+gAxzZUC441hORDk0lZUS1A3gTcoY+4B6CUpRXuSVa7Wl6E0nGXDWeFBw7CBIGEMfCGoSoGSeQM/pyjIMvwE8fyEwBFVgucFhOmG0AKt26tyvUarqLqXkpNyXlBb8APfqq/9eC17uwybIXU0QajVDHHx/5mZHpaIyV9Y3TMm8qreUQAdndN8lISZG4h4SzGwBihFlMVo0sVAlClB8IntQBt6QLhz1R96xMYnMprgRQZ+xLEVpB8ReXnNIjtgT1XMjVPcLiMgEoSOKoFtE3w013riPu2LX14wBttK6e/23EUd2luf5tSRnocvAHQCg20wyeKO7a6eQgROACoQUILjVZCxf2f7hBURA2pnYBuxWV4l/d/KEB3fOYT6U0G/zX6VKSC2EZnphu3RO4nF514Ncey6PE8ygG9DN1hrJwXqMcbcxGx+D5N4YflCOkime0xXbEOVLqgjMozFWYh/yGte0Kc53jqyvbt4mElAh4i3D8TlTTvNesvlH2FZ2UPdKbOyY/NeMDNnxNKQ+YScwaF2a6dzII/6QNKl2OzR5sayUYQZFDKz3fUKrR9i7M8dLyJ2f48DixgpwIEda4QNPUT98QsN93sEFwvUSTLVApmQ8VDE/HCC8HgVe6t9idZlZfZFsVt4055HUlVFc1ngJA+0xBe0pEdzslv3s7c7Woah+yef1C3AfZI4myTqqRHolqDNQtCrAPKGdWTisEpUS8xTFGhsAajLa67OaqqSxGmfRNW0BIuJCcrmDf7YW4ge86JcSIzpDPmBTvLmbIVfa5ikff5A6gGeIXVmvFAv7VS0ZZ+elR4WJ8d4JdKM6gIXxoVGzhgj8Z6UwHmdCg1tardtx57hX3YHBC3GBrVdNl6t2C3IAa9va6BhzzaKUWOKA5P9f1GsfZtnl9BbJWlFFfGjSc+7O8251d3dqdaSnfsGzKUXTsU8YfQFIWFJVrOdJMVnfq8dKAfmNPGuYrFz7joTYjt8UOgTfltN+nfS5+eumjayRjgjpVOVKyAAftTChxDUmdsiOmV7xMcroMqC18xGM3Vo4OoCzK89Crb8bDYdNOch++H6G9FYEOowe8ZYMDi+T/NExUgWI+ba97ZmlZJ4606L36+Mb/J/VjYBGeiN8WqoC7Wpgjoqp7AoyzSvYHBIwWBuwXBdnslXzPZ8pN9XZFAvjgXgTSJ2DezKxKWKzmpWRWKRZLIe8FurPGqpFtikQc9Gxrxg4K1pmIHWZfFgVHpMsL19eF9o4TGyEDUFJI/aubo7PmJeGIHm5Q3LvIGwB+y2zv2LKjYCiDxCLiFEHxG3sUErUyyk2gojGFUC3Egk6pg4LWz62Nh5jXZo5i2TErRxWsDrFeiRbq1XCZ1XUc5MFJ48oc34J7TDs3211npb9D8T0WhhnmkU+mFj+ObPz0qvGM4B5II46CQaGlkfFQg+tSPCId2aZwoSoxncYFnETqe7zsfetOn3eN1i2xcHp5SEtfKyk/s1humlKslPp308o6X3PMYN3XR3b4wutB7pWi+NCKcqzadEhHHKQPJrRsr+c7+9/2LnQxv+n/hnPszPEfLK7w+zufdwtvcb3buiBeTKFh4DpebngDMUi3/KGx6V748dEjJo285p0rJXlLz5nU2xf8WQnZTK0bh2if3OEzAZHL0vr+nUvE2FazA6Yw8FBpyd7LLaJ94qhLhYTpU3l1tAbD2siNgwMNiG2t58NKnex8lJQR/uMTSzXaG2RzP16tcLyIEyKNbJjq41wu510dOGzUPM9HCo5IpQ93YLr6Zv2zPL1fKzzx6sVQf6qDe93taZrSNbLcYoRBMnSPGPvsBHNxUQ7FDs2y22OHf87p+1SuqfkHLs3Kjjk3drO8T2n/qPjiRBJASoQYLG+fGpxhOa6R5J4qFqP7MipHRmfiPy998HcGNr0k9WN4Sed4aBuDBknlxgSDtYBURZNubHkvRvNOuXvzmzevubVqqUC+wZ0XKI+fORQhrVvhcuYaa/jgwtipgO6TEMuwVV3No80Ee9VkAmBlSYHKA7b/jmVo1bSat142Ykt3XsPLMu93f58RUrfJ2aXTM6lT5FgL+cYSzs0giKRiP7U5d6CYz27MEI/itnzLUU+Vu+O5fKEm5of54/ktdUtIDE4bsJo5XShyrwcSGhJqfJM9B5sOgwzHdePct/upS91XI25tVr22tVomZOSGJOTvHcLFNDlq2Pk7FnDyYhKRcA7Rr8p29O858Zzve2OUQym1FT60VNAXBMl6bxHRo1vYrqsmxj0PF4X9C4pMAYqwH2cDGyez1F8894PO0fSZOCrHOBndTlteFMjtERmthUtjVB1FkjuJuEWA9j1oasN3QlE5smTkA4VIubobaJzViIBKonkj5GgI/dHNGoTmUamWmSJ2hCQBhL4HRoIOJZ+KAH2VWUR8QeOCKiTMGY9gjUSqAdNQIdjQF3+STWGS1ehocN7eOwyU7giwOknUAcdxyCzjBaCI+WRIbHFgxSCUFhIEQGzA/no/C5qnSqY9lEyg61jgdSbsBaTU5vDGcTsCAib0rBYFKv4toCcz0RGu25VpWgCXalFTEJbXiPmVh/qPy4/e1KM2JGJmJ05Jm3R3YXwJiucb7omBzQjghmxQ7jvZhp39555XAF8RzYri1MD5sE06l9GvN7QZMSAtNSwHQNSpr4CKS/78btClJCIB8xdmQ0Xk0Qto3yeLsRdH93JB/JdWztvfboiSPSJgfSfuW4tqIFpAjQhm2YMBUJUkimDJKmGpl0K7IPNkENm2d1Ca1nt7Syq5HykqgWplCrGSwlR7kg6q0p1PStnI5oxN57wFIrvR0pP4vqnIepEesZNZIOTwo+PC1oviFM7IkA601vDwqKe9pFz/ZRPnGNiA8jOzXM9l5Fa/oUv5wHvajYvMI5f2NiGzLLTqZ8CdjKVzQeZO6TdfMXT9WFwmxJ8lhf0NFpjxYqw+N6NWRo4kOfXb8EWaGESQtkfOLWHNNLecOrIqIXFJm1Be1vaM8j82ZBCe25TLoZ/vQEqpUq1Jk+nVWiqm/WXOQ/cQCWX+WDsftOlzAH1IWqsDec7LGc4YMWpiUfXuvR0ZZLRscWVzR4tVbM9ljnxQ4uWbDZETKt6VD0XMHw2gJ4vTJqk+xLbqEFUOVeceyLQzF8yqQgnCUDHNlAdFJaiJPzjIaIUWvL2ZWSFb6EQD5B6FLgFzoi8UBOm6dD4z2nE+gtp0f+cLRZqfd0ArKTYHGLoq4OMsrAyyUQzZ+O6Cx72FfGmD6lNlaxfPF9M2PgewWb/rYbrIwJg4awbh2iS0Y65Swz/egpeJgIv6WA2oSP2iqhxibgNaaEbhQka7pC5eUYXsjC19aj3X59bI2YDNf7olAvURBAThud6dOioweyPSwU2sGJLkj02PY4224FvUV+y5axSH4WNdydb0j63oSEoHEpH41aU3WfhlewZyMmPhgGsaFAwiSF0FUS+QR0JqdFew7cFsJrU4VMV0Tp7v0RfmvyuxwQj8ah/7sSfan6KN2GaCQH1301gRW3dwNex5reGiRraj0RjUmRGFvvYVwEqs5qBHllpIaggZ1X8gk66UHXCJgUIRSC+0KFztaIWxW8zpzMdecL+d7UzIbeS2KXp+E553pdnQYmRt2bUc86HNdIYnKVR1OyyqSVkElruNsvIIaTUoQJIKfAre1Kbiqo/I7WjmTrxKNGfpU80p+HE5CRJl5Jzxswl7Yr/fx2+G3tSEQ1SEYyTtdrT5VM1sCkqpGpakf+0Cbo++22jZWWkRooytUeA74j81dC1i2ATLRC9vZC5kX/QXeqGjoXQXMHVDzY/yXWcYisrOjdB8g1WxF09UCyD5EPIJGFSHqIZBoq0QvV0dRvcDWiQnEgddrp3PFxwDtkM7zubkiMBehVmFF10MV3H6kV0oG89nBe6wRkOOm6e8MOHpcCdBIgXlgH2ZGGTAtQXxuoegw4Y8B2UF2wCnrVWeC37OCxH21ZrCvug5hQA2pJDlh/LgAmArx1wHH/L7mO+4Fhr5fEqQIGcRmdAHV4IM7A0AKYlcvBC1aByx3Jd6jv+0ZbW7YeLdYPH8DEXvDKVnDsLGj/4i9t4lMiIC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fD/AUftEIJz08WrAAAAAElFTkSuQmCC"/>
          <p:cNvSpPr>
            <a:spLocks noChangeAspect="1" noChangeArrowheads="1"/>
          </p:cNvSpPr>
          <p:nvPr/>
        </p:nvSpPr>
        <p:spPr bwMode="auto">
          <a:xfrm>
            <a:off x="95250" y="-204788"/>
            <a:ext cx="14287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292" y="3559557"/>
            <a:ext cx="2485293" cy="2435586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5878695" y="4462040"/>
            <a:ext cx="1432713" cy="504176"/>
          </a:xfrm>
          <a:prstGeom prst="rightArrow">
            <a:avLst>
              <a:gd name="adj1" fmla="val 40738"/>
              <a:gd name="adj2" fmla="val 47684"/>
            </a:avLst>
          </a:prstGeom>
          <a:solidFill>
            <a:srgbClr val="77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3" name="오른쪽 화살표 32"/>
          <p:cNvSpPr/>
          <p:nvPr/>
        </p:nvSpPr>
        <p:spPr>
          <a:xfrm>
            <a:off x="9655888" y="4477808"/>
            <a:ext cx="1607825" cy="488408"/>
          </a:xfrm>
          <a:prstGeom prst="rightArrow">
            <a:avLst>
              <a:gd name="adj1" fmla="val 44763"/>
              <a:gd name="adj2" fmla="val 50000"/>
            </a:avLst>
          </a:prstGeom>
          <a:solidFill>
            <a:srgbClr val="77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6" name="TextBox 35"/>
          <p:cNvSpPr txBox="1"/>
          <p:nvPr/>
        </p:nvSpPr>
        <p:spPr>
          <a:xfrm>
            <a:off x="9576677" y="4135443"/>
            <a:ext cx="1348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영상분석</a:t>
            </a:r>
            <a:endPara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오른쪽 화살표 40"/>
          <p:cNvSpPr/>
          <p:nvPr/>
        </p:nvSpPr>
        <p:spPr>
          <a:xfrm rot="8851157">
            <a:off x="10576591" y="6122013"/>
            <a:ext cx="2715347" cy="508497"/>
          </a:xfrm>
          <a:prstGeom prst="rightArrow">
            <a:avLst>
              <a:gd name="adj1" fmla="val 46654"/>
              <a:gd name="adj2" fmla="val 55453"/>
            </a:avLst>
          </a:prstGeom>
          <a:solidFill>
            <a:srgbClr val="77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370" y="6539888"/>
            <a:ext cx="1973034" cy="1973034"/>
          </a:xfrm>
          <a:prstGeom prst="rect">
            <a:avLst/>
          </a:prstGeom>
        </p:spPr>
      </p:pic>
      <p:sp>
        <p:nvSpPr>
          <p:cNvPr id="42" name="AutoShape 10" descr="data:image/png;base64,iVBORw0KGgoAAAANSUhEUgAAAZAAAAGQCAYAAACAvzbMAAAAAXNSR0IArs4c6QAAXbd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PRUFBQURoQ0FZQUFBQSUyQnM5SjZBQUFBQVhOU1IwSUFyczRjNlFBQUlBQkpSRUZVZUY3dFhYZGNVMWY3ZjI1Q1FHUWtFUFlHR1lvb0tscTM0cWpVU2EzaXFGdjdhclYyMmY3YTklMkIyMGIlMkIxNE8yelZPbXBiWjFzSGRVOVVsTHF0ZXlzYlJabUJKT3lzJTJCJTJGczhOMXhraFlRUWtuQnp6eiUyQjE1Tnh6em4yZTUzdlBPYzhrZ0cwc0JWZ0ttSlFDaEVsblp5ZG5LY0JTQUZnUXNrTEFVc0RFRkdCQmFHSUdzTk96RkdCQnlNb0FTd0VUVTRBRm9Za1p3RTdQVW9BRklTc0RMQVZNVEFFV2hDWm1BRHM5U3dFV2hLd01zQlF3TVFWWUVKcVlBZXowTEFWWUVMSXl3RkxBeEJSZ1FXaGlCckRUc3hSZ1FXaUdNa0RPbjglMkJUU0NzaU9lMXQyeEdPanRhRXRUV1g1SENVQklDVjBwckhzJTJCSndDT0J5QVpSS0ZTNmZCS1VLVkFRSml1ciUyRlY2bVVvRktSWkdXVm5KVEpaR1JWbFlJamxwUTZGT2VsRTBsSkNqTjhaWXRlRWd0Q0U3Q2ZqSXZqZ3AwZFQ2b2tJcm1lWHNHRXE3TTkxNmE5amFKTTBoMDRWcmFFclMxZmxuRHNCYkMyTnRqcXlNcEtCYTlQcjMycXFxbzhLQlFWY0hqVzk0aXlxbUlGS1NjNHhTVlpEamFRUWNUSHl3dzJJVHVRemhSZ1FhZ3pxZlR2U0k0Y2FWUGs3T3hxTFhRUDRYYnVGS21TU0VlUzdYamV5a3RYTzVOSEUwSFZyaDBRS2hXb2N0S3BTVWdBc0JMNjZEJTJCaGhpY1ZvdXdhWjJHT1p4Q1FIQTV3S2lzQlJneFJjbng5anBQRnhiYzRRSndEY2NsRFVVRjJWb0NycTV5SWoxY2FmQ0hzZ0hVb3dJS3dsUVJDSERjamtPUHMySlViNk45WldWSDVJcENxRHNxekY1d1ZKeE9vR1Ftd0I2NVFBR1N0M1E1QllheUdvS2NiSVpPQlVpUUdFa3FwUDFrTmpRRWkwUDg2V1ZwNkZld2N6eEVTOFIzSUswa1RuRDFVYkt6MVdkSThMQWdOeEcweU90cEtLdlNJSW54OHVzcWRITU41NVJWdkt2NCUyQlM2Z3VuUUVBZXdDd0FhNkhJNmp3TG1mbWphTlVnakpYQ2dCVkFGQUtuTjREZ1FnTFRWUGFXdiUyRkd6Y2s3cDZnb1NYVTlmdnlwbWI5R20xa2VDOElXc0lxTWk3T1dFcndoVm41ZWZpbzd4MUdLTSUyQmRlSk8lMkJuVkI4cmhXMEdkTnBJOEF5VUlzQmpMTkVwQkRqZW5qOUNsZXc0bEphSkhPMnNyN0RIVm0xVTFQdzdDOEptMGc2VktsSnBWU0FSNU5zZlhGMFdWZjMzcyUyQmVRaU5ROXppTVFTSUtnN2xwTWJYaU1KVWdTRkxrWjFQMFMzNXMzYmZwZlVGNjFubE5jY04weEthbVFxZSUyRmVXdSUyRkZnbEJIeWlMNEpOYnRvemwlMkIzbSUyQlEwdEp4c3RVcnFYc2Q0ZTJoNHdqTTdVWSUyQnlhWHVrMWFUWDg0amxZcE5aRm5WRnVjaiUyQng0UUFNOHVuc3g5JTJGUmElMkZHUXRDTFNRc0hEckdtJTJCZnZNNTV3RVF4WG5ENFhpM2M4cnRDSDBtaXlyUzRGVU5PcUZHVlRkMGh1ZU5nV1piRjR1MFJjZUNvd0thbVNwUlY3SEcyMkRCU1BtOUNkMnluMGViS3k2bVA1aXZXb1dRR3VoMnViVUt3MCUyQjJVTiUyRklENkRsbEFqY3FkTkM2Vnk3Tlpwc2dyT09WODR1QWpBMCUyRkZpT0hZbmJBV0cwa0FRdkppWEE5T2NJYzNGV2ZPelZCck5vVkFlRHN4Z3RtbWVBbnlDVm8xUkdvTnE0JTJGUGYwRlV2TkVwNldpbUtkWmlybk95SUZRckY0aVNxVFA3a0w3ZWI2aXVYSnVpUEprQVhJOUFkdGN6b05TcWQ4Y000S0lOMHQzdGExSWlXaWM0ZlBnUm9kYnRXSFN6ZUJBV0RSJTJGanh3a04lMkZGUjE5Y1pjNnI3SGdxOVZBVUdEa2RvWnZUMlhXUldVckhRNGMwUjlkclhRWnJFZ0xCazUwaFY4QTE5UzJiYjdUcjVpdVQwTFB1TWlnQWFqMWR4WGNzbXlxdGNnciUyQlNrVTlKZXNYRlhZUjZ6V1NRSXhWT21EU05jWEhmTGZ2clJrV0R2ZkNhVlJMd3praUFDcTNFVGJrQlY2V3luaElTYkpsMlFDU2EzS0JCU1I4OGd2MDlWTjIlMkZQVlYyNnh5cGNUQ0J3bXFaRU1ISjZod1BIMiUyRnRMSzBuQlN2dkV4RHd6V2w2ckxzVWlRSWhSREtVJTJCZ2ZOVVBPNVA4alYlMkZFbTNGaDdOVk9XJTJCR2c5UHVjVll6WWlVRUVLODdGajdkU1J3NWdnNnNqRzZNQjZFMExpNE1RanB1cnZyeTg5NFlIc1FhMmMxZm50SG9qMkZYdkdremRwT2lrbmVjanU1bHRFbUQwU0NVVHA0JTJCUjhYbCUyRktiNGN3dEJlQWVidiUyRlN4SzZ4REFmSkpLbkRIeDVVUVBLdFhCRHUzN1dRcWVSZ0p3dHdSSSUyQnhzZlFLJTJGVWgwJTJCOWpySTVlenUxNGFsbHdvNjV2R0E4OExRNVZXWmFaJTJCNkpTV3BneDRaMUJnSFFzbllsJTJGb1EzYnYlMkJKZnZ2VW04NmVweEIlMkZMTElWNkd6RHZBV3YzbERsWk05MTJuWHJ1dE1JZ1NqUUNpWk9lOWw1ZFhyZjZqdUpyUFJEVXlTMHVwM3dXZ05UbmdJeWUwZU9kMnhLRzhYVTVRMmpBQmhmblMwZmJ2UVRoc1VGeTdIRVU5ejJlTW5Bd0ZJdnhJZVQwa3ZEJTJCRDA2TFpSbWYlMkZrTGVHUkk1Z0NvRTIzTmclMkZDMG1IajNGVTl3cmZMdnYwNm12VjZhZE95cVBQaWFXOGIzc0xYRHNwU0h5OXdQYjYlMkZUYWZhYU5NZ0xCNDVyanNuTXVLNCUyRk9zdmhhejJVMmNaWmt4SDFKNWFMWDQ5bFNnU1RlUCUyRiUyQmVjJTJGYmZYRjJpd0l4Vk5uRENWejgwNG9UNTBuMk9qMnRpcCUyQkxWODNkVThjM0ZmRkRmUWZ5OSUyRjA2JTJCR1dqMmo4RWRva0NNVnhNNGFTNWRKRTVhR3pyT3VaOFdYRzdHYWtYTjVHOWxOeHZieEc4MyUyRjclMkJhalpMVkRMZ3RvY0NDWFQ1NzJwS3BQJTJCcU54emtnVmdXNU8yVmx3dkJjVFlhSldWdiUyRiUyRjdEcmVLZmlLU05yV1psQnB0Qm9TVSUyRjJlbmlOOHFsMzg3alhVJTJGYTBWcGJzTkQwJTJCNXVOcSUyQiUyRjlhc2s5OGtidnZIeEZXM2hkZG9FQ0JHQUpjRmg2MldyZnB6SkttRGFnbGlaZG8yb3NMRiUyQjY1M05wV25KaTd3T0hDZzM3V3EwejI3MklLUUEyQ0YwcmV5bkZYTllEeGp0REdWN1FFMWREJTJCdTMzOTVhZVQxN2tWdFN2Rm03dXBrOUNDWHYlMkZXZWIlMkZKdXZwckFBWk9IVkhBclFybTQyNyUyRiUyRm5UNGYlMkZmVFd0T2M4YXU2OVpnMUF5WmRyTHN1MSUyRiUyRk1GaEl5Q01MUmVNbVUlMkYxSkJWc1hubGxydU92djI0MDE1Y3lXeENLWDU0NW5KUklqc1BGcTZ3Ym1ybEtUeHRZRiUyQlhtOWx4M0ZUZkFaeHglMkY3ZHBENXJoa3N3U2hkTmElMkZ4aWtMOHZZcUQ1OGoySnlmNWlnMmJXdE5OWFpFYjYlMkJ4JTJGRjklMkZOanVEdnRtQlVEeHFRayUyQnlzdlN5OHVRVjFnN1l0bVRkckZkTEFYRndEeFhYdzdzJTJGZjhlbWklMkJhMFdMTUNZZW1vT0E5VnQ3QjdzaTklMkZkR0pkMGN4SlRKaXhGblJ4czNwbDJnT1FGSTBTeE1kbm1NdGJtUTBJbjQ0ZDI5NCUyQnN0dFIyYkxQQjdLMlFITVJEJTJCYXRBMjJJTnUlMkIlMkJmNndpSzMyQ1c3eDVtQzdNQm9TUyUyQmE4dWs2OWY5eUVMUU9ZSnZybTlFUUt4M1p2dmZHdSUyRjR2djN6R0Z0WmdGQzhkUlpFMVMzYnY5RmlJclolMkJnJTJGbUlCVU1Yd1BHSTVKQ0olMkJEMTdEYlJZZk9HWGFaJTJCWFpPRFVEb3VMa3psNVg1WHNXNGJsOVdFbWxvY0xHZCUyQlZOUll6WHBScXBMSkJ6cHYyM0xMbEc5dVVoRGlQZEF1cE9ObCUyQmZKdnc5bGpxQ25Gd0RMbnBvS0NGN3g2alpPZk44Snh6eDZScWFoZ1VoQktYbjFqcVh6ZGhrOVpUYWlwMk0lMkZPaXhwVG00JTJGZVhlR3diT2xicHFLR3lVQW9qcDB5VWJIdmVEeWJrdDVVckdmblJRclFxZmV0NTA2ZTQ3aGh6U1pUVU1Va0lNVGtUTXF1b2NueUh6WTZzdmRBVTdDZG5iTTJCYWo3NGFLWDglMkJSRlpUMWN0Mjh3ZXRJb280T1FqSXV6Rm9XR3JZY3ZsczFpNzRFc0dNeUZBbmclMkZKUDd2JTJGVTNDYiUyRjgzeDlock1qb0lpMmJPZmxtNVpSTWJHV0ZzVHJQemFhVUFSbHp3cGslMkJmS1BqOWQ2T2FMWXdLd3VJWFhnamdlUHVscSUyRlllSnRqcVNGcGxndTFnWkFwZ3hBWHglMkZHQ3B2THlrayUyQnQlMkI0JTJCVXlOU29JcGUlMkY5NSUyRnVxYjc1YXdzWUhHbG02Mk9sMHBnRHVodFpUWGw3SzMlMkY3blp6byUyRjFNS09SZ09oSkRhMnQ2cWs4aUxjdk12R0I3YVFhZXpqclVjQnFncFVaR2NBb1dOM3AlMkZqNEc2MDMwN09SalFKQ01qcTZYVW4zcU4yeUg3NGZ5U3BqOUdNcnF0S3h6QnMyYmhOY1U1SkFsUkxEdnFTMU5aQWNqbjRUV3ZCVHFLVGglMkZXdiUyQmZzZnN4NU9NVVhUR0tDQ1VUSnc4VW5rJTJGNVREckc5cTRaR00lMkJGSUlrS2VBZ3dHU0ZGY0NEWnc0Y0NMMmJZVU9vaDUyY2JlR2Fnek1vckswYkhTeTRXQVRPS2prVUYxV0E1Nk5INEYyUlZ0TlBEdlpnN1NJQUNxZ0E3SWxFdzRlRzlpM2xoQVUlMkZMOWk5ODBScmY0OWFIWVNTbUJoblRzJTJGbmpsViUyQjhYa1VleGRVWndMRFJzaGtvQlNwd1ZZSUFHS2ZLRWdQQ0FhdkR1NFFFT2dCJTJGM1I1RHJ3OFhjRER3UmJzWEp3Z24yc0RqdTE0MEY0RCUyQkdvTFNybE1CdEpLT1lDMEJPd3F5aUMzcEFJS1JCSnd5VXdEcXdjcFVKVDVGS1FwMmRBN09SSGE0VnFxd2FuZ3FZSE43cDRBMU4xd3lidm55MUllUHQlMkZhYVJOYkg0UXpaeSUyQlNiZG0wbXVzWlpMSE1wWGM2WmE0VXVFSmI2cGlZMWJVblZQUiUyQkRvcDY5WUwyQVg0UTZ1OE9YZzYyME9vTXFVWnJjWlVTN3VjV1FYWjJMdmhmdndJWmwlMkI3Q0N5ZDJVN3V4VWlSVzc1aFdQSXVOYWtHZUtYUFN3WHJNdU9uOGclMkZ2JTJGYU0zZHNGVjVqcEh5aWc3ZXR4V3J0cnBZb21jTVh2SlJvTGxDQVJUNEJNTEo2WFBBTDZvckJFU0VRRWRYUjZNQlRsY0J5aTZUUWQ2VFBDQXVYWWJLeEwlMkZCJTJGY3haY0UyJTJGQm9TTEQlMkJBdWFXazdKSHJTY0tlTXlyQ1NWUFoyT0JKZm9Dc2RtOXV2VlVFb21idndkZm1HblNzdENZRHFmSmNTNnBoNWUlMkZRTUVJMSUyQkFib043QWtPSVIzQXlZYmJYUDZZckQ4V2NzZ29rRUx1dWN0QTd0b0xucnVPZ0Z0Rkh2VkJzU1FiTHdYRThTTm5PZTM1ZlV0ck1hUFZRSmclMkZLczdET3RqdmptTGxKcUVsZ0ZEdENGd0FGVkFLVjVZc0E2JTJCSlk2QnIzMGpxenRYV0d3WEl0Q2NnTzNJTXBDczNRbVRLR1ZBSmZTd0NqSlJmNlp3SlR6aUZKZDBjRDJ6RDY3dkJXNnVCc0hqcyUyQkZqRmdUMTdtYTZNb2IzdzhVUHolMkJOOGZnUFhrQ2RESjFkRWdqS0xMQ2xWVUthbnhCSXBLS0NwUmwxYklMNU0xT29lYm5UVTRPN1FIc1pVYSUyRnJiVnU2JTJCaFBnYTRwc1NEcDhIN3A5WGdtM0RZSW5aR1ZOSndCdzBaN1h6NlZLdWtTMndWRUdaRVI3Y1Q5aDJ3UiUyRmJWank4d09WWVFZOUh5YmQxQiUyQnMySDREMW5HdmpZTlc0MjBJWkl0Qmc4S1pQQm8wSUoyR1ZsUWthaEZIaTV1VER3M2olMkJRbFN1RiUyRk54aUVCZVVRdmZrUk9EWEc0d0hBR3JyNGJPRzQ5MFBHUWd5TjJkdzgzQUNHMGVBMDc1UjRCQWFBRzUydHVBWUhncnUzdTdnWW1ldDkwNk5ZTHl3TnhHYzFxMkhvSVNkb0dTdzRvM0swalolMkIxRGElMkJGVG1iaUk5diUyRk91bmpjbE4lMkZONHFJQlNQbXhpbnZIcGpKOTZQbUhpWng5MlBrNXNCSjVjc2cxNUxsNEMzZzIyeldJQWdlVkFnQmRuOWg1QjlKeG44VHA2QWRxbHBVQ0lxQiUyRiUyRnNod0JnQXdCVjFDNVRCMXpOTUw3WE51N2pHS2dnb3NmRkQ0ZFZxQmNvJTJCSHhJR1RFU0hEcUhnVTMzcnRERDM3WFpvRVF0NjVrTk82RHpmOThGUWE2TWtibGlhVG5tZHVrNFhIRDBZR0t6bUsxRFo0T0RFRU9WU2tNN0pWWiUyQjhkOEJURHlLNGgwaDMxWUFtWWQyd01naFVUcVFXTjJGMmpudVpFTDdwRk53SSUyQkVzREw5M0F3VHB5ZFJ2Rk5qUXl3VU42TnpXVjk3VWRnNVFneE9vSGYxcGp3aXc2eHNGeGFOR1FaOSUyQjNacWxTTHBmSUlYc09XOUE3ME9iR2JrclVuYkRtWFAyT1ZhVVRpRGk0OVgzQXdNMWc0T3dlTkxMUSUyQkQwaFpNa1FUQnVGN1I2a2dwWHBpOEd6JTJCVmY2SFR2b3hVYTZRbEpVTEh0QUl3NHV3TnF2RmJNekFaSEFiT1dBMEdxVHhRVVRCd0hUcE5pSWFSSGhFNkF4UGM5dTJ3RmRQJTJGNGMyQmF4Z1Q2dzBWRVJmWVVITnA3MVVENG80WXhLQWpKcFVzNUpZWGl0YktmZnB6UE5COVJHb0NoNjc3WGV2ZkRJOXFqUzljZ1o4TjI2SE53WjQydHNDMnA5bW1GRTVwYW5nd2FBN2ZtTDRDdUl3WnAlMkZmamdVWHZuSHdkaCUyQlBUWndQSGtNJTJCcERUUG1VeG96JTJCaEo5dzZIT3pCYUg0eFJjN0VONSUyQnFhcnR1eG1sdnNhTCUyQmMzcHM2SGYxbFZOM3Bsb1pZWEhEeiUyQkMyJTJCa2t5dXVFQ1VadTJ1a0FqNnpwMzMwR2tiUGl0SDZJZGpBUWlGUzg0YWpueGNveVNSZmg3dDNaaGdLaVFYZEN5WXc1YjhpM2JsekJwRjJRVjFVSkYzc1BnMDQ3MWpjcGVGZVRIMFBSa28lMkJwT3hGVGJXaTBMVFRMSnd3a3ElMkY0SGZWOGMxdVJIYWY4WGF5RDZvOWRBd2FENmt0UnVPR3JzVFA3aEExdk5Eb1JVV2V2dXZVN0t2bHplanlsbUNid0hGSkVWSUR0N0dUcDE4RzZVNXBUZGJNMGYwUHUxNldEajRnTnlHME5aNUF6RllzT1BRMnVISDA1YkNQWSUyRmZLM3hpSXEwdVRwbUpuUzlkSW94ZEtITUZUTW5KdklmWmI1QUpDVXBERUZkZyUyQjJFa3JFdjlWRmR2bjZCU1FvWkpQaTVaZiUyQkRjUjh1YXBUVzZHdVpzJTJCQXRDUHRqTGFPJTJCOXJvS0ZtcUt4VUglMkJJRHUyWCUyQk5INm43YUU3QWUwQXVjQ1Z0RzNBOXBCUTJ2ZDglMkJ1OXZ2aWIlMkJ0S3E2YjZHUXlFSmRObUxxcjZZOHRxcGh4RjhXdWZJJTJCR0FZOTd0UnUyQUNNQ3N5YTlBeDBON2dDazd2ejRDUlVXaUEwRHlnWVB3WE4lMkZJQmtPZ291Yks5RVVRY3ZRQVklMkZRRWVDVGw5aDgwd2VuYzZkMzYwS3olMkJNd1lCSVI1RnBTRWRUOHBYJTJGc0tZb3loJTJCNVROZm13ODlmdnF5Z1FvWnhlN2E3RGNoYlBNR2l3WWdMVXdJUkJIZkRXUVhUelY2TlAzbndrM28ySzhiWTA0TGVFTGlqbjlodjZDNGNJSWhqcVFHQWFGNDNJU2VaR25wWmJpWGJCUmpzeUclMkJQdHJHUUpQRW1RTiUyRnclMkJneGd4cDBSYUhxMEc4WTQxVHcybWpTMU84b21DbnZ2Z2U5diUyRjI0d1VjTERmbldmWWFBc0p3WlZiY29iNlR3VUNCdDIzZHhQclRuVGt2b1poQTdJUW5Ba1l5ZjlIJTJCS1BUdSUyRlpzcFJGQW1EUjQ2eTJ3JTJGQkx5SzBEbzN4ZUhWdDhRY1FzSG85STEyMDlCVW9GTXgwSzJjSVRMM1V3TENQZHRPVEl5YkRzTHVYbUhVa0hUUHVIYWVEJTJCNWZyU3pQNnVSYnZoR1IwdEZWSm4lMkY1N1pGJTJCdkdNT2t1NUVtRU9KUk5HWGlIUEJOT3NFWWdXcXBFTkhQNCUyQmxCbnBNUFFnJTJGWE9rTWlDSGVQbXcyVHJpVXhTa3RxJTJGYzdpZ3c0bFJTOFI2OWZYOTZGdkZrbGJERUxSeU5od29xam9McEdWelppanFMYWQ4TkwlMkZmUTRoMzYxZ2Q4SmFvcVp0SjJRYUNLbGtVUDQlMkJ3UEYyN1NEWXZUdTlXYWlyMTduRklKUzhPSG1rTWkzdE1GRWdzZ2dRSXYzVWQ4SUJ3UEYwWTRUYXZTVUNWSHNYUExQNmR4aTlhRnFENFppNEUxSWdkQlVDNGVzMTJPbnclMkZ0TXRvV0dMUUlpJTJCb2tWaXlYTHl4eCUyRmVaTko5c0ttZGtQb05BQTR3MEJ0RVgwRkNwY3lEMGVNaFlOdlBqWnB6bUFoQ1drYmdwWWtmdSUyQnolMkJhNW0lMkJ0R3V4WWlZJTJGTHM2RFIxamRoTVF6Ym0zSk9Wa1hnbW02RTlMUDR0M3c5dlJGbEtHZXlRR3QybWhGJTJCZFdHOVFMUE0zczFlczR3RllSb21pR2ZpM3drcVNnTEMweEtvaE1oYUNOWmc5OWJ0Qk9XeEUwTFYxcGIzU1dQSmpKT1NhRU5oRWhKcFBxeEw5WkElMkY0OCUyQllWem9qalpKUXM4UmJrNDZsY3pLZWVOUFRVWlhNQm1FeEF2REFHVGxRWUw0JTJCQXh0Tk5QMGU0dEFLSTU5YWFKaTMlMkI1NHBoMUZ0UjFIYXhNVGo2WkpleE9CJTJGJTJGcjdWRlE4a3pURW1vUUdkd0NGS0J0U1B2a09Pbjd3bHRaWVE2YUNrSllUcTJIRFJnZ1NFNCUyQmJCSVFsaTklMkY0YjlWUEt6JTJCMlpCRFNoRWMzdHV5bCUyRjRPUTd6NEJBQ0VqRGZrSVBvNG9HOUw2amdMeCUyQnRVd0pDSkFKN216QUJBdUVDUW1ydGVKR0kxMDBuc25SRmMxc1l2YkNlWFdnd09ZbU5KUWwlMkJOb1kwVEhrQ1pZdVJhQ2R1OEFWVTQlMkJjRDFjMjdUV21NNmpDaUNDJTJGRUZqSVBmdHQ3U0dNTlduQzdOQldBeWNtRDRKVG9XNVk0bXJWJTJGV3lGJTJCb053b0p4VTd5c1F3TWVxVGIlMkJ6bVdhVXFZNXg5SEdnRWdsY2twN0F1ZTI3SUVlR3paQmNQWlZLb3QxVzBrciUyRnl6VmhaajZpRnlNR1ElMkJlYzZlQVglMkI4ZVdvJTJCZWpkR0R5U0NrQW4wbnhoWlZaa2o5UEk1dExkTm5OOVFiaE5LUkklMkZ0WEhUbHlsb25KbkpvQ0lYVUh2Sk9wODFIc1NVa0YzUGo3TXRqdWlBZiUyRjglMkJkQmtKNUY4UWxUUDFEem1FSHBNcnBJalpWY0JySkNNVWlnRks0UG1nRHRKbyUyQkhvSmhvQ096Z3JWTVdOdlFSeFZZJTJGN3lxVFFZanZpMG1nckFZTTZPWjA5dXhObzRKUUVoYzNReDRmdjRXSjk4R21RSWdhMGMxajUwRzNtQUVRdVhpT1RzSkpNd1lCZWV2S1BlRHNQd1M5NHJkU0Zacnd5SXFwQ0sxZGJLbWQwaGp4bUpRRE1xWkJ6RVhRcUZNcjRtbm0ySkJZQ0IzUkR5b0hEWVMlMkIlMkZxN05Ta0NFRGd4ZSUyRmJwQlNXcDJnOWhDcG9PUUNtM3EzalBXNmZxViUyRlVZRElSa2ViaTN4RDE2aE9ITHlWYVpxQTV2eUhjVm84UzZIdHNMbCUyRnJFZzJMQUtlb1Q2Tmt0Z2tWRlVPRlJXQWRoY3V3WlgwcDVDanh1WFFYRG5EaWlTbjFJMUJkV1hDM3NLb0ZqSmlTNE1TdGNXMU1aczdJOTlzZndhQWcwYkQwcXBiRzlGa2QzQjFjY1olMkZvb2FEcDd1VHRCJTJCVUg4SUNmVFNtamVtc1RueHczSjU2WExvdXZ3amNNRWt4aFlKd2x3Z0lrTiUyRkVONjh0a1FiWHhyN1hhJTJGaktJSlFITnh4alhMJTJGc1htV0NzTE9GMCUyRlZGUFE4cyUyQlJ0OEYwd0U2SkNmZlhoQWZVTWdyS3dUQWEySlJMSVRzNkVvaUlwcE9VWGdjdkRaT2lRbFFybnF6Z2dGSmVCRTZtMkNST0Y2cU5mN1VhNnFOUHZ0eE00d2xscmV4akZxWUN5d0NDNDZlNERvY0YlMkI0T3pzQ0U3T2ZPQUVCb0NkRlZldiUyQjEzdFhUMTc4M1p3Zk84THFsQU11dkNwY3RJaDMxSkIyQ2ZxRiUyQkhGdiUyQmZySXdCNmdSRFQzRHQzanR3alglMkYwYlk5UGNhOXNKRVlSNGhLT1BsQ2lFZjAlMkJkUzRGUm41MVJFJTJGUHdEcXJleDlRTjYxSmdFVkJORFl1STB2VW5zQSUyRm04dGFMeVJvbXdIdWZkTWN1a0szY0NPRXAxJTJCdG9mNUZtbGdwQ3E3allJM3lRamRVbk1iQmUlMkZDbDRmcHdYTDhnM2slMkZ4ckg0JTJCSm1sR1VQMTFCU010cTdaSm9lRXd0V2ZJNkRCNGREUUlicmtGQm9NJTJCWHRxWFA0TjU3NnRSVkVPODlBZ05YZmd5MllOJTJCbzZjVlNRVWlsJTJCSWdaS3E0b0tmYldwNnF2WGlBc0hoSVRDYmZ1M3NDS3MlMkJhZzNXdXBrRFgyZkhOQldIc00ycWhkRU5RRHhDTmpRRHA4R0hqMDcyV1doVUUxMFE2ZEQ1N2V1ZyUyQjVKOCUyQkIzWkZqME92Y1BwQnJjVUt3VkJEU0poMmljM2lRNFBTeFpydXY2UVZDYWI5aGZlVlpXZWVaV3ZCRm41MndNV0d1bmNVYUFWblV0emR3WTRhRHBIc1B2UlVocmZIQndUSHA4dG1vS0pLZiUyRndlRXg0JTJCRFMlMkY0VHRjT0Jqb1ZCTFJtRXVCa1JRa0VYNTF0WG1wM3VRaThRRmc4WkZhczhkV2t2RXoxbGFDRnZ5VTZvQ1pCMFBmamFKZ0glMkZJRSUyQnFicjFIYUNCNGVMcUEwTUcyV1dhUDVvQVM3NWZZeEZWS3lKV1dRVzVlRVFTZE9nWVglMkZra0d0OHZYd1BQUkkwckpRbWxrUFJ3MW1rdnc0OEpWeUJ0RXlWc3FDTlVmN1dLdzZobzJUSERyJTJGTW5tOEFUNzZnZkNMcjFtSzI5ZjNzaFVHNkdoZGtKTnpLQnpWNklneXdvcnFOTGEyUEM0dDNmRVNMQnpjd2NFNTZQUU1MRG5PNEtyVUczWTkzQ3dCUjlQSVJUTFZWQnBoJTJCYUxoczFUVmc3Wk9lcnhja3Nxb0VBa0FibE1EcHo3RDhFbDVTSGNGcFZDJTJCTU1VcXRxdWVzNW5aaEJ0MXd2Nm1KMFhPUkN1REI0QlklMkY3OHVRNFFMUnVFcVFBZE9zNTJTWHV3MlNnZ0xBb09uNlpLdmZjN0MwTERadHRHY0tMWENqWUVKJTJGcHJxZ3VtMVMwRUt2YndoS2NPd1ExNGJWZUI5UTJmRlF5aW42WEJoclV4c0RYSGZZNVdPSkVnZ3V5WVNhQ2FOaGtDSjhYQyUyQmVQbllPRFl3WFhTR0ZvNkNJbmc0RmVFcWFtJTJGR1FXRUJVRWhVNG4wbEQ5WkVCb1doTG95cjZhJTJCWUNNUEdMSyUyQklWVUd3RllBS1FPandYbkJ6RG9sMHZidVRvU2hFNGF6SUt6bUFYNkFPR0dkRmprJTJGdkw5V1Z6N1MlMkZmUTZqaFlGaFV4VnNTQmtYQ0J6ZmVIQnFQbSUyRnZsMEpDOTZkMDBDdTFGV1hwdGFKbjdUNG5iQmolMkJBTGhnM3ZORG1saVFhamhzMlZveFV4enY0N20wTDglMkJDTkZlbUg4bkdhNXRqSWV3dFJ2QlEwRFdNVkZoeWtOTGRGdERYcUc4RU1GaHJ3aFRIeHJwT0JvUU9vWElUTjVtcWNmUnBObnZRTCUyRk55eG1UMWwwVDRCR0VHNzlmQzFNV1RJSXJDV2ZBZGNObXF2WUd0dnFaNWxCaldwU2JBVGJTOGdiSm5wanV3RjBEd3FDUXVjTDBsSTNOJTJGWURxdXhPJTJCckVwUCUyQmNNU1FZZ0VabnA5OXBxN2lrb0Y0S3hXNXFqdVpsR1JIbzJWZnNNYWpxanNTZDY5cDlHaU1KWUNRdWpRWVk1TFd0b21Gb1ROcFVBemo2TjBkenlhM2FDU0FIJTJCanN6SGJRRXN6NmpCMHJHRmpubEYxa2oydCUyQkVwamVUUkxBU0Zoekoyd01MalRERWk5ejloWVF2cDQwVmd0aXRvSW9KTTglMkJTejlETnh2bnJHbzFJZG9uTVoyYnRsJTJGWWVDN0M1cU15TEFVRUVLSGtEa3VhU25HMlFrTFF6dk5nR1RMQkNHVnVxSkFXaWQ2bklxZTM3b2JndDc5bFBJNGFldDVaWnJhYXZIb1NSWm13JTJGbFpTOEQlMkY0eVYxZGo4RUcwWjRlRHZZMWhuQ1VrQm8zSjB3dE5OTVNMNiUyRjJSTHZoSGdNUFRObU5pamVlUjFHRG9tcUkyeDRWenozMHhibyUyRiUyQjJQYWpBS0JhRE5DOFdvWjBzOUo2TnIxWk5RQ3JlbUx3YmklMkZYY2dPaUtnanJzVmZVJTJGMldmR0Z4VVhXMHljbm85NEpDME03ejRUa3V4WUxRanF5JTJGdVNTWmRCcjZaSUdYMzRVeVBUNEElMkJDOWZ6JTJGNEppVFdTU0doSnc2TSUyRmhqdEg0cTdIanFmMzUwN0QwS214RUxIRHQ1MXdJZTdYTWJPZmNCJTJGYnpHNDV1Wll0SWtDQWp2TWNzbEkyOUpjWnVtbEhTMjA4SjBRUVloQnZVcVJHTVJCb1ZENjltSndtVFdsMFdOWXlyVTdJRTFNQXM3diUyQjZEcncxTkFnRDJnJTJCMWhqV3NibU1zJTJGUSUyRld0SGZhVDZSSUZ5OEhOUU9uRUNoQTdyMSUyQkRkOEVUdzhQUmxJTCUyRjhEb0lTZGxMM1lVdU5ySyUyRlpDUU1EWjdsa1pMQWdOSlJnNm1xc3A0OXFDTWJDdHhlRDk1eHBqZVpxd1IwREFXbHo5UnBjT1hBU1hqejJPJTJCVVhXdU5BWFIyMVFERzBsVE93MWMlMkJ1aHJsbnNOME1HUWhXVTJOQkhCME5YWHVHTnhyUlVSdDh2Z21INjJpR0xkMWpCZ0k2ekhiSlRET09BN2Nvdk1zYzh0N3REWlo2SjZSM3d0cFpCV2d3WWhnUWFneTk0OFpDNTFCZmpXRkpHRFI3JTJGc1pEOEw5JTJCQlhJeW5vTCUyRmhmTVFJTTBGSWpjZmxLTHM2aVJQQ0ExMW9xZWF4cXZ0bHEzaGt5T3Z6a0hMNDFFaFI1akdVTjBRYlBhUWIlMkJzTzdzNEU3Qm85QmR6OVBJSFhyemZ3ZyUyRncwWmxoRDRHVlVIN0Z0ViUyRjRHUFIlMkJlQXBYUXA0SGJucVdEa0FnS25pZE1UOTNRM0kxQXIlMkJPb0tDSnlMbm5uNW04c0NCczZjTk01WjFDSmNiTiUyRkxEZ3RtQWt1M1NQQUlhU0RWalUlMkJ4dmlCdEFTczc5MkZCNDhMUUZrc2dYeVpDdm9uSlVDbFhBWFhISndoTkNNTE1GcENVM01RdG9kYmZEZnE1MkZDRGx4MDlJVnMlMkYwQXFxNXFuZ3kyRTlnaUZXJTJGYnU0T2ZDQjI4N2E0MnhiRFR3Y3M5ZEJ2dSUyRmRvSDk3bVBnVmlHbVBnaWFVcHBZUEFoRFElMkJjTGs1TiUyRk1RNEkyWjJRdWhOcXk2JTJCRDhYZDRiMFFYcjl5UWNFaWZQQVY4SWtMQnVsTVlCTG82NmhTOGl5WVJETUtsVzVsQ0NTWGxtcXR3T2JaVDc1U1k4QWtiSm4zU05kWURkJTJCZThKM2xBWExvTTRtT25nSGZwSmhWM2lObkRGVHp0cVV4WUVIYWNMMHglMkJ3SUt3dVY4aFRmMTF2UlBxTWg4ZGVxVE1MYUM2WTVySSUyQjkzNmdxaHZuNXFqWUNjUDV4YWxJTlJsSGJYNzBEdmQ3ZVFzNmtoODYzWTZURGkwSGVnUEJ5cVBOTVVkc3BIMURhbE5PWENIR2hHRWhhRVJNeUQ1amtWNnpLRHdOblluYkE0SWF0ZDZvSlVpR01xYk5HQXlCRVlHd1JOUEglMkJCR1JnREh6ZzZFN2F6QXdjMEZITjJjYTNZM1hlWkNvN20wVWc1MmVibHd0NkNFZXVSSlNqcDB2M1VkaWpLZmd2RG1IYXBHQmpaYU9hUXROWCUyRnRCRmEzWDN3SmhtMVp4MGJXVnpPRGlpZnNHUDZxODRON1AlMkJ2Q245cDk5TG9URm9WMG5LcEtlY0NRcXE0TUFBQWdBRWxFUVZRRzliYlQ5YUNublMxMW8lMkJyRlZMYnNRZ0IxVm12YkRwRGo1MWN6aUhPQXE4WUJTV2twRkJkaFZENEFUNldnanBNRkhwNGd5RlVEc1hiS2ZWMENnT2wxVlJWbXclMkJPJTJCbzRCY09BJTJGY1hob0ROMDlkWkNQcmEzR2hPcFJwbmpEMW9YRVVNMFdkdW8xVzNYOThrRTMwWkRnUU5vWXFPcHRkVFNROXJmWFVqbWwxRHg2UEtzdW1iMVk4T3JJZXM4UVZ6cHNIWFo3clVtTiUyQllTUHI2ektCOHFYMUV3NTNlWlNNM2huTmFucnRoSkplZzNzcG5qNzVSMSUyRm1ObXVGSnVwc3lEdWhpVjZoeGRPaVlLRzVaZXlIaXhwb1VSR0VBeWNNaDlvYWNrdFZ6TkE0NFBBRlBaenVYYm5lWE1MckJjS2lxRUZkaU16MFcwendpOVJFTUJhRUdDMWVONzBGM29mdkpqJTJCRzRwMjd3ZnZMVld4a2ZiWHcxTnp4dmR3N3VkeSUyQiUyQnNBNElPdyUyRjNBJTJCY0hkT0k4JTJGOVlhVlBUTjNkQjV0SmZFd2pSWlBEcmdvOWg4dnBsRmhWWm4zZnNGS2gyN2F1MkY2b0x3TlQyN0xIa3lIcFVXSkg5ZWlsVWhaSUFsd3NubnpSWGh2WGFDYkVnakZORXQyMktuMzU5MGRLcU1pR0I2WWlCSG9kMjFVbDAxRnppbTN0JTJGQkZaR1lDZXdMeThCNTV0bmdDdjBhVFFxQk1PYk1FVmoydmxFaTR5c3h4TURkJTJGVHczd1ZsNGpsRVVwS2l1WHpWQzRSa2VKeDFjVmViVmFydGUlMkJkYklnaVJ5SlJoJTJCJTJGMmxFTEI2RmFQakIlMkJtQ29vMXBVdW5JZWl5QTQ3VjV0Y1ZHMWlNSXJXS0clMkZNbXZLcGxsUEJCR1JmRkVUaDRyNE1UZkN5MFZoQWhFT3JMZTc1MzNRSkNlekdndzF2JTJCNnM1SDF6eWhDN1lSREI4VUxoSFpUalZZYURhZVhqSDNwWmZtQjNZeE45dFRVbmZCcFNVV2QwQjZNckwlMkI2Y2lPRWZMRzhwbUJtYTBkQ05QZklZNmolMkJkR1Q5bGVtTHdYUHB2OW5JJTJCdXAwaDl6b29YT2NrazQyTzdVRjhrV3Y0eWdGd243OWVzbk9uJTJGJTJCSDQ5MHdIYnVoR0c3S2NaclNqbUprUGYlMkZEdHh2Y2YlMkZDdSUyQlBEclZWUk9UanJOaFRGcTBMYzJuZWc0UTB6TGYyMzBMTEQ2ZWluMGpRaW80NU5xeVpIMXFpZXB3T3ZlZmJqZyUyQnZWbTJ3aGJCTUtDJTJGczk3OFVMOUg1SDdqM0tacUNIVlpxTEFtdlhhSXVzN2ZyOGNoQklNVGFwb012cWd0VUdreiUyRmkwcHd3ZFdaODZMaFpjRnM1cFVJVVl6UlpIZHlkQ2w5ZG1XR1JrUFZVZ2RPZ0FpZXBSYm9Ud1VoTEdvRFc3NmIwVFBoMDd0bjE3TDklMkJMaXA5M2RHR2k1NHcyRU5hT3JKY3MlMkZaQnk1Zkt4VTBjdTBLMTJvVTJuemRzcEZ6TDAwelRieUhvcTZrTmRKUXBkNVVwZkdnR2NDYkhRZmtEZk9vbXQ4UDNvNEY3T3lqWGd2MnNUcUR3Q1FabWJBWlpXTGh2dnh0eXBvJTJGNFJpQXNIRVVlTzFLNXNyak1ZOVFZaHppRDkxNElsc2w5JTJCJTJGcDZKY1lXNmdCQlBBUFJSN1Y1SU9GaSUyRk1hZlJ5SG82SEFrajY3SHliYzdGcXpEMW9OckZFTXVoWVZKZGpGaWdsRDBFMGFxUjlYUlVQVUdTMVFHJTJGejZvJTJGWFFrYkFua3hROEh4JTJCVUhRcDJjbnNQTndiUkFHaGVDN2RlRW0ySDclMkZJM2p0JTJCc3ZpSSUyQnRSVG5qako3M0ozN056cGM2b3E5ZXhSU0FVOXhzMFFuSCUyQmRJSWxnNUNtSngxWmo5cmlzd3ZmYmpLeW5rNmJtSGtuQmNMdlhLV0tkSWFsM1FmSHZOenE0JTJCdXp5SHJNMklZJTJCb0hvM3VaemEzUUR3STQyUjlVSVFCJTJGbURVNVVVamcySnBlb2d1dlhzQW5sZHUwTVAlMkY0YWdvejRNQUlES3FPek4yNkhzcDYxc1pIMHRaaUFJcmFLanB3aVNrbmJveTZNV2diQTRPam9BbkZ3ejRQUUZyUUd1JTJCaTdRVk0lMkZwdWhQV1h4OGRXWTlSRUpkR3o0S2lxUk5oJTJCTERlamU0cXRaJTJGRkhEUjA5VnklMkZqR1Fxc2o0bnJ4Z21QYjBEVDVMVlRoaFdFZ21VaURSSDFkUGpZWFE5TmdXZkQ1NUNXN2prSHdGVkxpN2c0JTJCY0JpdUFPb1BEeTBpbXlYbFJTQVlYWDcwRFpodCUyRkJhZWNoY0t0SW93ejJiR1M5bXRMVWZYQlFYMUNWU3lPRUNRbDM5WlhWRm9Fd2YxU2NCOCUyQlJkd2VPbnhZeVRUbWpMd2hyTTRKVzUyTW1Nb3lzUHpkdEpuaUhCRUZBUkVpRE81WW1CdUx4cjZKS0NSaFJUNmpVRWZZWUowaTM0dklxY0dwdlUlMkJkeGglMkZicTZBNDdLMjZ6SSUyQnNmRlVyZzhkbEw0SG8wQVFSSkY2aVlRemF5dm5IdUlBaUpvZjNGS3JDT2RJN2YlMkJzZ2tJQ1RqNHJnbEFwY3ZaTCUyQnNmWjlwUjFKRGdKQm15ck1nM2dwQUpSWWhjSVI3QVozQiUyRm9VaDhMUnpWeXJKa2lrajY0UFRVJTJCRFJqZnN3T0dFM0ZJbHlRSkFycTdtbmF2S1V3VHRsJTJGZDhzTFlxQ09vcU9qdjFDY0dqZlIlMkZvQ0VKOXIwVTZJQXhURmpCNEkyVG1ub1VqY3FncUZscnlrUHM4YUVvUzE1NjhkRzRqNVolMkZEWSUyQmhodmJENVJrQjRRVEVYV2R3ejNnOU9kZXRWRTFlUHp0U1ByTVc5TVV3MTNUb3lzeDlhdXJCVFNNcDZDcUZJQjd0bFpRRjY2QWhKSkNSUmxGc0NRc3p0QUFnRDg2cnIxV2lQcmxVcFE1a3FwRDhtamlCNFFjUE55SFNCYUVnZ3BCWmV6QURnZUxpTUVpY2VPNnlOak5SJTJGcGxqeU16MG9HUFIlMkJpcktwTUpyS3lHM3daV3pxMktaJTJCblFlZ2JFVnF6RFB4aUdTSzlSZjMzb29HSjZRbXhvVE0wbWdub1ZqdXkzaWJZQnk1eGJJRmZWUTVSaEF5NDl1cjdYMjRsQ2JjNU5qViUyRlI1QUp5cVExS1N5d0Q1M0dndExHa2tEZDdYU0pDVlhubmNrR2NWQVBFSSUyQk1nWUNQM29hTFYlMkI1RG43R0RHNDBueEN6ZHRSc21xdG85YmpaTXVwWmtsa21QOVpFelZNU1IlMkZqN0FFZkNqQkFrSHIlMkJremhzRkFTRVpGOFNTRGhoeFglMkZMQnVNSlA4U0d2dmhLZ2R4RWFETUdYaUhQQk5PbUUwWlJSOW5LV1p4cTAlMkJ2eUNRYXJjR2Y2JTJCT3JHJTJCSmdLQmY1STMlMkJ3OEIlMkJTaXc0VHA0QUhWMGRLVG8wRmxtUGxYcmxPZmtnOUhDbE5LbzB6WmhZRUlaeTJwNDFaUSUyQiUyRlhES0ZpSTlYSHp2MGJDMCUyQmp1Szhrb2xUUHBMJTJGdGYxekp0MExVYUFlbkwlMkZSYUdqTyUyRnJWJTJGUXZTaWFSWVFUMWdNVjk1NkF3YiUyRjhFa0RlMkg5eUhwVVF0M3FQUVNpRG01cDBCZWRGaks2RDRjdUpjdzVMVkgzd1psejF3aTJiSGhOVCUyQnpWUEdZUUVJcWpuJTJCJTJCcEtoQmRKa1RGakRtU29pZEU5cXB2SVhMeG5BWTBGdVVXUU5FTEU4QTFPOE5vdTJGTEdhM1A4M1M1N0hlWFRLOTVISGUxOU1NblFQRHVCeUFzViUyRk5iYlpaSmh6UU5INjM3YVUlMkZBZWtBdmNDWnNHYUUzb0k2aVFpZXdDdkR0NzNobzMzbDlhRnY3R1lPQWtCdzUwa2JhS2VLOGZQbmFIa3c1a3VJOTZHckhLT2glMkZkbSUyQmp5WE4zbnJzTlF3ZDBCU3VQUU1aOGVPb0xFdzNDeFV1bVElMkY2ZFpFamVld1NjZjk1SzNUUFJUWTNXanVLcElXblo2a1p6MGVDWWg5YjhBWDFlZTVVeEFkQklGOTdzS1djY014VWppS1JObWpNeDY0aE9nNEFRNTVMJTJCYTlHJTJGWkwlMkJzV2MlMkJrSXlrZU9STFAzb0pKJTJGYnMwU3M2MEE4ZEFObmtSZUxhdll1U09pRiUyRjh6TWhlVU83aEFXR2IlMkYxQ1hlUE53clFFZkhkUzc4NU5WTVAyenhZMSUyQnJLalNhY0c5SVVoUnhKaVBGY3FGelpRWml4MjJiMTJ0STg2YTdHWXdFRXI2OW4xT2Z1SENKU2FCRUhmRG5NN2RJUER2QXhwVHlaJTJCNmt3ayUyQjAyZUM4ODNyRGZLdUdJSkJwaDZEenJaZFB3MCUyQm5hbjc0dXAxTUhyUk5JM0x4RjF3NEd2VEdYViUyRnB2eEZCd3dZeVQ5NzlxZ2glMkJHTXdFSkxCd1RiU21CZXV5VmR2QzJkU1ZBVWVQYlFKR3Q0UlU3NWZCNjYlMkZyd1UzQlpjeGF2akdCSXpPd3AwZU13bUt2JTJGc2ZESWtJMENpSCUyQklIcTJpV3dqaG5ERUVKcnlqR29xSW00bU12Y2dxZWpISk9TTUQ5emk1dkJRSWdyS1hsbCUyRnNLcVg5ZXZZZEp1aU8lMkJGWDc1YmUwN0FrQmVIYVNRNHF1UXZYN2dKdkhjJTJCZ0E0WERqZGFPcXpGM0RMaEFMZ2pjbkl6cUJxR1R6OTlEMFpNSE5sazdRek1ObEElMkJNQVpjODVpakVhVmxnZnQ4ekZ0T3h4TldHSW9kQmdWaDhkQlIlMkZzQzN5MlNhUXpjS1lJNkVBN2VQNzlGNFA2UVpRc2ZacWY2OUZQd3VIS2FpRnJnZWptM3lQbFE3c0pjRzM0Qnh3eHBVN2EwdmpEUUFQWjVrTU9wVVFEdHNjOFVsSFIxUEhYMW9saUFrbHk3bFNJdkZQOGxYJTJGTGlRYWJzaEFsR1Jtd0ZadTQ5Q2olMkZFeE92bjc0WEhNZHZOV2NOMjlGd1RwNkZSaCUyRm9Dc1hhdGU0UjFNaFR1NVR4Z0pmVjhjcGxPSnRhdkpqMEV3OGtWd2slMkJZekNvRDBMc2g3NWRXMWpqNGVpNG1sUzFWbUNVSktTeG9iMjA5NTl1bzVKbWJucHUxaDU1YXRob0h2THRDNWxCbVZIdkhZS1lERXY2SDgyRm5vaERYJTJGcWlQc05aVWZNeFNEbXhxbkpzQlhKcXVKcU1kYTlmbkRCb09zZHhTRWpCZ01nUjI4ZFFJZkhzY1BIendOSGQ5OG00cUpaRnBVRGUyMVJQVHJIaU00Y09DWUlmbGowT01vOWJVSWo3T1dEdkU2SjElMkY5VzAlMkJtMkF4ckU1eU9GM3djTTBxcllxSSUyQm8lMkJqZzJDZDNrb0c4ZWcya1IlMkYlMkJHZHNucEVKaHlCaHhyUmRtakpySjJhMG5tTmhwbzlIaEVOZURRM0pBTHBlQUJRamcxWURqMEd4NEpOd2VOMEZpcnZpbWh3JTJCUG5uVSUyQiUyQmhhZ2ZQMldzM1pSeVU1czUlMkJSTCUyRlVWbzBrWlRVWXR0Z0haa3lKS0xwc2FRdno1Z24lMkIzUHJyMHc3a3RhbUZlM1VmR2JKTXVpMWRJbldlMUpqZEtaQm1aeVZCNUxrTkhDJTJGZVFPeTBuTmd4S2w5bEJjS0FnYmJzOGg0T202d3FWUW10ZnVVVWtHNDFNZlIycG9hNzI2ZklWQWFFZ3lLa0E3UWZsQiUyRjhIQjMxcmxxY1AxM1FFbThzRGNSJTJCSyUyQiUyRkQlMkY3WkR4bGpqRyUyQlVWJTJCaW1ObXpFSzRMRVk3OFpHak1HM3drcGhnZVB0Q2w1UHVpSWJPM21JVXpjRGV2c1VwajQxY01Wc2o3OEdLd25UOUE1V0xjcFJ0SlZkREZndDZxa0RDQTFEZmdsRXJoV29RUnhhUldFVmtnMVAlMkI0c2dId3VEM3JZcXNPZFVvTkN3TWZIZ3dyOHhXRGYlMkJzbW85QkVvTk1EZk9KSUVnbSUyQldxelhCRFBZYVV0OEZpOEZxZXV5dDh2c0ZmYjJ1SHRDZTJxQ1pSRzBWRU9JYWlsJTJCZThaTGl6NjI3bUpxWHRMRWpxamdvRlBLbnZ3elcweVpCNTFCZm5lNVN6ZVNYU2J0amJ0SGNjNWVmZ2ElMkJKVkJjbVhhaUJKMGNURlhmZzhDVk9aMDc4WU9DaHFlRmFEWVRTNkdnWE1qaXNRTFhuRU9NdTZab1lVVHZaMHolMkZEeDRGeVlpeEVEdWxqa04ybk5aaXZ5NWkweVNWM3p4SHclMkIzbUxPcW14VUdBNVBNVVVGczhQTGxNOXpneDNQbmRPN3hRV1RkRzYxVUNJazBwZmUyT0piUFZLUnFaRWJKS29LaFZZeVdXQWlYTlZRaCUyQkluekFiWEdPaUlTeXlJNlZ0eEZ0YnF4SmVGM1JwNkVQbnRMbDQlMkZnYkl6MThDJTJCWmJkOEh4eUlwV2FzYTNhTzF0QURzcFJ3M3JxalBjZHQyMzlwaVhqbUF5RUpTTkh1aW85dk5QSiUyRlVmdG1hYXkxcFVodFEzZXFHWjVPSG9HY0R1RmdHandZUEFJRFFSM2IzZnd0ck0yR1NqcExHJTJCeSUyQnc4aDYyNEtCQ1llQiUyRm1sMjFTa0JBVThvYTNGN0hyMWVVb2xjaG85b2xRcEVZVUw5JTJCM0RMQ1N0MGxyOWd5eVo5JTJCcmI4dCUyRldMV2V5cGxSWHp0Uk8lMkJJVFBZUDVQbFlNZGlDTWlJTDlmZiUyQmpvNndxUEFrTXBqU1VxVVZ6c3JBMXlyOFRkcmJCTUJpWGxsWURLSHB0cjE0QW9MYVB5elRpZVBVdWxVZlRQdnFwMkpoRGExdFM2MSUyRlc5bU5xUDJnVkhqWHZQOGZEJTJCYjF2ekhWc2RoRlNzWVdqNFJmbUtuN3N4WFZQYVhFYlZUJTJGcUV5WG5ScEpCdTYwNkYlMkZwd0lmZzRVQVQ3ZzVPSUlqbzUyMVBCZUxnN1VmOTNjblJxZExqJTJCdkdNUUVEOG9MaWtBcUxZUGlRaWxJeE1Vd0tlc1daQlNURUtnc0JsVk9QdlVzcHVPbk0zODNsbFd0dWUlMkZEcFA2VVhmQ1Y2WmRMN3Q0YzdIdmhBbVpQYnJYVzZpQ2t2dmlUWjhTUkowN3RaS0lYamFFNVF3TVQwJTJCR2pYUSUyRnp4bURpcDJkTmwzSUh6JTJGS1FZbEluYk1aS3MyOW9lcGhpUFByRXdoa3dZQnAlMkYzJTJGWSUyRlczc05SZ0VoR1JkblhlTGxrMUMxNG9kb1N6Qlp0RGJUMlBGYmx3SlVxYk5YRnB6bVAzazBRdDhpTDgxWm9WRkFpQXVTeE1iMlZseTVleEhWJTJCT3pScHprc1l2c2Frd0swZkhJN2h3d1RIRHR5MGhoekd3MkUlMkJESUY4eGYlMkJRS3hmJTJCeGFycERFR2E5azU5S0VBS21QZ3hRayUyRnVlemQ5Ym8lMkJ6JTJCdnpqSEZCR0JQamFXWHI4QVRPWENRczFXU2hENVBZWjR4REFTcGVjR0FmVWxFZzZ1UjY3cFRCNGdXMXJkNm9JTVRGU0JlOVBydHF6YXFON04xUUcydlkzNDFOQWJ3THRwczU3MVdITGIlMkY5Yk15NWpRNUNOUkJmMnloYnMzbzJleXcxSnF2WnVacWlBSlc4YWVyMFAlMkZqYmZuJTJCV1pOVklKRE1KQ0V2SGpYT1gyJTJGR2Z3ckZUSFBaWWFpUk9zOU5vcEFEbEdSTXpsQ1JFNGxCJTJCd3Y1VVk1UEtKQ0NrZHNPNXIlMkY1THRtSGRlbzVuRUNPeU1odWJjZXg4aHFFQW5TMkI5JTJCcWlKZngxYTFvbFNrTGJTazBHUWx4WTRjeVpYOEdXM2Y5bVBXbTBzWW45dmJVb2dKNHg1TGdSUDdydTMlMkYxMmE4MmhiVnlUZ3ZCcDFOajI3YnU0SnlzMmJmZG1nYWlOVmV6dmhxYUF1ckxTNUVKNWNVR2s2JTJGNzlUdzA5dnE3am1SU0V1RWpKbUFraHBLdlRQY1hHUFZaTVNocXNLd1BZZnFhaEFCVXRQMmU4RXZJbHZRV0g0dEY3M1dUTjVDREVOeSUyQlo4JTJCcEMyYkVUYTNRcFdHa3lTbFZQWE9OMDNjaEMwTjhUVyUyRjNFVEUwOVF3JTJCRHoycEw2RVNQbzR2SFVVMG1OYkplRWNQcUNlbHFTalh6Y3pnNmsxYmIyUFM3VU5XTGRIZ3ZuU2MyVUVkYXpyaTllcjRpMkx2ZDREbGptcnRNc3dBaExscjglMkJwTGY1S3VXenpWWCUyQnlGcTBCU2liTWpUUW1GMGw4Yk1hWFMxSm55dVNKUU4ydHp3OFRrc1c4M3hkR3NValBRNE9EMk96OVdnME5KMW5aaGxUUUlpYWwzNGJ5eVZyZTBqUU9kZXhRdzNUYjJQJTJCbDJFSVBhd0JrRnVTWjBpTXMwVjBOYm9UOVVXSERkaHJXRCUyRnJrV3RNWDV6eHpRYkVHWkVSN2R6Q2d1JTJGb1BoNVRUZHpzeCUyRmkzVUVTSGdCZVgzNEIxZ1A2QThmQlhpT2RTMU5TUVByWEFhaGMlMkJnRTRDMzJnVkpRTmdqdTN3VDRrcEVuZUtKJTJGbXdzTnZ2Z0hIdFd2QXJoN0FFRmdpbmhMY1R4d0QlMkI4NFJrRHgzRGpodjNBVDFQMWk0VHJHSEEzaXRXQUUydzRacVhLZXFwQlF5SXJxQTk3cDEwRzVrRE55Zk9RdmNkcHlnYXRGcmF2UkhvSExoSXZCN2JhSG05N0cyZ1h1TFhnUGUlMkJkdmclMkI5bTdrSjZRQU81cnQ1aE5KallLZ0xQbjNaQ25QQmprZXU1Y1NYTUIweHI5elFhRSUyQkhKb1AxUjQlMkI5MVRyTjNtYkM3M1F4VHMlMkZHRzlJV3pIRHVBSWhhQVNpYUE4TjBjakx5aXdXZHVBJTJCTXpmVURRb0dqQ0RxR2RHSm5BRCUyRktIMDdoM056M1dPb0g1REFhNHR0SGgwS3N0SkIlMkJHT25XQTdLWTdxZzJ0NDZOdTdUa2sydk9OSXdqMGg0SFFTdFU2eXJBektNak1hblklMkYlMkJTUEFQSGdUaDZORVVxSVViJTJGOUlJRk53QmkzSXpnTzRQc2lyQWowMWpyU296Q3lSanhrRFZzR0hRUG5ZU2xOMiUyRkNlNXJkelFKOE5ZUTdNYkdwTzZCQzZaSVFGd1lKZGl4STgxWTgycWJ4NnhBaUlzdGlaczZXSDczd1NraXI4RGslMkZxVzA4UGxYZ3locjFYcFFmTGtVaUNaQWlNTG51JTJCSkg5WTYxN0F1dyUyQnZnam9KJTJGJTJGaHlEQVJRTkhjSWNKWDdPYUFxbzRva3ZOYm9pQ2t6JTJCc0czUTZjWUlDWCUyRkhGaXhSd1JJY09RY1dZTVZRJTJGZ2lRcGtMamhqdHM1QWlyMzdZZW5IM3dJY0s5eDBPT3h0d0pLd1ZaSEVLSTdWOW5LbjhIJTJGOWZtZ3pNeUM1RmZtZ1UxaUl2V0JxViUyQnNIZjltWDUzcnRNaGRBR1NSQ0lUUXp1U1JNN2lUa3g1dVlCVWFNdFp4ejQ2RDJvQmh6TiUyRk5Eb1Q0OHRLNUMlMkJZcExsMyUyQmxjZzFiVHAxM0FYekZzNmt3RUh2Ykh4VXZHamhrRFE4QW9LdVh3RlNyb0RMOXZZUVZRM2l1d1FCZmk0JTJCb0t3M2dGSWtwckpoaDVlV0FsbFpDWmt1THVEc0VVak5VaHRjdUV1V3JsMERQUXNMcWQzdSUyRnBRcDRMYmpFTlZQTkdjaWhHN1lTSUU0SzZKTHpUMVAwMUp4ZDlVRmhQU0hLS0N3RUloMjdlQjBqeDdna3B3TTZsRGh4aHNldyUyQmxrdzhEam1RMEF1Y0VociUyRkgzN1ZoalRJRHBNcGRaZ2hBWFhqcCUyRjRTelpoY3ViaUFLUnlaaUlPNEJkOVRFUUFlQzJWamYlMkJvZUxDJTJCWFFTQ0FZT2hyJTJGRHdtQkF3akhxT0lvZ2JPZmgyWUF2bGJrNXdQdDhHWVIlMkI5Q0VGOXRKQjBkUU9oMEFwciUyRlYzUE42aVVxWm96bXdLY0xnejNuZHhBWGVBbXAwS2QxJTJGbmp6OXFjRiUyQnNQeW0lMkJHNkhEVG9nN1NJRlBJSVRjT0ExNERNVzdhMU90NUhGbXpmcTFLWHAwRWRDVzlxRTB0SzVDc09vYU1kJTJGeGowMiUyRnRIUzgxbmplYkVGSUFmSDklMkZ5eXAlMkJOOVgzNXRLWTlvYUlDUVdMb0tPbiUyRiUyQjNBUzl4WjBNaFZ5dEpjSGV6Z2FMSWNBajU1empWOSUyQjh1WGFGRGNqTDFid2xxTktzQlZMRXpIbkltVHdLUERadWclMkZaeFo4UFN6cjhCbTZRZGFDM1BxQzBKVTZqVFZIbno4aVZrcFl2QTliU1pNZnNkeDE0N2xyUUVnUTR4cDFpQ2tCRzdoYSUyRnZsYTFlUE5ZWEd0UFp4Rk85Z3FIRFE1VGhhWU5zQk9oYmNwUGhUJTJGemlLejB1cjczOVVoMm9sQnlvMDhuJTJGNEFWd1RFeW56Qmg1RDZkMFU3NkpWa29JNiUyRkJaMjd3Yk9vMGNEZ2NBZE5ScTRmcjdVN2tnZm0lMkJrallXTzdFYTNzYWM1eE5MQlVEVDQ4anZvbUp3UFp5STZPdjZOSlFwT1p4UkFDMjV3eHFNaUlCUXVQOG45ZU83STV6eG03cjltRDhIRmNuSzJqbiUyRjklMkIlMkJmZmZEVGMyRVBFbzh5UTNBenBWMzhId3FDZiUyRiUyQkNQcVBsUzNicEthYlpTU0lqd0MzSFp1b3hRa0NKN1NOeFpBeDFwM1FtJTJCaEQyVnZMSmc4R1RyJTJCOWhzUWRuWTElMkZmQllpZlklMkZaVTQ2NUZjREZSVWhWd01Eb092ZWZkQXVkbHlqOG9IM3dIc1JYV3J1bnZTOENQaW1HZzFDdkZzNjdOaWhzU3UlMkJsMmYxc1J6bnlocyUyQkFteWFVRTdaTm1Idk5KYUFVNmFJbVhPT3lDcEtKN25GeHplOWZSdHJVUnJtTVhzUTRyb1JpQUp2MzcxVlB5NGZZV3dnMGlhS2p2djJVWURCZTVoVWc5YlJ5bG1vdHA5cE1GSGduZERiSTVEeUlrR2dGUXdiVm1QNndKMDJkOHdZOEFCN3l0WVhsSnBDemFkV3Z1d0FzWWNueUFZUEFtNzdaeW9SWlhrRiUyQkg3OFVZMG1ObWZyRmhoOCUyQnhZMWYxUHJSSm9XdmJvWSUyQk45OFRXbGFFVmlLSXBGR1VWUktTeUZ0ekJqb2R1a2ZzSDZ1RjdWN2l5OWQxTmklMkYlMkZPUjVzRm42cGNsc2cxVHRpTGdwaDZva1JaTTlqaDByTXpIR3RFN2ZKa0JJQTlIUnhYMlBiTzFQTWJRM2l0YTNNMEFIUExvaFlJb2pCNEx6RiUyQiUyQkRVNTglMkJUUnJyVVhHUmZTQUJsRzhzQUZjWEg1QVVQalBXMzdWcFI0R1FkanVqblFEb25ST1BrcUpKVTlWRzlOaHhEY3dReWx4VSUyQmRST2VWZ0tSWkVESWZqY0ViVldkVkEwS0hsT1RhJTJCejFnZENnVXFmOTk1dG1rcldOcFNwQlpVOTZDMWt2JTJGSm44QmtiQTF3dmowYWZRNDF3ZXRkQkppa1VTbnYwOEtiUE9GeVpuemVwTFFBUWlkaG1RSWlMeFVUQ0VqZlBMMVRYYnIxRFBNMDFhbnAydE5kVmdBaXFQRHlCY0JacUZ0eDdkeHE2cmJrTHFQN09lZUlHYTZhTTdDQ2lqckZrcFRWQWVVN04lMkJQeDdPVnJyUDlCR2VoeGZJS21reW5ocFd5ZmE3Z1M1YWdzZkd2aTFOWG9kSUpmWHVPN1pocXVkQyUyQm8zZW14ak8xdFFka0F2RCUyQkFHZDFnaHRWTDl4emMlMkJYcHVub0xiWE50cnZiUXFFTkZXa0N4ZlBVWnk5dU1IWVFLeWRNVnNqaHhxeGklMkJFWEdnVllVeFlCJTJCbmRxVEI2UDZrdDlkS3l0dGZwellqJTJGNmVicSUyRjFuVldyN0YySWRLbUpLNyUyQk91cXN0JTJGNkRKckFMMWdEUXkzc2FQMkZmcXlmck5UUTYyeVFJa1FobGI3ejlhbFhpMzJ0TmJkQTNORVBZOFpwSEFkb1RoaHNXT28yJTJGdSUyRld6WlRkdmRicjFick1neE5jclhmRDZUTm1ac3h0VjkxSTRiRkN3Ymd4blVpJTJCOFUzTTZod0xYeTNNRyUyRiUyRmloMzl2cXU3VnBFQ0xSaThlTWolMkJRRUJ1eVFyJTJGb2hqTTFYMDFiRnNIbnJwdlBDV00xNjVZNHE2OUZVNTZSam1qM2ptemUwU1hxM2VSQWkxYVRqeHd0VmJwNkhWUHVQOWtablpsMkNYazFDYlhiU0ZsT0FEaFFtJTJCa1NkNFpSTFglMkJRbkpCUzFlRkFURDhBSUVOWW9iRjUlMkY1d1Bsbnp1JTJCVUlvcXpDSjB4c1M4WmR6MHFQbkYlMkJvbWN3ZjNmNE8lMkZlc1lvcEw4Z29FQ0pUU3NaUEhhb1U4bmNxZmwwbk5MWmhueWxDWVk3dlFYbkF6RjBnSXRPekpqb2xIVTB5eHpYcXV5YkdnWkRTbkU2ZjdxbjA4dmxMOXMzWCUyRmJEb0pwdGdXRiUyRnhNUDF6cVAxVWlyTEJha0xjWVZJcG4lMkJhMGQ2JTJGWTlLc3k3QW9ZQ1VJa0VkWkVMSExnJTJGNGU0OCUyQkJUMVQ4M0NGWjdhbGpCTWNab2xQYnp1VzZrU3VqOGI1Y2olMkI3OHh4cHltbUlPeElLU0pXUnozY2plT3I4OWglMkJmSnZQTG0xWE1aTVFXeDJUdDBvZ01vWFpXNEdXRTJkOFVBcGxrNFFIdGwzVDdjbjIyWXZ4b09RMmhWbnoyNG5iZGYlMkJlJTJCVzFXd3RWJTJGNXdsV0ZPR2VRb3JiWHJnUERlQUpKd0ZuNGtyUyUyRjhYbUpSVWFaNnJOZHlxTEFLRU5MbUtwazNyd25FUyUyRmtSdTJ6MEklMkY4YmVGUTBuU0MwZGlhb05pRzFRMzBPUUozck42ZnpKckphTzJWYWV0eWdRMGt5UnpwdzNWMWtpJTJGVTI1Sng1WXhZMXBSWlZXdkhESHh3RlhYQkxyZU9yb2Z0T3V5UGl6V3lRSWtjd0ZMNzNreWVIeiUyRjhXVnFUNVQlMkZMRlphem9JNDdPRyUyQlROU1pvZHBzMEJXS24yektqJTJGM0Y5OExGOXBNNUlNaHVXT3hJS1NKS0k2YkVVajR1TyUyQlUlMkYlMkZCZFR3QjdzOHNXYlVobW04TllhcVVMcHVvb0JXN3MlMkJFUkZaZmtNMTRRRXpZbGN6V0hScmJ3R2l3Y2hwYmdCSUVwR2pPNUwlMkJ2djlvRHglMkY2VG5sM1dzYTA4eTNNajhZT3p3ZEhNM3QzQU9JVHFISElUUHJmY0dWQ3pjSTdSa2tHVXNUJTJCc1ZZRU5aaU1ibDBLVWR5JTJCMEVQY0xCZHBycDhNMGFGWUdTTiUyRlMwQ0FYM240M1R1QVJ4JTJGNzIzdzZPbkglMkZEdFgwMW53UFNNckM4SkdSQXpCS0wxN04wZ3VrODNtY3F3JTJGUkFVTzZGZzBwVVVTeTVDSDFhWUdUTXdvQWxTNHlIT2Z2cTRzeU52aG1acGFOMlVjUTk2M3BhJTJGQmdsQUxCVXZpNGx3cnlpcEhXJTJGc0Z2SzFZOTJkWHpQSENGUXBZODBZamRGUHZldWhWWmdOV01mMlB5QXNMVjRzbCUyQlNkQ1VsTnJKOFpwcWN3eTdua1doRHF5bEl5T3RwSUkzSWVTQlBrdXlLcWVWeDdhUiUyQjJPeHM2bG91TnlqZG9Ob3h1b1hXOTBMSkJLY2glMkJSVSUyRkNaMDgwTDE0MjZpRFk4R1F2Q1pqS1BqSXZqRmxaeDNhMmclMkZBV3c0NyUyQmwyTGExaTVxSW1tc0xObk1LcyUyQiUyQnVQbTdtVXhwT0xLdkJmV0hNZWZKeDN1Zk9aTmxKNHQ2OSUyQmpWaXpQNTlUTDFBRm9RdDRBQTVmejZ2T0RNempDZ282QUUlMkJmcE9VQiUyRmFOcnRhMmdsVjFVUlJ6cU1mUWdsZWtIcVVUUW1IU1lscGd1TkVqZGtGcThpcFFWbVVLY25JZUV3Q3FsczVqcWMlMkJ6SURRUTUlMkZHNEtsS3BRbFFWRlYwNHpzNDl1TFlPNzZrdTN5RFFJSTNIVmd4R05ZY0tSYnE4THAxTkRZT2o4WmlKY1psRTU3QlNRaUw1U0pHWGZVTkprbzg4c3JJYUwzNm95d1JzbnpvVVlFSFlTZ0tSSHgxbno3R3BDQ2V0dVlNNDR0SVlqcTkzRkptVzRhUzZkSVk2dXFMeWd1dmhhQmFwT05RR2REcXhjQ2x3ZWc4RTBwbWZRdVlYM1NOTFN6ZW9WQlYzM0lLRG54QkhqckFLbGxhUUZ4YUVyVURVJTJCa09TVWZONW1RN0pYRUU3Z1FjaEwlMkIlMkJ0a2tnR2d0QzlDeUd2R3FRNG1WQXJBJTJGT3pNdHhZVk1YUVRYMlBvOXV6OGd5Y3djT1ZwRXl4bnl3c1R1R0M3SkNDbzdydUVoUWtBM3Q3QlJFZnJ6VDBPdGp4NmxLQUJhR0pKQUtQcjNuVzFqWTIlMkJmbXV5dUppVzQ2ZG5ZdFNYTllIMnRuYWNYeDklMkZjaSUyRkw4d3hKQkFSZ0VTZlhodWhvdnlKS2lkWEFseXJVenhyUlJHaFZGcVZ1YnMlMkY4UXdLcW1JQlp4cGhZRUZvR3JvM09Tc0N0UGhSaVIxUlh1WkVPdHMxVyUyQkZCa0NvMVgwbVNJRGxjRmFGU2NvaUtDb0tmOVRDTFZhQ1lIOE5aRUpvZlQ5Z1ZXUmdGV0JCYUdNUFoxelUlMkZDckFnTkQlMkJlc0N1eU1BcXdJTFF3aHJPdmEzNFVZRUZvZmp4aFYyUmhGSXhuR3FBQUFBQlhTVVJCVkdCQmFHRU1aMSUyRlglMkZDakFndEQ4ZU1LdXlNSW93SUxRd2hqT3ZxNzVVWUFGb2ZueGhGMlJoVkdBQmFHRk1aeDlYZk9qQUF0QzglMkJNSnV5SUxvd0FMUWd0ak9QdTY1a2NCRm9UbXh4TjJSUlpHZ2Y4SEhJMk9zeHVTRzRvQUFBQUFTVVZPUks1Q1lJSSUzRCUzQiUyMiUyMHZlcnRleCUzRCUyMjElMjIlMjBwYXJlbnQlM0QlMjIxJTIyJTNFJTNDbXhHZW9tZXRyeSUyMHglM0QlMjItMjIwJTIyJTIweSUzRCUyMjQxMCUyMiUyMHdpZHRoJTNEJTIyODAlMjIlMjBoZWlnaHQlM0QlMjI4MCUyMiUyMGFzJTNEJTIyZ2VvbWV0cnklMjIlMkYlM0UlM0MlMkZteENlbGwlM0UlM0MlMkZyb290JTNFJTNDJTJGbXhHcmFwaE1vZGVsJTNFqzAjlwAAIABJREFUeF7svQd8Hdd55v2cKbd34KIRYO9iEUVZ1ZIpK5Ysy7Iky7As2Y5l2dGuk7gksZ1ks7thknX2i5N1iR2vo8QlbrRCW5ZsSVQXrd4oFrFXkCA6bq9zZ+ac/c6AlGgJJIBLAARw3+MfLJKYU+b/nplnTnnfw0CJCBABIkAEiEAVBFgVeSgLESACRIAIEAGQgFAn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YEZTUAADOvXq7t27VLOw3IcbEqyhSfu+CAA58+LFqEjmRz2WZgbi4k3AB2Qf3L+z0kyv0wL5TW7AUR7hq5taRHYtUtg40bOgDfzz2jSdHO1SIAEpBatXiP3LNavV9DR4cpUlBbNxf3M49Est1+D7lIkAk3TOGNQLEVVoWkKOGe6rsGUv7S58+LXOBeWyoVmKwLcFiYsh54OcNNWhPy9WalwTVQsUbRsQwiumYWKnrOLPtVIYONGk0SkRjpcDd4mCUgNGn063/KJEQXDrl1avxaOekK+kNpQ72MBt657vYptwcvNUpRD1VRV1YVlBazXti3nphGCqqtQFQWMsf9/XAIIJhTGmGA4+W9MDlicJIQjIAxMCHAwwQQHhyLY0IiCCcE5oMj/ymu54BCcM3mxZVpgSkZZtHAvdD0rKqUSz2QMBj2jgBW5UXE0ylUslw0zW4ik03ls3myT0EznnlmbbScBqU27T/m7fkMourtV54O/pcVVmDXLraVKAYsXfYpleSuHOuexbK5JMa2ICPrditulCSFC3DZmKVI8NN0twIL86LGlsGw/FGfgMfHJtrlgLKc21O3kgqdYqZwT+VxB0dy9jLOMMIwytzmD35MTdbEBV2NTp1Wx86ZdKGkVXyniKlYAmH9z9932X0uZo2mwibcZ1VAVARKQqrBRpokmINrbpXC4+jUt5AvH46wp3sIaG+egWFwlwOcKiJi97+Ac7NzjF4ePKtzlkuMKiHJREekB9cRAgjFVY8wX0ZmqT2JfF4BlcruQsoRUCiFHJ0IokUYbbq+QwxsmByHz59pYvCClNsS3C8M4ipJxWCjsgFYo9iBn9PeY6fTCQMCitZSJ7m1UfrUEJvGhqraJlK8WCAx84M6gGtaiSkiv15qaYkwosy3LnM9sO86PHo+Jo0ciorszAN1Vz3R3UGhejyK4X+TymsgX8MbogtsQldLQLNTQXBOYywPGJmn0ccJYjmZUyk4rTj5kzOUFFKmLADgHC/gFPJ6KqFgJYeRywihkYVoZdeGSgmhu7lfrop12udwHpncrblcvcsUEy5Yz/Uq+sGjTJqMW+gXd49QmQAIyte0z41rnTE21tyspIOCOzvKZ4YCPe1w+vZhfJBKpuXygvwFmOQ7NPVe4vPOZqkVEKuEXPT06P3pYfrwDUAGmQ/F6AF1786V8UjTkUGQqJvGmmAyJiA2YFnipDAi5LGIDclV/znywcDTDdb2PlQo9vGJ0KQq6lXBsQETCvSwUPM58rk4jaeTUfF8xCRgLN22q0FTXVDT6zG7TFH3SZjb0Wru7N9Yz5I3LNY1CwVssWQt5JDrPCvnmcK+3TbPta9E3sNTetYfx/buBXBGAR+6DghL0An43xGStYZxjAzG5Ol8wwHNyJCV3fZWBoA/K4uVgLS19IhLazjXlKWSye0W+eAzc6E1rWmLhxRc7i/NYv57WTc6xDWulehKQWrH0ObpPuZaRs7wR7q7M0xoawggE2rhhL+N7914gegfqRTLhEcWMR7jCcUV1+RlM8FJRbqMFIKedGKAqQz9TdWQx3mzlKEvev8NAjri4c/+K1wduigoqpaww80nFFyqweLyExviAGo09bTHsUypmj2IWi6Zldcc2bcrRqGS8jUPlnUqABIT6w7gScEYb6+5w55qNAAKxmFIXnGsfOLDYfO655WogEBChUCM8vtkoW3ORzXuQzYKXcoDQwTQ3mFevmZHGWMHLkYkomRCWATATijcIhEJgfk+eV8o7UcofFcViglWssrJ02Q513uz9pmF0csvK1GezJbZ585ATCyUiME4ESEDGCWStF/PUunXausWLXflQKMAGs412ITubl4oL1XjDO3nX8bXmk0/Me6OzKSqUcD2guZxRhaiVkcU4dxLpoeKsCVkV8Mzg0JrKiTGLdt7KLYjHXxDZ1PNaLNbB9WAv9yCZyOfLcqqLrV8vhzeUiMBZESABOSt8lNl5Ya1frxT2HY+bbixTGuNXoWJcJLp7FluPPuxmluqH7vVBZ643aclpKa12pqQmups4U15ycHFK1JRypSiMUkGoVl677IpBRKPbwfnzvFB+KYbKcdD01kRbpSbKJwGpCTOP/02Kdes8xab5Mdunz2GhwCze27/UOn58jZJPL4DubgNnMbvjCGAJMFUH5I4pSpNHoFSGsE25YU0ojc1l2GYvrxSPqg0tR9HQsEOJhHdXsoUjipnviV18cZ5GJJNnmplUEwnITLLmBN+LuOsuPZVK+dzz5vntTGGO3T+4FD39KxELL2Ll0hLeP7BIdHY4vtPME4DQaJQxwSYZuXi5ddiyIMp5GX4FrG0uEAzuZEzZag0kdqitDXvQUHdU576+XHmw0OzxGGzjxqG5MEpEYAQCJCDURUZNINfeHheadyGb1byK2/YN4sixi80HHwsogivM61FZ0K8OTazLkFLUtUYNdjIudPxnhLOvjWfztiiVLYBZ7NK13Upr8zNQ9AfVUmmn0V/qiT/369xkNInqmP4E6Cmf/jac0Dvob28PuLnejNkta3nH0Xfwo52rRF9XlLkCrUxo9SKbUp2pd00B03VaEJ9Qa5x94XLhXZgmYHEnyBbc3pLCzT5hF7vQOjetRKMvs1jd81oivdPvFSlGHu9nD30Gl0ACMoONW+2tyamqXLkcsqINs9jA4EL096+EWb4AxdJKkcnPE71dEKYC6B6wIK1tVMt5KuQTuTJglsF0DtY0S34I7BQqe0WJxXfykH+n6nMfCheLPaCpralgrinXBhKQKWeSc9egE2FG9AEgpttsmdrQcA3PZN4tOo9fxHdtB0wOJRgDrxGP8HNniXNTs8I5eC4J6AqU81bLWF0Pcbf+kF7IPWm73b3h3t48tmyxyDnx3NhnKtZKAjIVrXIO2uR4jCetiDW36RKlmL9KHOu8UnQda4BhRpknEHK8w50wVLQwfg7MMzlVntwOzOB4vYt8OiFcWoK1ze9nkeAjwu35bXSwsg3vuaBAu7YmxyRTvRYSkKluoQlun7juOnexubnOVj1zoauXWnv2vAP9/auZrSziyUEVpgnm8ZN3+ATbYaoV73i9lwuArkOpq7eEUdguYnXb2HnLtjBTvKAK43hwfzDDttw9FH+LUk0SIAGpSbMD0nP8vHjc4w2F5vKB5AqY9sUiGrtF7NjWxA8d0lmoDlBVWhSv0f5x8rYdb3fbhsgmgLbWkrpseYedSNzDFPaKGqnfnx043tV67bUGjUhqs6OQgNSm3XH85t+v83ut81i4/o/5zu0X8ldeCTM9FoRL1aDLmOIyZDp1jxrtHr9721JEnHNWuEDZMoWZzCoLF3YoCxc/K4z892yP52j817T1txb7Cr0hasjqctRxPiIBLGhcxdLpi3lv/+UoVC4U6WSTSCVUeXIsc7sA/cShRzXEhm51FARMG8JwTtuV05p5BEJdLB7aikDoacXneaWSTeyNx+MlckQcBcsZcgkJyAwx5JluQwBK+o47Qhpzt9iMrxDd/VeKTPZyFPLni+MDQ0H4/O4aIEG3OG4ECoZzkBdrjQNMfVbx+Z9R5ra8IJi612JmX+ynP80zJw49pZlMgARkJlt3KLwew113aVmurmWq8gGhKnfZm18KiyPHFCXiU7icpqKpqhneCybo9oSAIgR4usjR0myol53fByh36wwP+zzqTtx9N235nSD0U6VYEpCpYokJaEfvxz/u93k8s5T6hg+Ymzdfyo8cWaHEm+eLdEETZek8RovkE4C9pooc8my3wVw6Z0GfwQd7j7DG+i3K+ec/Iwr2Y/k+u6/thY1Dh9RTmnEESEBmnEmHbmjgIx9pcSn6Slj2O0UmeQ0/1LGI9/VFFU9wKMghOQPOUMufo9vi3AnayMs5sFCgR2lu2iniTZuZ1/uC7lZ3BzZs6DtHLaNqJ5AACcgEwp3sok+cPa6iv9+TPtb7Hqapt8IyP2w//ywTNsACkcluEtVXgwREPg0wm6sXXlxibs893LZ+ac2f/XR8d0MZm9fb5Mk+czoFCcjMsSXE2rV6btnq+XDp1/MXX7leFIqroLB6x4vcOVtcm0F3S7cyZQnYFpgQAm63UBgG4PPvYBetfaBilx/pe+21Iyt275ZbuSjNAAIkIDPAiDL4YeF4qo6vmHeJ6Dx+hf3qq5exkrVEWCIqjzwVKvl0zAAzT69bkOeQ2HLYy8BUlhQeZY+ybPnTrG3WM8rg4KuBgYEUndE+vUw6XGtJQKa5DcUdd3jK/dlGI5O6mM1pu50PDr7L3vxkhAVjMlQ37bCa5vad9s2XTohGCSKXhHrhRcdRX/9bO5n+pS/i2+L1egewcWOZprSmr5VJQKav7YYWyz925xItlbyGd3b9MfoHW1Eqe+B1K+RJPs0NO5Oaf9KTvVC2mc9bYg11x9XWln9RYsEnA3v3HmBbtlA8rWlqbxKQaWi4/2xvV692ufyKL3g1jne/Cz39l4pUapUolj3gHPCQU+A0NOvMb3JZOh8qYD53mUWjO5R43bO8pem3opj7bRTIkwf79OsCJCDTzGavrl2rz7v44iZm8tXKoYO3i1T2MpErzEGu4DycgrbnTjOL1lZzZZRf5yMn6Ad83kMsKD3Y5/yn5VJ3xnbovRTdd3r1BxKQ6WUviJtuimRmzbuGcfNz1i/uWYmSGaJDnqaZEam5eOPwKpeSUt9/wyvQXHezrvRT4Uc2JgnP9CFAAjJNbNXZ3u4NlstNYtGST+DgwffwLa8uQ4UHwTQNmk6L5dPEjtTMEwTkuohlAtwymcrTbNWq19nCBY+zTOYXhVyuq+U3v5F7zylNcQIkIFPcQLJ5yfa7wrzQt1Q1KteDsRtEf98yfviQm/nDcMSDEhGYrgQsE6KQAWtryynxhj3M43rM9vofUv3xPZGf/d/UdL2tWmk3CcgUtrT0LD943XWuuC+8UuTyNyJf+BI/cNgtSmWwcHAKt5yaRgTGRkBkcmBej8DCuQaLRL6pxqL3hWLBrfjWP1cYmDxMmdIUJEACMgWNcrJJ0scjleOLYeT/AMnULWLnoUboUJzzOqRzICUiMFMIyFMPZVDGiuDsvPm9aKy7z91Y/71kyr+nbePXKRjjFLUzCcgUNczAR+5scSnm+aJcud4+2vVuDCSXOl9pHg3QSDymqNmoWWdDwLIhypYMxijQULePzWvdrEXrHtR093bvQGc3bfM9G7gTk5cEZGK4VlWqEwyxvV0pNc1rLu3dcamSL14Pr/cD/Eh3VPQnwMLkWV4VWMo0fQjI0DuZElg8Jti8ljRT8KBw+x7yNs96/sVDu7rWbd5MwRinkDVJQKaQMcT69Qp29ftyrd7/Yj399I389R0XqqG4W2guRUalo4OfppCxqCkTR0DG0XLCw5vcyg5WtPOWP69cdsX9Vnrwh09UKoUPb9xoT1zlVPJYCJCAjIXWBF4r2tvVXEPDAmbxa62nn/6gSKVX8opdx3TP0HoHnRo4gfSp6ClHQG7zddZF5MFnyiCikR3aVe++j0F9NLhn+yEKxDg1LEYCco7tcOIMD2b0JBeUu4++WyQSH+P79q8ARwS+0DluHVVPBKYAgWIWUJBWli5+ncXrNyitrU9t2bnzIE1nnXvbkICcYxvIkQficW/eEp+wXt/+Yfull65k0UaKpHuO7ULVTyECJyP6pvqgXnbpc/qqVRuto+kfhQuLc2zzemsKtbTmmkICco5NXvzyl1stKLdZDzxwPfr6VgnoUehu2qZ7ju1C1U8xAvJsEdMAmJVWmhq2q+97/4Ma+AbfV796fIq1tKaaQwJyDs2da2+PW4PpS0Uh+0XR2XUeypUYvEFa7ziHNqGqpzABORIp5QCPK8naWnaxurqvVWbNeqHx3/+dzls/R2YjATkH4J11jzvucKezxUtxrONme/v2TyEY9TFv4By0hqokAtOLgCjlgXyqqKy98EfKogW/DNfVPYevfa3MGHmsT7YlSUAmmziAA9dd566PRpehYHwaqdRHsHtflKu6Ao3OLD8H5qAqpxsBy4JimxxLFydFPPYL96zm7/kYe51961vGdLuV6d5eEpBJtmDmU5+KsQJfahezt4vjvVeLRHopM4pD53jQVt1JtgZVNy0JnPATES6vQH10P5vd9KTw+n+sRvx7I/+XAjBOpk1JQCaRdvcNN/gCzLuGm+ZNPJ3+mOjqaxKJNHmYT6INqKoZQuCkx3osLFhrQw9ikR9rXu+vg0ZoG/vN3RQKfpLMTAIySaBlNf3Xti902fk7RNH4kr3zoA4mGPO7aOQxiTagqmYQASkihQoYB8eK+RU1EPiaEqv7j9A9P9o/g+5ySt8KCcgkmEesvUvPNOUD6vK2L9jbdt1ob9+5GrYANIUCI04Cf6piBhOQARgtG0xhgi2c/7KydOH9Wjn//Z50Or1o0yZaE5lg05OATDBgGd8qmc3O0oRyueg4/Hl+uPMCfuiYiwV85Osxweyp+BohIEOe5ItgzfGM0ta4RVl+3vdsBc8+3tPTRXGzJrYPkIBMLF/0fvzjfm84fCVU/X9a9/5iqUjlIixcP8G1UvFEoPYIiMwglJA/od9w4w4OfLVilp+Lf//7udojMXl3TAIywaxTf/CZd2Hv7lv4vr2fgFB9UPShM8wpEQEiML4ELBPMNk3ALCirV/9MXbbil8Fvf+PJ8a2ESjuVAAnIBPWHI3fc4fEXrFY9nfh99PbdxI8cXukER9RdE1QjFUsEiADMClDMQlm4aJfS2HQf4g0/TGr28Xk//GGZ6Iw/ARKQ8WcKGSAx6Qo3M1Vcj9f3fAKp1KXMMMClnwf5ekwAcSqSCJwgIAQUuTvL7QaikRe01ct+oJnKJm9Xay8FXhz/XkICMv5Mkb7+9iir81zCvd5/5M+8Ol8cO+51ThOkRASIwKQQkKcaKi1NOeXS8/dzwddrZvnF0IYNg5NSeQ1VQgIyvsZmr65dqy26/Mqr+cDAR8WunTfyRC7IyhbgoXWP8UVNpRGBMxAom4CucBbzZ9jSpb9RYpF7spnMU60bN5YZIIjd+BAgARkfjk4pYt16LbO4ew4G0nfyROJOse21OHSvCo9vHGuhoogAERgVgXIRqBQttnxFj9LQ+DN14cIfBwqp/ezuu81R5aeLRiRAAjIiotFf0PvxL/p9gcpt1mObb+fHOq9isQj5eoweH11JBMafgPQRSaahLF30gvqB924Mqezf2N/8TX78K6rNEklAxsnuuZs/3lBJJS7A7kOfZ2bpQii83lnIo0XzcSJMxRCBKgjIwIuGPIhKTwlfcKt+wXnfMmJ1L8e//+3uKkqjLG8hQAIyDl1CtLe70qHYJSxf/n3roc3vZ8JsZCEvBInHONClIojA2RFgcldWtgSh6P36+656iAcC/zHYxV5YtInCv58dWXmwEaWzIiAPhyp+7K4m080+CqPy1/ajz3qFUVJZwHNW5VJmIkAExo+AyJfBdI+lXHVRBn7P39se1z313/1u1/jVUJslkYCchd2dkwXvuktLROtvxasv36rs2HGdYB4FisagKmdRMmUlAkRgXAnYHLAtAV60xcoVm5QLL/557J/+4WfjWkcNFkYCchZGH7jzzqBW5gvsvTs/i1TqPUhm2pxjaVU6WfAssFJWIjAxBGwLznG44WCniEUe8axc8bVSudzZsHEjLapXSZwEpEpwYt06Ldc6f4Gl4Rbx0IMfFaXKchaqq7I0ykYEiMBkERDZBODSdqrXXPsDxcKvQzCOsI0b7cmqfybVQwJSpTXT118fRaTuGubxfFu8+EqY9yd04aI4V1XipGxEYNIIsEoFLBousQtW9gmBL/Bs6qm6TZuyk9aAGVQRCUiVxsx+4YuX2gf2tfODBz6Lgqk5B0TJc80pEQEiMLUJcA7GBOduZmizWr6GWXPvjdzzk9emdqOnZutIQMZoFxkoMQUEVK//9+2jnbeLF1+4CMGoAjfFuhojSrqcCJw7AkYJIpfiysoVzyjNrT8zmbXhKbe7SAdQjc0kJCBj44XuG27whXV9qZkt/oVIZ9vR0QmhaRCqOsaS6HIiQATOFQFm22CWBcxtAwuHfq7Wh7+S5vxQ28aNpXPVpulYLwnIGKwmRx+leLzF1lyfMjdvvll096yC7gOYQh7nY+A4JS6VHspCALYNyD9jyIQjPRAyCp/MJuR0pcwg86vqm3+fEjdHjRiRgGNEDphFsIb6reqll91rlYs/jC1a1M3Wr+cj5qcLHAIjPS+E6RQCcuFcVd3n28D/EHt2r+b9gzEEwoRxKvSSEyIw9HYfEgRhc4iKDYYK2CkBWOXbwdA9yPliAOfQVAamq8hqOiwpBmeIIKAKAW+lAhcEFC5gGiZchgGPVYabv3lmkWyBgArm0sFkmScYOWXTWtlU6DGyhwD5DFgslmCLF23VVPXvAn73drZxY2aKNHDKN4MEZJQmEuvXK/kjR5aJgdT7zMMdX2TFcgNMa+jLk9LkEpAiIRMfEguAQ8hwFUwFZyrkfkxNU6DYAsKwwLUKmCqgKApUxsAVhkygDscal0BhDG63BtXvxjGPHyVNBz+DE6huczQU8wjaJljFQiFfQSgxiEh+AJFKArYQ4Fz+SAHToLldkE6ltsUh5LSJ4NDYUPuZlDnGwBRlSGAo9M3k9iOJXBpK18B8nj7MnfMParRuU3DDD/dRyPfRmYIEZBScHI/za67xFVatuZkPDt5V+c39ayE0n+M0SGnSCDgPuyMcHLBsiEIFzCpBoIwCgGKoCdloCwZjcUTiIURjQfjrwuhomQ01FkU46EXI7YI74IXp9SPp8sOjq/DoGly6hgpTRjw1Uk57aZyD2xYM00LRsKAWCnCVinAbRWSNCnJFA5VsHv5kAtrAIOyBJArJDMr9KUT6OzEr2QF5OowCHUzzQAt4weU6mpwKld/F9FEyaX3K4S2dC4VZUN977Uss3viv4Z7j97GNGyuT2ohpWhkJyCgM99S6ddqa1tZV4sjRj4l05uOipzcK1aXCRfGuRoGv6kucNQo5sjAswOZgLtX5mq94fSiEY7DCMZixMMy6IHjAD3ddI/S6OEQ4DI/fA5/fDZffh1Q4CubzwePW4dFUaC7d2fhgMBW6KqPOKM7PWJLNOeSPKbdvWyYUy4ZiWyhbNoyKBdsw4C4WoOTy4PkiKsUSCpki7OQAMNiDcqEIdzoLPZVFMVNAQ18Xgrm0s6YiKqYzKmFu3REVZ9qLRidjMc/Yrq2UAcuwREM8qQT83+NNDT+u8/n2k3PhyBhJQEZgJKeuBo8d8+uK9jH+zHMf5oeOrGOxuJwjoYd65P41titOCIazMC2nFxQVlq6jqHoc0XDHgtD9Ptj19Si1zoY5uw3l1lZUWprhikYQiwQRdUYZ+pRc3CtZHKlSBYO5IjKZHDx9vXB1dSN5rA9tB3Yj3NcFq2xADCadEOTMtqCWDSimAUXIxXopKCQmY+tUo7ha9jvLgkgOgDU3PqJduPZnhsbujZ93XpEW1M/MjwRkJAFZd4cn06K0sGjgG/arO6/kW14Ps7oAoNG23VE8mmO6xNlaaZrgucLQzqZQENm6BuxfezEG116I+gVzEG9rRmNjDI0h39DagRw5nNgRpShyVYFN2Y/1oR1c4sQ6v3Cm4uS0HOcc2VIF6WwB2UQKOHAQ9u59wK49CO/di1D3YXiLWbBQDLamQyhnXugfE3S6eIiAnBJN5MGWzu9nKxY/xbL2n0dEqpdt2mQQotMTIAEZoXckPvrpVs2y3mm/vufPRSa7AuWiBjeNPsbloXK+/IbWMhReQjkSRmLuUhTb2uCf24rY7FlgTU0wWprB4/VwB/zw+H3welzw6jNLwCtcOGsqplEBsjnYmQyMRAql3gFUjhyBdegwcOQYvAdFtc6tAAAgAElEQVSPwpcYgNcuQ/G6AV0nH6Tx6IyyL8qpUt1Vgde3TVmy4Ct6MPRyYOMPe8ej+JlaBgnIGSwr7rpLzymui0TZ/LR1/6PXCrPSzMLkcX62D4P86pbz/JxbMHUd2UgLXPEA2Pw5KK1+B4z58+CfPQt1LQ3O1JTbpUFXaquryu0CUlTSRQOFvkGUj3bC3n8Q6o69cB05DE9/N3giBVcpB49tAJp7SEhoreSsuqfIlMCYelx5zzvvUzzeHx/Yp269cAudoX46qLX1VI6xa3Ve2x7zzaq7RRHiH/im3wZFIafJkwYpVUngDec9DrtQhIkKsi0tOHLDRxC47CI0rV6GtoWzT+xQqrKOUWQ76ZPhrLM4fxFv+mmc+svTlPWmwyGDOOUJmsiHSQqKCWCgP4XcgSOwXtuG4kNPIbL7NTQkj0N4wkPrcicdHEfBgS55OwF5ciHz+irquouSQlH+UgyWfxV7nPxCSECqeFoSN9xynji8/yNIJP4CtqYyeVCUNrbdOlVUO/OynBAOkSs7u6h4PIb0O6+AfcFq6MsWIzhnNlyRMFwBH9xez5BX+DhTkMvyJ+N1W7aALX1IAHhtE7ZpOtNHMpVM7uykOl1SFQa/S4XPpUPVdZRUuSFX3hZzHBKdP5/4Gc9bcNZPpIhULFglGccp70xxDew/jNS2HQi99CrC+/bAl0qA+bzOLjNyWKzCAhYHuMkFMy0WCPy9mN16T/3mzXurKKkmsoz3czojoDl+H+3tSibedLN48eWPWFu33aLUNQBu94y4v0m9CcOAbQoYigvmwgVQlyyA+7zF4GvOB1u0EO7mRoQ9uuPQd7apbHOUTBvFigmtWIRZNlAyTCjlMgL5DLz5HIqGiWKhgnK5AtOw0JDtgaeUBz+x86ticWfqSKaTnwqnxrWQM2lyK7BbU2F7/RgMNoJ73NDluozPBUUHCh4/Cr4wNCmI0sfE44YWCsLjcTvTcS5Vcco+2zuWMpcYTCPVcRyevXthbtkKsXsvXF1d8A32QJM7i2SQz3Fge7a2mVb5DQM80Q913tyfaUuXbwj6tU3YuJGTc+HbrXi2fXha9YvRNlasvUvvaekJBxpn/Qnfe/AW66UtS1gkBLiGvjYpjYKA4JC7qgwbKLsDMOKzYN7yPrivvgKRNasQdanQqlzXkN7elgxTYlrgcteWaUItl5EvGkjnSxjMFuEb6EMlnUUqX4KayWDWYDfqB/uQzJaRzRZRyJVQzpXRNrAfkVIGw30anFymP914pOgNoTe+AFbQDz3oQyDoheYFeoP16Ik2w9NQj4DXDV8oCFdLM0L1EQSCPvi8LsDjAdNdUGSf0nW4NNUZxVTzQDojEwCd+44g/co2eJ5+FsFXnoG7rxcqNDAut0TL3WrVlD4KW8+0SyomRDoLZeHcbZjV8oto1PdtDAwU2ObNQ8NUSm8QoB41TGfItLfHrAp/BzvY8afIF9ahVHI5UwL0JTeqR0c6ALKKAZYdxOGL16H43usx+wPXIhyPwhMKQPW4nRFHNZ1PvixzhoX+bAFWTx/y3b0oHzuO2J490Ht6YCfSKGTLqB/sdrzDufxutCtw6Qo0XXGmrpxQI1KApFc57KHRQBW2lU5+tqJBSLFkDM42YianmWxUTA5FdUNROCzNhbwvBq0lBiUShBUJo3/5SmBOG9yzmqHNbkVrfQgxn9tZ/6kmDU1vmY7DYilbwOEnnwEe2YSmJx+FN2tBk6PnAI2gR8VW9l85enO5yszrfkwsnPf3gLWbDp2iEciI/Uc6DhrZ7MKKze4yH3jgBpFMLWbeIInHiOSGwtSKggGTKyjG65G/6jK4rngnAmvXILJ4PrwnvrJHU5S8Rr4UnWmabBG5gSS0nm4kO3shenoR6u2F1t0FK5WGncvDl89CLRYBowKrYsNrFKA6axlSprgTLJHJj4C3pKHghtWvujje8idDrJwoW8iXjynrltIknPAoFcUF5vc4o1hb15APRoBgEAiHYcQaobU1wSV3nTXGYcyeDX9LI+rrInCfEKXRMpOzbyYXSHR2o7RvH6wtr8F45FmED+1FOJ+A8AUdPxJKIxCQfbmUA/N7d6pXXrEBJtsQ3vjjDprG+l1u1XwEzui+19/eHnDp3ksUsK+YLzy3RCRSYRaMzuh7Hpebsy3Hm7egBWA0zoJxwRqUPnkb5ixfgHidjFg8choKiwhUjAoqhRKMTA6VVAa5Y50oHe6A3nEU/UeOw9Xdg7mDvfCkklDk8aSqIoPhOc6HJxeOp5rH9smwLI7YyHAlxbITLdhWVIdZrqEeZnMj9JZmlBfPh3/hfMTmzoZeH4UaDUMPBeH2eZ1gkKOdicpXLAwOpJD+1YPwPP4Igtu3wJMf4iU3M9CI+sx9UuRSUkAG1RWrtysqW58JerfQeSEkIGfsNenbb58vDnS8H139XxGCO9ESKbjdyC9/VsyBl3I49K73gd36YdRffw1mxQLQVXXU7yn5zV4RAn29CfTtPYzBLTtQefoVLNzxHNq6D8ESbqh+H5jbNeSNfeqbtIopqJHvagKvOBlR2OlgwlkvEmULvFCByvLIBmMYaF2K7GUXwXX5RYhesBLN82cj4NbgGq2COAGLBSo2x9HfvoDkPfdh/oaNcKkc8EmGtKPwTBaW/krMiRug5Fld9E+suU0P1z/wQNcE9oppVzSNQE4xmRCCZf7wc1dj/76PWC+88DHmC7npqNqR+7SSTyEfimBg5QVwf/yjCF+0FpG2Jvg0bUTxkLEI5e6pbE8/sgc7UNixG3U7t4EdOQqjPwFRKCJQzMBbkVF3VTD9TV+HM53bMXKrp9AVb8QAk1GG5UvLgqXqMFw+VNx+qFEvlFmNsJatQvKCNVCXL0XDnFmo97mdHV0jJTmqKwwmkdh9AMc2bUbLpk2IHT4IFvSc8eyTkcqtid/Lo28LmbK2YP63WEvrL8OPPvRSTdz3KG+SBOQEKLn2gV27fNmGpjtF5/FP2k88uRLegEoCcoaeJLe+GhUUAj6ULlwL6+YPoe7dVyDUVA/vCC82OdrIp3Mo9vRBHD4KY+9+lPcdgHHgMBqPHoQnlYKwbDCPG+KkaIyyU8+Iy5xRCYcoVsDsMmyvC4XmORhcvBT2woUILZgPz6plCMxrg78+Co+cxhvhxvP5Ig7sOwK24ZcIPPEUYh0HAbdOcd3OxM0ogRWzJjt/zbNoavlRXrXvad24sUxrIUPQRupzM+JZHM1N7Gxvd7WaZhsi0f+GVPZO8dJrziIunXV+enoyHImVLaDr3b8Hz20fwoKP3zKiF7mcUrFlyPNyGd079yP5zIuIPPwoQrt3wptJQw36wFUNnDyqfxc851DkluV8EWVbRSYUR/9tH0Tg2qvQfMFKxCIB6G4X1FGMSLZu2YXcLx7A4m9/B7qHQdFlUEpaWB+upzsBPuV2vZXLioiEv8d55R9jyWQvbeklAfmd/jLwgTuDWkC8W2x58S6RzrwPiufEIdmkscM9WPLsi6LHj46WeQh/5k7UX3U54rMa3nC+O53spPJF9BztQeH+TQg++xQi+3dBqQiopuWc1icXeJ0DaafbmsZovlLO9hq5AC/jiMl1eKbAcHtQamhGecVKmLfcgJa1K1Df0jDiVuBCvoj+rTtx9Cf3YsGjv0IwlQQPRM62dTMz/4mz05lZtIXfc59r+arvFGzjpaZHH5VnmNV8orfj0HZRVvj85xsE0z9jPrTpJn702GpWF5feVzXfQYYFIEcR3ERh7jz03fr7aL3u3YgtnH3aaauT23H7DnSg9PKrwDNPw9q5H4HODgQySQi3b2ikR4u6o+tvJ0PDlMooq26UY3UwVyyCftmlcF9yEdxrzkfIo59xfSQ7mELnjj3Q//lb8G/bBr/0vqZR3/D8BYdIDIDF619RL79ko6LgB8ENGxI0jUVTWE6HEddd587HmhZwt/6/+ctbL7EPdzQ4nuf0Ffz2B0p+kZkWskEfSldcBs/6v0VDYx38MrT4MEl6jUvntnL/II48/CT0X9+PlqceheaPQLjc4FI4KFVNwHHaNCtguQSSi1Yi/66roX/4ZjQsnodgXQT6ac6tcbZLWzYOf+eHUH/zABp2vAqhueijaThLSJ8Q6ZneGO9RVix5lgnlr0ItdR3sborSSyMQ6dl8880NYiB5sd098E8oGwsE5yqtfZzmnSad5FIZHF13NcxbP4Q1H/0gdJfcbTV8V8pUbKR27Eb6hz9F/VMPw9vXC6b7KGps1ZIxTMYT0yx20Ybp9qE4tw348p8gtO4yNJzBB0euR3Ue6kT5Jz+B51//BX4mIwSQf8jp1kLAmK249P1ac/Pn7HD8tfAjG5PjacbpWBYJCIDM7bcv4l297xXbtn1ZaO5WuH00+jjdl5jFUchWUPiju+D+1Ecxb+n8YcVDjjzyJsfg5udgPPgofA89BH82AU1OB9BZ8hPzrqhYTpgWy+WCWLsG1rXvAW54Hxqb6uFyu4atM18sI3XfA8h957uIHz02FICRRoXDj7yNIlildBRz5vx3EWv8bd3Tj3ZOjCGnT6k1LyDSSyj3qU9dyvsTH7WfeKJd6J56Fhid5/T0MfM4tdS0YXOGRKQRvr/8PCIf/aBz/vhbk1zzKBdK6Nl7GKUfbYD+yKOoO3oYLBRwAgdSmkAC0vnNkhsSBHIXrEX6I7eh+dp1CDXWD7smIm3V/8IW9Gz4JVp+fS/0YoEE/jTmEfkMUMr3qitX/RtidfdGHntoe62vg5CA3HWXnnX7PiRS6S9av3lkmTwiggX8E/iET9+iRb4MU/Wg7/r3oulTt6PhXZcOuw9chizNdnTi0DfuRt2mTQgf6wCro3Awk2l5VqnA0NzIt82F9U9/j/oLVqLeP/w6VV/vILqfexmtX/os9GSWdmSdVkAKYBUrp1x6wcsIB78V0dgDbOPG0x8eM5kGP0d11bSAyN1XpQ9+cJZh4ZMolv4Mu/cHuGWrkI5rlN5GgOWzMPx+HPj8lzDn/e/B7OULh6U0OJhC4oUt8Pz3/wVP73HowgRcw0+hEOYJIsA5eMWEoXuQ+NSdqL/pfWi+cNWwgi+DVfbu3Av/F/8cvo4j0OUJjbQj7u2GMS0oqmqxRXPT8Hr/saLyH8UfeqivlkchtS0g7e1qriIuto8f+6TI5j6NYsWJfEO7r4Z/qbF8CpVoCMf/99cx64pL0TSrYdgLu7fvweD9D6Px6/8CHRUn7hIxnSChOFOxRgW2zdG95iJE/+ATaPrwDc7Z8m996GV4/IHDx5D68/WI7tyOaDE7dKIhpd8lIHe8SXiyPwf831Vbm78fWrt2C1u//tQzx2qKWs0KiHPq4Nq1Wnbx0lvtl1++jR89+j5W1wTIrYyUhiUg8inw+ijK3/4uIu9Y62wTfWuS+tvz0BNI/mADGh55zDmm23ngKE06AbkOIn0PB5gH3i/8IaKfvwtBZ8fc7zbFsGX4915s+59fRcvLz2NushecRozD28uqQCR6obS1PqCufcdPQ4xvrOVprNoWkM9+1pXXvV+0nnnhg/bWbRewujoMvfEoDUdgJAGR4iHXPwZ++QCy3/sx6l97FarcdUVTgueuQ9k2eCYBfOHz0L/0RQTDAShvmZ6SAjJwvBcv/e3XMefFZ7FosAu2TqI/rNHkLrVEAurqla+xyy+5N5xN/h/84AcGY2zoHOQaSzUrIEfWrfM0emP1Fbf6D+Jo53v4oaNx+L3kDX2GB2AkAZFZ5Ypi7wOPIvWDDWjcvBmqIoYC9lGafALSAY4LFIwK9C98Fv4//SwCfs/bzp8fEpA+PP93X8e8F5/BkoEuWCQgw9tLDukKJSjz5wwoc1of1VT+JZ+qJtjGjZXJN/C5r7FmBSR1000Ru4TFLDX4TZbNX8LSGXAnEF3NIhmxN45GQORnWNdzr2Dw5/eh+Uc/ha7YgDyJj9KkE2C25Rzhe7xlIUJ/+Ck0ffJWeLW3R+0lARmLaQQUGSU5EgbCgedcTXWfKQnREf/1r3NjKWWmXFuzb8u+D9zW6IF1od3Z+bfI5S9g+QIJyAi9ejQCIovoOtqNwcc2o+kv/wq6DLPh99K5E+fgjSEP+bKFid2f/GM0t9+EhZeuGfbziARkLMY5ISABP0TA9wpvjP+52+faEfrVrxJjKWWmXFuTAiIX0Ac/85nFqsU/KB5+5A6UK4uZTi+5kTr1aAWkWCwhufcQer7zfcSffRKR3i7yLRgJ7jj/XuQLKPn8yCxZAvGFz6HhkrVOzLLhEgnI2ODLzQnCLAGaslu848Jvq4pnU/S+n3eMrZSZcXVNCog8+2NWKHaJ4NafiocfuRRFowHkfT5ijx6tgMiCCuks9r+wFf7/+AFCz/4W7lIZcHkgVNqkMCLos7nA5kClgrzNkF+xCsbNH0DTLdcj0toE72kCK5KAVAFceqXrrAsXX/y4qrJvf+PXv35tPVBz23lrUkCS7e1hzrQbVMG/hm27wiKTcwkKsTHiUzQWAZFPkimns/7jHhg/3YCmzZuAUB3g8pKT2oikq7xAfhkbFfB0FkdnL4V924dQ/2f/FbNCXnhOIx6yJhKQsfNmpgn4vWUsmT/IBf64t7Nj04rdu2tuIb0mBSR/222NFlM/CI5v4LXtGk9nFRKQkR+isQiILM05i7u7D4kt29D5q4cwe/PTCMpzFfxuEpGRcY/pCieseyGDksuNvvkrgds/jPBV70Tj0vnwaMrbdl6dWjgJyJhQOxdLAWHhIGfnr6wIBX8Io/Sr6H33pcde0vTOUZMCkrnl9kV2X/eHUcz/Lwxm5MEIFIF0FP14rAIii5TbenMDSRzfthvqbx6B/sqrcB09Am+5AFV+Fbtoi+8o0J/+Ehk80bYgjCJKTU0orzwf5tXXInDV5QjNbR022OVbCyMBGbsF5FG3cGlAfRjM4/qiiMU2xh544NjYS5reOWpTQG699RL+2mu32gcPfoHVNcMJ305pRALVCMjJQmWImH3b9yC/6Sl47n8Q4WOH4DFLUFXZBZUh/xulJrvjiNyHvUCeayuPtwWDrTBYukD26uvAbrgRTdddDb+uQBslTxKQ6kwAowiR6IHS1PQVLF/+n7EnnthRZUnTNltNPrHZ//pH7+dbXrnNevWV20lARt93z0ZAnLn2soF8KovM0S7k7nsQwUcfQPj17QD8YEEf4NUpZtYozCG/fp0plEIK2bomJFdfhOJHP4zW889DQ2sztKDfmbIa7cNNAjIK6MNdclJAWlv/BUuW/Dz2+OPPVlnStM022j42bW/w1IY78a/WrVMz8xd9WuzZf7v94qtXsLoY4B4+zPWMuOlxvImzFRDZFJMLlIpllPYeQHnbVlS27QB2HUKw+xhcqQRE2YDi9TghZQQdKTxkPTl8szhEqQIIA5bfh3JTK0qLF0BfuRKeNeeDn78a0foIAp6xhyAhAanyITEMiEQSbNH8TWzOrJ9FI8EN2LiR11J03poSkP9sb1evzGQ8nrZ5fyWOHLudP7NlDiK+oblMSiMSGA8BObWSwUwByY7jwAsvwfvaFmDvPhQ7e+AzK/BYBjRuAqruTG85gYZqSVCkaMiwGXK0oSiwFA0F4YYWdUHMaYOxYg1K77wc0fPPQ+OcFsgeXO3DTAIyYtcf/oKKBaSLYKsX71Nbm34S2s++it0bTRKQKnlO9Wzirrv0/t5czLWw7f8oxzpv5U8+o3F51CedfTAq0423gAi57VT+WDZ6+xLo2HkAB596EfOf2ozWg6+jLt8LFqwD193gqlozO7fkjiopHNKfg+cKUHxe5Ga1Yf/5FyF01eWIXbgadQvmwe/RoWsq2CjXOk5nZBKQUXX/t1/EORSjAnbJ2ixmNf+k2Mu/1Ly2pVxL4d2r/Wipkvi5zSZuuMGX4nw+jhz9O1Gu3MiKJnMOzqmlL9uzMMFoBESOFAayReSKBubEw9Cc+GIjp5JRQT6TR65vEOjsQvHwERQPHoR+8AgCx7vg7++HO5OFHIowl+psBXZmd6bzyERuvT2BhnEpGCbskgEDFaSicaTaFkFdOB+hxfPhXzQfyry58DXF4YlF4A74ocl1jhGeYHk2faJowLQFdFVBvc9FwRRH7o6ju0LaT25kcDELuvoLpW3WX0a83h62aZMxugKm/1U1JSDSgVA3jAuMJ574C3B2DYs1TX8LTuIdjEZA5Lbd/Tv2o/tAB5Ytno1IWws8kZDcZzWqJAUhX7GQHEwhfawb2r79cB89BqWzC2ZnD9hgAu50AqFSxlkbkKMXyB8wMLktWBv6IJhqwuKMKqTgWRwwZdB7AagKmBRYVUUmGIEZCMLl9aAU8cFomwNz4TJoSxYiMG82ws0NCEcCjmiMlmW5bCDbn0Dh2WdRaWqBe+VKtNYFoQ0bzp2i8Y6qgw5zkUj2QnDzQdeqtX8T8rv2sM2b89WWNd3y1ZSA5Nrb45zz37OfePIz3DCvIAEZW3cdSUDkK1J6n2//+a+x//5HMX/5ArS950rEVi2Hy+2GKk/DG+mTeZgmZQ0T/cksjh3ugnhtG+peeQmzX3sJwubg2TxENg+bq9C9KjSXCi7r4CeOZ3jjmIY3vvXfXCw4+U9nc5KDLONkfue/pylMvvgZg2XYMAsVKMyGEvBCCfoBtwt7l5yPwoqVaFy1GObSpWhobURbxD/mdQ1Zu5wWtCsmEl296H5xC2J//Rfg7/8AlD/7Mlqb6942KqQprLE9B2+9WgoIhP2ksnT51xTb+3zk9WdTZ1fi9MldMwIiACVzzQ1zmK583Hrh1Q+JUmkli8Wmj6WmQEtHKyAdG+5H//d+jLmde5BdtALGu6+Gr/0mzKoPI+Ad+443GZK8YlkwyhUgl4eSz4FlM+hK5lHp7oV5vBvHEznE+npQ39cNb18f7MEsPPkUAlbacWYUkA6LcoeSCsWrO9NgJ5cOnPXqKvg6HiwntEpUbPCSlE9ZG4ccA6kwwOWhvv4wSs0t8Ie96I8342B8NoJBDzxzWuGb04b6ujBckQj0UBAuvxfc54PLrcN9hvAjp2tuxebIGCaOP/YMrEcfRvTJTQgfPYLyf/kj2CQgVVh55CwimZQdYatYMGcDY/bP6rdv7xo518y4onYEpL1dzaZL87lb+6/8xa3Xi0JhCYu9/UjWmWHWibmL0QpI14b7kPru9zF7x4soBKIoLVgCbe1a8AvPh758CfxzWhEL+ka9PvLWu5Eve0vO7efLsNIZ2Kk0ErkSfOkkvIkExGASSjIDlhqEyAyiXDFRNGwYJQvuXBEBswTBLSQ54K7Y0LkFTTrmyWSenBIbhqF8oeuq8wtF01DRdSQUDQ2w4VVVGJoHGY8bmt8Lv88NuaNWc3mASAyV1jYEAm4Uo3UYrGuA1+OGXheFuz6GUMAHv64655VXk7gQKFk2isd7YOw7iMqrO5F/7TXoe19H5NhBuEt5FD73JyQg1cAdRR6RTMtt53uweN79KmffjW59/ugoss2IS6rrsdPw1kV7u5ozsNByqZ/lz7x8LbLZhSQgYzPkWAQkefd/YM6+153zQKQPg1UwcfBd74J15eWIXXYh4vPa4IlFofu9cOnamKdqhmu5XFmQ0zFyDUUvl2BkssgMplAolJHKF1FI5xDo70csOQAzX0CHxeAvVZxtw25hQb6ImfS1kCOd4ZLHBeEdWoTWPW4UPR4cUt1YykxE/R6U6+rQFYzCHYsiFgvB7/fA5/PCFQpC+hu5FMU50MnjeN+fXXKmC20Ou1yGmc0jNZBC4ZUtsJ94Bp4HHkOwkoPLpYD53ODJXhT+6LPgNAI5O+inye0IiNdzgK1ctkm1xTcjzz5+eEIqmoKFnn1PnoI3NVyTnlq3Tlu9YOlSVdf+0n74ySt4X38bCcjYjFeNgKhyd5FctLU5DLlv3u+HPbsVhy5/F/Qr34mGtSsxpyn2toXdsbVs6Gpn/v/EGoCzwC7XSOTpcYI7J/MJJ26UDW7bsAWHJXd0yekrKXCW7UyTcel7cbo1ESZvRYFL0+DSVSiaApMxZ2JMLm6rqgpbURy/DVUukDMFilz3kfcv/y7/x6r31ziVidxd1ZMrIbvnAMrPv4zKY8+gbv9uhNMDTjucpSY5opFn0id6SECq6VCjzCMFhEXCndplF/3WBL5S98sN+2rFF6RmBES0t3vTvtA7mNf7dfHsi4v48e4g/BQDa5TPyNALOp8Cr4+i/O3vIvKOtQjW/e4U4MlFdDmFdXIEosoXmKoOeVMbFeftyT1eJMINUFvqoc2dBWPhMpgrV8C3dCGa2prhVhWMw0f6aW9NTladqhFy5CEFRv6cXj1OFseczQDyR45E3vxXJ6LXhCXZMjnC6ukZdHanmYeOIPjq89COHAV6BiH6E/Dls3BzE8ztetOLXwZaJAGZMLs4BReKYPH6DFu7ehez7c9tHejeftXmzdJcMz7VjICk1t0UgV+5Eir7Nxw8EheJJBMaeaCPpYeflYCcrMhxkuMQeQOKXYLhdaG7dRHKF5wP35pVaDlvKXS5NhUJQwSD0AN+eFya48NQS0mu8ZhyVFQsO9NtdjYHnsliYNdeZHYfgLnnIOa89jSCmTQ01QMW8Dnbgd8W/oUEZMK7DbMssEjIQltrF6DcEbHyL7LNm8sTXvEUqKBmBKR/3fuatJ7Oq1ki/c9CVWPDPmxTwCBTuQnjIiBvvUE5rWSaUPJJVHQ3ss0LkV97AYprzoe1agWiyxahOR5BzOsal3WSqcz31LblTRuDuRKSHZ1I7dqP8rad8GzZigW7X0JkcBC2EgSTYXjc2pkdYUlAJtzkJyMHMG4n4A98mrXO/23k2QdrYitvzQhI8dJ3zzJSyfeIbPZrEIg6zmZV+CRMeG+cwhVMiIDIEYlcvLYqjv+Grftgah5wvws8GoA5eyHEnDnA/DlQ5s+D0dwMV30MsXAAIV0ddcjyqYrVFkDZ4kjIAJPJNNSeHvDj3WCHO6B1dEAb6IfV0wc7kYRWMeAr5aBbFoSMfuVSRw7DQwIy4aZ3BA88NscAACAASURBVESuuUEk4fF+phKpe6p56zMDE17xFKigZgQkfeU183hv4joxMPAV6GrkpMfyFLDBtGnChAjIqXcvhUQ+iIUKmG0AKkcpWA8jHofZ2Ag0N8FsaYEer0MwGka5sQmanObye2GGw9ADPseT2+3WoatD4jIVJr7k0oqMQmzIKSnThFUy4E0OopTOoZDOQyQzKCbTEAP98PZ2we4dgN7XB+9gHzylAlixNBRU0eMeWk861ZPcCYciQ2oIJ1YYTWGdg8fpRLRkmHZKCfr+xI5GH6/f/kJN+ILUjIAMXnn9MqWr8/38SNdfsbAvDN/YHdrOQdecUlVOuIAMc7cy1pDcOeWc9Z0vQvF7AY8bpteHncvWQLS0wN9Uj8K8ufC3NCJcH0M4EoIr6Hec8XS5I0q+WFUFXJG7k04sfp/YDeX8/cSC+JAniByZnh67/JUjcid+5JVSIAQXzjZgZxH+ZBRduc1W7vayOMplE4VCAdlcAaVECvE9u9B/sBOJw90IdRxFeDCBcD6FoJmTe7rAvG4oAbcjCI4ovHW07Hz1yhazIeGQu7+4FGD+u9fSCGRynqGiAZEupJXG6P9Q6hs3RXY+f2hyKj63tdSMgKTWXLSaDwzeJLo7/5SF60LwBc4t+WlY+7kQEGf31sm3NLeHQqGc+Cm7PeBcAZPxpTwWVLm1VvcCahC7ly1HtrkF3lAQ0bowjHgditEY3F4P/D4v3CdC+Ac9OsJ+LwJ+D4q2QEXTYWunP2ZXA0fIMlHIF1EqD8XMy5VN5EoVFIpl2DKKbioNra8P/oF+DOZLMNM5NPQNoLHvIDyFNGzLhlKyYZaFIy66xqHKUAngUB2feGe/8NA23GGmWR1RrVTAimmUQjGkWxegc+ESzD64B03HO363/SQgk/OkFfMQ6UQW9Q3/qNTF7o/tff31yan43NZSOwJy3prVPDFws+jr+hMWiYfgC51b8tOw9nMiIG/ldDKC7cnpLtOGMC0okC9zOTJQIeBCd0MDSqEwNLcHXl2H6XOh4nc7Totut8vx05AjDY+mwevW4fK4kXd7UPCEUXb5h7WOwjk8lTLq8/0wSyVUnKCIMoiuDcO0UKmYjh+JKBhg+RJ8Zhk5w3Ii7IbyBYQLg3CbJUcgODQn2AmToyK5luG0Z3jBcERU7lyToVKEATPgR7mxFWiJQ1m6FMb8xdhvq5h3/z2YteUl2IFTtleTgEzOk1bMQqQHsiwe/6YSCv0qevDg1smp+NzWUjMCkpy3ZJXIZW4Uib4vkoBU1+mmhICMounyC12RoxW5LiB9PAomhF0Cg4GhQCRD3h4yatXJxBUF5WAIOW8MRS04bC2abcFrFBHNHIdqy7hXQ0mWeeqD5IiD6oHq9zjOhM40lHoiyGMVGzdkZC2bMxgmgxJSYc2djdLqi8AuXIPgmpVQGhuwc8sutH3j/0Pzk4/Brmt5s/0kIKPoMeNwyZCA5FDf8C0RCtwbP3RoyziUOuWLqB0Bmb90Jc8lbsTg4JdIQKrrl9NFQN6QiLdFyT1z2N2h3zpL0qcFJNc/2BsRfs/E8S2jiSqEw2kN5yjpHqSjcfQuXgbvussQXbsK8fmz4fd5oLt15AplvPzCdrR986to2fw4CUh13fvscp0QEKWh8Ts8HPpl/f79r5xdgdMjd20JSCZxI5IkINV2zeklIFXc5SkHPJ0p96Rt/7Y5kC/gyOq1yK1bh/lXvxPu2bOcAIy+gN8Jvih1KZPO4blntqDtW99E6zObIerqaQRShfnPKstJAWlq+hclVPfLyL6dr55VedMkMwnINDHUVGjmjBeQqQD51DZIf49EGtuvuwHFj92O9978e9B0uXYid34JmCd8R1JHOnHkiefR8tBv0LhvNxA6ZYOIbQEnQplQOPcJNPAbI5CmbynR8L2RvXtpCmsCcU960Uk5hUUjkLPiPmoB+fl9SP7rjzBn73bIJW3Hd4HS2AmcIiCFkwKiqbCc81FMZDu6cPylbUg8/gxmPfwkYjwPn/stDrK2BTXRg9wffRbWF7+M1iY6UGrshhhFjmIWPD2QY/UN/6yFY/dGDu55bRS5pv0lNTMC6Z2/dKWWSXwAycEv0xpIdf12tALSce/DGPz3H2Hxc49A1dwQ3uF3NVXXihrKdUJAXn3fjUjefjuuuv5KDBzrRnnnXvi2bkVk+zbw410w01l4jTJ0ufP3lCiUjr+KZaKc6oP1Z38G11/8N8SDPicQ5KmJTiQchz51YhcWYvX/LKLhX8UPHiQBGQesU6YIGoGcvSlGEhBZg9zY2rV1F3offBzh//wZwn098MidQG7fmWM2nX3zZl4J0iExX8TR1WuQv+giLFw2H4kDx2AeOAx/xyGEjx+DVio6W4Hh8zjBFE8mx1dE7kBzuZA8bwk8n/g4ojffBL88e+Utn40kIOPQdU4IiKiLf1NEQr9qoG284wB1ChXhbOPNJG4UqQRt463SLqMREFl0slRB38GjSP1gAxo2P4xox0Eoum9oKut0vg5VtmmmZ3PiLHnczrnpMomepONEqPpdsOV6CHtLsBbpiS4991UN8Plgz56NxGc/i9gla9HYdMri+ingSEDGoRe9ISB13xSRCAnIOCCdUkWQgJy9OUYrIM4Z5kYF5WQKg/c9BPv+3/w/9t4DTo/qPB99zvSvt+1Vq95RA4FBIKoNptsKYIxjxzgNdzuOk+v7txwncYxz3RKX2LkugA1YtunFVCGMBEJCqPeVtL19vU499575dsVKSLvfFold7Zzfb220O3Nm5j1nzjPnLc+D8pfXg/O6AFmGQ6M/srGwNwz92wZqFKtXCHcKMlCWRabmwaX60Dn/fGhXXg3vzdeibO5MuIN+OwB/quYAyMjG45RHDxQSRsp/wAWdQsJxsOjE6qK7afZ5QjpxE432fsmJgYxubEoFEPtLmWUKAUjtP4zkG28h8+J6eHfvhqujFXI2CeryvbMjGd3tTJ2zBuhcBgHJCQ/PqtRzWrFmJBRE7/zZUK66Gu6LVsK3cC58XteQ+vMOgIzDVHJcWONgxAncRXz2gvOsWPRmGu3+ogMgoxuoUgHE1uqmFHK/tGoimsCR3Yfgfu55yG++DuHQfgg5A7xpgmdFeUzYa5SFdqN7knPjLJs4kcnzWhQ5zg0uHIa2cD46r78O0y5diUh9ta2/zsbCFltkJPCMdPGkx3cAZBzmgwMg42DECdyFDSCJ6M201wGQ0Q5TKQDC1qloTkVWM1Drd9uU6jadiGEins6ic/cB9Dz/KiofWIdg21F4OA1c0G/vRs5agd5oDTChzqMQdB3IppCTROy/9IPw3Hw9KlZdgOq6SvAsWM5YeimQZWzAumHX2DNhrsFSvOyRHAAZh4F1XFjjYMQJ3EXPrPlLSDJ2M+ntdsgURzlOpQAIy8Jqe3UzOrfvg3LR+WiYXodIqMgtpZoWcsk0su3dyO3aj+i2HdC2bkfd9h3wFNKQeMvWvDiuFunsSt4ZqQHyyFweVFNhiRR9c5dAW7wYwpJF8C+YD3dTI1wVEbhdRamCrG4gFk0i/tSL4Guq4F++GDVlfpvefnBzAGSUL8Tg05wdyDgYcQJ34QDI2AdnOABhuw9GMdjy4GNo/+PTcE2vQXDlCgQWL4S/sQ6SwIFnqoMWRTSvoXN/M9Jvbkdo42bwrUchxnqhZDOQUylwulZkKGSB34HsrbE/wqTqwebdopZdy8F2cbrsQdYXAA37IVVFkF1+Iczzz4eyeAHqywKQmOYJBZieeqEnikzzEaTe3o7CY8+Av2I1fHfejrpqp5DwjEyCd7Kwvi94Q4+Ejh58+4xcZ4J1OmUKCYsAkriZ9HY6O5BRTsJSAaT9wUcR/8n/onHLehy58HLkbv4QZvzF9Qj53FBkGaQ/NsJuI6+baE/l0b1lO4zNWxDesgWhbTsg9zFFUAOcSwaxQYR9NfdP13N1Z9Ifp7BTEPq1qZhGCAoZ6DyPdPVMtF+2Grj0YlSvXIqayjDcSjG9lzVGJa/rBjI5DX2vvQHzicfgfvR38MdjyN3zORhf+ooDIKOc+8OeNgAgocj3qD/0aIUDIMOabFId4OxAxj5cIwGQ2P/8Co17tkIlItTKapC5c2FdejGkC1fAs2Au/LJox0cYp5NqWNDSGbuiWo8lkNx/GLmDh6EdPARuxz5EOpsRzEQBSODdLBVYgsXqHM6hZtd7qDqsDKOczyLr8iMZrgVtqoU2Zxa4+XMRmjcHSnUlpEgIst8HWRJtNUWGNcx1GGvrQmrHHpgvbYD3zdcgtbaAZPPg4t3I3vNZWA6AnLkZcwKAeB+tOHrU2YGcOWuf/Z4dABm7zUcEID/7NRr37wSXy8HkBeheP7QZ00HnzwO/eCGEebMhz5gGV0U5XEIxM4hlCzEwSUUTKHT3QGvrhHHwGPijByB0tIFPZJCKJSHFelAR6+rfjzANPwYmHIgkgIiMfWtQmyi7lf5UXNstZZmwVB2EssB2sa4j7QqhECgDyspglvuA6hpwtY0Q6ytBGxsg1NchUFMBtyTYMr2ssTPzqQyynT0w9x+AvmM3zN17QPYegLerBYKugYoyaKwL2Xs+4wDI2F+B0/cwEEQPRb5n+h0AOZOmfk/6ZgDCJ2MsC8txYY1yBEYDIDzz4XMcmJqflcpAkxTkauuQWb0KrvddCN/iBXBXRCB43BBkCaLAH08zZf78nGEh2tWLdEs7hJYWtO06AGXXdszZ/xYMpgioUVCdwDQIBIkrhkz601uZNjm1q1EGB437dTpO4oMaQgLk1NY6hbQI2wtQs9/3VHQq9euLsNgEsb1whihA40XQggqet8CLBJzAI1o1A7nZ88EtX4zc7FnwNzWgqqYcHqaWyBFbtMreaVgWDFWHkcvDzGSQPtqK9Ns7QJ97Gf4dO+CJ9tq68ZYoFmVxHUGpUc72EZ52PAsr8n3OiYGM0HiT4PCe+fOXkljiFtLd+TmnDmR0AzZqABngaGL6FmwhJASGYYKILuSbpuMI42hauQzls5tQXRECUyQfWPIZiJiGAcswQHQduqpBzeaRSaVxuKULpLUV7rYOJPsS8LW0INLdgbJCEiSZBk0nYOXTAFhW0kAMRQTnFosysgPN1h8/iRJkOBMxnir2wxqL6TCoMAwYmRwo00W3wYPJ7IrQODfSoh9+D9DVOA375y2GL+iHxBILGurgKg+jriKCYNBnZ6FRSQInihCYxjshdt+sN5agEM0U0HekFdHNb0N88c8o3/sWynqOgkK2FRhthxZ7loGdlwMgw43k+PzdIVMcHztO1F565y1eRhLRW9DV+VkSLHM00UcxUGMGEBs9mAuHgqqqvSpqLjeiDY2QaiIgDfXQZ8yDa/4sKLXVUCIhiAE/ZFGw4yUDjdGZ51hdSTIDpFIQUymouQJILAGSSAC5DJDOgMT6QHt7kMjo0AsaTN1E3iQoi3XDm03ZtOh9ogJON+DL5SAykBpc9X0KGzEKEVERkBJlZPvjMDUKb8dl+kQ30pICXlHgVkS4JcAfDsLyh9CphBDxSUBFBNmqGiguGXwgAC7gh+hxIeiS4RLfATUbMCyKVEFDrjcGvb0TXHMz9P1HYTYfA21thdDZDm8qCreeAySlyH91ssvOAZBRzPRRnDKgB1JW9kPT73/EkbQdhQ0n8ikOgIx9dMYFQAbfBlusdQM0kwUsFRl/AD0Nc6EsXQj3rOlw1deAq6kBV14GPhiAxDKyZAWCJNopwSfvGVg9Q043kFZ1QFXBJZJAXx96k1moubzt+smYFJXHjsAX7YNuUnTILpCChkAiCV5joDa07C3PE7g8EuIujw0ibIfQ5CIgLhc63UGkg0GIXi98Hhk+SUS4MgQSCqJb9iLglhGQRXjEd9x0A+ZgYKEbJgy7ODAHI5NFPplCojcBrbkZOHAA8v6DEPcehtLTB7ep2jspSEx/fQi9FQdAxj7xS+nhuKBUxX9xoZAjKFWKzSbTMfH55y21Er230E7HhTXacRt3ABm4kYGvfkZBrhuwsjmbdNEqCyNR04Ce8y+AumQJIo01EOtq4C8Po9znOsHVdbyrk/tkmhj2zqf4P+z/8roFjbnTWLYsYXEFioJhoMCyoAbcUqcxEgMMFshmOxGOcJCFIj26wBM7fiMSO5xvZxwPJkEc+MXp8ubjqoFYOo9kNA5y4CDUXXtR2LEH/IEjqGndi7JMH4g3bGefWYyB12Y1LmEkHQApwUjjcIijSDgORpzAXTgAMvbBOWMAMmjRZ4SANuMsWyAlEbrsQsHlgqG4IbsVcBVl0Kqrka1tRKGuBqitBV9dCTnoR9jrRsAl2fxPQ7V3uKGKR9lxFsYXxa49nAuLELsYsggQxE6jteMfDDj64xWnuzpLtWUUL/FsAb0sm6y7B1xPD3p74qg9uA/BrnYY2Rys3ihoJmPvopAtQFYzkEwdRJDshITBlC/FrC6m/WHB4nj77yc0B0DGPvFL6cEBkFKsNHmPic+fv8SKJW6h3Z2fd4LooxvHMw4gJ7m37IWY7SAKKqiq2X8lHjfygSASZZXIRcqAynIIlWHIAR/8HhckfwC5SBVcPjeoS4GmKCBeL4gk2gWMdkYTC1BLxZ8iAJTyKf9um7H9jGVROzMKLH6iasjohl1pb5mW7TZzZ9IQmUuqoIKkM7CScaiJKPriaYh9MZDeOPqiaTR2HkVZMmr3QwsaCM+BY/UuA4AxOLbBQIMF6nUVpiBC8wSQLYvAk4jDlUmfCCIOgIxuso/0rHcA5L/NoP+P5fv3bxlpF5Px+NG9OZPwSRmZopGIMi4sh413lON3VgHkNPdoB7lNs+jqymRBjAJ4FMGFfeFHg5XYN3slyhoqQSsiSIbC4BvqAL8XgiTBL/LFIryAH0rQB4kXjnNDMbfU8KzAxSpxmyDSZK4wA3nNBJfNQIzH0JrRUGCxjIKKWFcPqtta4evoRDaagLelDeHuYyhLttv3a0KCZWeICSABF4jC8s/w7l3EoB2azY7IQJXtOrQM1GA5YtPm4tiSpWjasgk1+3fDlIpcWMWLGKDRTqcOZJRzvuTT+gEEFVU/EoKRPwT373IApGTjTYIDu+fMWSxE40wPxFEkHOV4TQQAKa6wxUUUdhzDArGTXPsXdU6AKrkgyqLtmtJ0A7wMqIzWnBD4OYKcXIaMvwyZSOQ4My3H83CHPeCFIQLS9jUYtYiGQk6Dppl2JT0rDAwke1ERPYqY2wuiUYhZFYamQ1INCOwYmdigxxs6BIsl5DIcGkgtZkGUIVKJKbXraDjLhJFNIufxIdU0D1i5HNKKZbAap+FIVxSNv/gJqv/8CsxguQMgo5zjoz5tAEDKKn4oBMJ/DB7a62iij9qYE/DE6MwF82kyeQP64v9EgoEAk/t02sgsMGEA5HS33c9Yy2IC9gJtmKCaBgIDBiy7clsGgcq7kZc8KLA5wI6lRYU/yavYLq0hG/v61w3omgnTKF6HeZfcWha+XByqooAzAV4rVpjbIXWeByf3xyfIKZQEh7ogpTA4AZrighEOIVdTBTq9CeKc+XDNmwXX9Eb7b7u27kbD97+N6pefhxmpcQBkZFN77EfncqCJZBLhwLdIyP1E5NChPWPvdOL3MGVcWMkFy2bqfenrSDz1DXiVIFxFd4HTSrfAhAeQYRZiNtntAPQA0LBdjA0gQ6fuDmshFqfgWXCbs+tI7N7Gg0LFTnM2kQqVIds0HVi6GLkLV0JZMBdVdZUI2rQmBKlkBps2bUf9D+5FzfoXYDkAMuyQjfsBeR3I5OOWx/3PQkB5NnR039Fxv8YE7HDKAEh05eo6Lha/2sqk/x8AITLSL8EJOHhn+5YmNYCczlhjBY/xAotT3Z9hgcazaLnsMqgfugnn3fp+cB43iCjarraBrK8BAKntBxA4AHJWXw37o4F9lAAxIspfMFzKC+X7t3Wc1Zt4jy42ZQAkc/7qKq2v7yqSy/yAEhJmdA+OAt7IZt05CSAjM8HZPZq54KJJ7P3AdcjfeTsu/9D7IYhCkdbEoogl0si2tNv1ItmnX0b59jcQ7GkHXJ4TXFhctBPpez4D02HjPSPjZyd22DtZKwaX+x7RL77k27Gj54xcbIJ1OmUApHPpqnKXmltNdfXHNK+W2emSQ1XwTrCBmgi3UwqAsEyoI+ueQvf/3oe5b22EwHZ6g7OCJsKDTJZ7YHM0msC2a29E6s6P4JqbLgfN5aEnEtD6YogdakVh7z5g+w74N78Nr1VgpTMnus8Yj1isE/nPfh74yj+ipizgKBKO8/jbKdWsoNQl95k8/zci714f2L0pNs6XmZDdTRkAiV11FePCWAVe+jk5dLiC9sU4RlrntNItMByAsJ6Y/3/bU+vR/MvfYtWzD0ESXaAef+kXcY58xwL9ALL5upvQd8cdWPX+S5Ddsw/5zW8Bm96Asult+Lrb4UUBXCgAKpzIhWW7Vgwd6UQP8JWvwP1P/4yIo4k+7jOMsESNsrBlzWzqIbr+SRo3/xx545nUuF9oAnY4ZQCEXnutHPWHFwsu91rz1U0r0N1bgUBRq9tppVmgFABhPbW2dqFt41bw//sLVOzZBV8mBeLzlnYR56h3LMD86qqKtulzkJw+C1VBD6TDe+3qdVIwwaWztuYHU0Sxtx6DAvecaQAFHbroQu/HboP/1htRsXIFRL6ovTK4OZroY5x0yTRI0N9Bzlv4Oij9ZrC7dTfZurWYq32OtykDIC+vXi0sqp85S1CEz5nPvnQ17YtNJ+HgOT684/t4pQJIRjMQ6+hF9IUNcP3pOXjffgvuvh6bsXaq6puPdiRYSnLO7YMqKxANHXKsC4Kugygem7bdjuMdBw5qU8oTNYeUvwxWXSP4xYthffQvEJg/C8HQqXeCDoCMdnSK59FYAvB6DgsrznuOI8b3fRdccIisXdvP9T+2vif62VMGQOiaNXzKEqdbPP0bc8Pr1yOZnuMAyMimZ6kAwnplQV5GEJh8+gVYjz2BwLPP2oSDdpkFCzoO1qwY2W1MuaMH+K7sxepUyR/Mb9ifjkxNHaaRQ/uiC2HdcCPCd9yKmoqgLX97uuYAyNimFAMQ4nU3k6XnPS+Y5nd9qxwAGZtFJ+DZNoCk1CaD4K/pm2/fgFxurgMgIxuokQBIUT2PwmSU5IeO4shrWxB+7An4du+EnEqA83sBUXQy4UodgoF041PVl7BsrUTeBpF0fT2ar70GdR+8BpHF8+Atj0Bi9PFD1KU4AFLqIJz6OBtAPO4j3HkLX+SB7zgAMjZ7TsizWbFx9IrrayCQW7H59Y9B1VaQ8CDKhwl51xPrpkoFENW0bIJBdz/VeS6TQ297D7DlLRS2bEN+2w4EDh6GK5OExFmASxm5IuDEMs17cjccy/7RCtAJQbR6OoQF8yGsWAL9ogtQNmcGvOGALcSlmRQ6484CPT4mg2/YAZCxDR+N9YLI0naybOlD1MBvwhuea2PlqmPrdXKcPWVcWGw4Eh/8YMgC/z7rlZe/CJNeQcJVk2OUJshdlgIgzPEb7+xFOpZAqKYSbq8bIhMqB5BUdfQcOILeDW/A99x6KIf2Q4r3QjFN8NQsqsoOpFaPRyX3BLHbuN3GAP8Xo50nFnTFA8stQ68oQ/Si1XBddTnCSxeiMhKwL8l2gKqqIdXaCV2SIIWDKPe6wJ9E1+IAyNhGiMa62NxdT5Yv+y9eFF/xv/hidGw9Tp6zpxSA9Kxe7ZUMY47+5ptrCSde7wDIyCbqcADCPrlY6knLH55G+ytvwHPLdZi2cDbKykP2hex6K9OEWlDR2ZdE1/pNKDz1HKpf3IBApg8ugYIL+Gy31onB4ZHd5zl5dD+hopUsgKpZmKKOI0tWoXD99XBfdxVmNNXA43FDFITjfF7Jgo6O9h5Ef/oryHNmofzaK1BfFQbPn6gZ4gDI2GYMAxBY+p/4xYu/RS3r7fDWrcmx9Th5zp5SAHJk9WollLOqqUK+TVPZD6Ojl5ycOz95hu7s32mpANL64GPo/c3vUGVlkLvwYnCrLkXlRcvgtbmbOJvBNqebyHb2IH+kFYVDR5Hbtx/Cnj0I794Fl5YHV9BADQtEEUDZDuZkoaSz//hn94r9fF2MgRdqDgYF8oEKJGobYc6eAdfi2XDNnAVh5gyI9TUIeFzHdeNZMefRQy0obHodygvPgtuyDeaH1kD660+hrjoCwQGQ8RlLNkaGAZQFNepRHrGo+fWCKLbUb9qUH58LTPxephSA0NWrhXaeD3gamv4D7d23001bvNStMD3SiT9SE+AOSwWQ9gcfRfynv0DjttfQPWMeChddgrIrV8E1azrkmipIoQAkjrMzspi0bDSnIn7wCKztO+HdvAVcrA9mTxR6dwxSOgGXrcingYIHYcVyQpG48JxqLIuK0dMz0IQBk/DQBQU05Af1yrBCIRQaZkGdNxfc4gVwL5qPqrAfilR0DzLXYSGTg9oXg9nRiY5Nm4FXNyCy6VW44n3I3vM5h8pkvCeMYYLkCiBL5kdRWf4Q39L7dZ/bTJL16xmGT4k2tQBk7Vqubfdu2Rsu+2ccOHanuf6NJhLxArLDzFvKbB8JgMR+9ms07t8JLp6AxovIVdUgu+ZDEK6+HIGlixBxS3ZshHDvFLblDQvRgo7YsTYk9h1GdttOeNa/htrDOxCOd8KwZPAeJrzEpF1PAv3JFjM5mcSRVZ2rBsysAYHL2nTzyVADChctAS5cAX7ZEshzZ6M26IFv0HxlJH5MilczTfQcOIrU61tAnv4Tyl9/GUoyCeoNwox3IXvPZ2E5XFilTPPSj1F10GgG5ILF+4Wmugf8ZuFerFunT5UAOjPUlAIQ9rx07VqSbOtcQ3fuvMPcvOUmEikHZFfpk2YKHzkaAOF1zdbqtkQJhjuAdHUt0rNnQ7lkBXwrlsA/azoCdpop0yan0JhEbF6FnstBT2Wg98aQa2lBpvko0s2tyHR0IXzkIOY17+z/8pZBeRd4twAq8CfsTCZEHMVmae1PyGGpgEwAyzBhXXQVDQAAIABJREFU5gxQM8/UScCgsCtUj76aJmSmN8E1sx7hxjqU1ddCqK2EEAqB93vBeTyQBf64q4rFm+J9ccQPHAH/542Q3ngDwqFD4HI5iNkUONMq1o04ioRn5q1V86DRXvALFvyBzJn7YOAPDz7CpvGZudjE7HWqAYg9Cqnbb3+f8dZbt1sHD36GRKoB2RGXKmV6jgpAaHERs3mZ8jpygox0KAxuRiOUhXMhLpiHwqzZkOuq4SkLwedxHdfpsxUFLYp0IoVMTx9yHd3I9fRBbj2GSPM+5FJZCKkcxEwBiXweci4HpZCDoKqQdBWcrsIyVFsyln0r2bsdVlB3JooY+xlZqWbacrNMsJaJ7BIqwBIU6Eyv3dSRc3uRCEUgcyJknwQ+6ILuD0KvaoBeUw+trgZibRWClRGEw36ILsUmPxxw2DG53Hw8icKxNqhHWmEePgQcPgBufzNcx45CSiZZSuk7vFiOpG0pU3t0x6g5G5yFphk/pnPnPxx6+vENo+to8p41JQGk76LVc/m2I2vMeOxfiDsICNL4CABN3nlQ0p2PGkAGsR7b1NfMXZPKAIqMTEMjDl1yObwrzkN43kxEGmrBuxRIigxREsExVxVj6+i/Q/Ytn1ENdKVyiHb0wNPRBndbK5qPdsPb1YVAtNdeRF2ZBIR0DCQdh2GKTEbdLqbzuER7PzDwmUgspi9e1HMYSWN9DXjNGEByYNK2FgoFtpOywGQJeUEHeB90bwj5ynL4LBWxyhq0zpqPSFkA/roqiA11SNXVozriR9gtY8CZyu6mWGBOYTFGXVUDzeWQiqeROnAI6Y2vQ33lTUQO70FlqgvUE7RZj9/FMO0AyEiGtfRj7XnMxiQBrqL829y0ab8LvvTSlJCxHWykKQkgmSuvrNQgfBgE/02aW0Cz+eIXm9OGtMB4AIh9gQH9BHshJ1ANC4JCkKurR9vSS5A/fxkqFs1B04x6yH4vRJ633TwDjbm6DJPCMAxwum7/MO1zraAhn1eRzuaRSaYhRHvh7e1GVzyLWDILKZXC8nQnCj1xFDKFoip5Pg8jp0LLjYz7TnKLEOX+ALaiQHbLcHkVHAlWI+0Pgvg8CIV9QHkFzPJymJEIIh4Zfp8biscDQeDAsRiQKMISRQjsGTlyHCjZ/oXtvjKqZmerZfcdgvba65De3AHXkYNwp9ptgV4eBDxh1DA8ijwxJ73SDoCckbfa5hzzuECnN7APiS/D1H8feumlY2fkYhO40ykJIKygkEqumynH/TfZvkemqTRPRSeQPtw8HTcAGXwhtjUoqCDUgOr2IFVeA60sAHdNNQL19dAqKhFrmo58XR08fh+8IT8CPjf8p0h8sAvnTAuqYaJQ0GxwkHNZpPMq8qoOrlBAZSEFNZVDPq/BYLUVmgZLM2Dopp0RNngnwv7NmnRS2iv7nayIkPozoHhJsv/tcolIufzQFAVElqG4ZBAPK/ZzgyoK3JIAReShnKK/nGEhqxnI5FVku3tBOzogtrYDrZ2QOo5C6GyD2R0D39lnZ6ZJtAAiuUD5YVKcHQAZblqP6u+EEVr6vRYWz1cJ6Bd4aj7ie+SRKSEiNeV3IPSauzyJIL0aHP0m3fTmNGSzXuoE0od9kc4IgAy6KnMB8YYOmkuBCiIMfxiZcDna58xHcuZs+KvLEKquQKA8Al/ID87nheVyw1RksEWccT6xxZ4/TUaWzc/Fih0ZtYdpQWP0Hmw3xDKZAKi6CRZ3GWgFluMPQDnF7pRdi+0abIDhiE2TLvKkP9pyalPahZYsY0o3UVB18JoKTlWhF1QYsThyiSSiLN5zuBX84WZ4mpuhHG1FMNYBr54Fcfth8QKsk2M4Q/FkOQAy7LwezQFEzQNud4Zfcd4xSrivm4r4fOQ3v5kSGiAOgKxdy2VbOheZlvlx8/E/3mxp1jQSKBvNPJpS55xpADluTHtBZDEFCha8MAsmLHDgIj4QnxvpUDm6qhuhLFmI/MwZyNbWwV1ZhuqwH+UeBV5x6BqRd0U7jidJlR4HsZ1NJ+3fh9vOMydZoqDZLrWWzl64u7rg7uhA39E2zNy+BYGjB5BNJ+COaZAIgeASYA2uyj8VMPYXHNpJCqdi6nUA5Iy8ozTZB3DWUe7iy34vcsKvvU89snsqpe8OGHW4OX9GjP9ed8qyKfN33lmr581Lze1v/yMtaIsJ7afPeK9vbgJf/6wByIAN+hdHVpHOdglE5O2iT12QUJAUEEWG5ZKhu0Xk2C4kVA0arkImGEKgIohweQCeSBBtkSpYLgWKKEByu0E4Al5g/63Y8RXO1tRAUWypxDfCjsGYFnTmggNbS0wQVUMimUZW1WGoOjzpFEhXN8x43OakyiVzcHW0Ith6ALF8AXLBgJI3oGY0+PUMJD0PgwlEGRQc4UAEzk7usNORBzdmC8aHldVse5gBD1JllXCnElAy6ROPdwBk3N8oG6wJBZGFnWT6jP+0OPPlyHPPtY77hSZBhyW+LpPgSUZ4iywOYhbMuSQW/y6yuQuRztpfcE47vQXOOoCcdCsD7iY7CG+aoCx2YmqwYCBDAd0dhuqLIOkLIFAeQCDkg9vvRUc4AqpIkG0AcUHnXTBcXiAUtGk9eCZ0pUjIMvZgSiFTCz6252GxCntOsPoUIEcJCiAQLAuKZYLTdOSzBQimAaWQgTsdRyKVQY4BiGbAlc6C9ERtSnvdMpFP5eDv7URF3zFoFOCJAMHOu+JB3BJIf0zlXYDB7DAAGiw1meNhyB7oLh+EaXWg0xvRLnsQeeM1hA7tB2ViUwOtBAApmBR9bd3Y+M3voen1VzGntx2G6Mg9n+5NYOANn4fFt94UQv6vUkve4V//RN9UXDumLIDQa67xpDXUm7r2E8RTq2g0xtspkKV+gk7B2XIygHgj71Z0ZG6a9oceRfx/fo2G/TvBszqQQWm8Z8ps9ktt7wQsezfAcmBNu7JbhYAMiF2XUWwJsQxxbzkSkbD9b1akZ0aCOMSJgGEiZGmYDgOCIoHwvJ1Om9ApOimPPnBw6xrqoSNYUJHpTcGt5hFK96A88c5HKAUHAwoAEZwkQvBKdpzFYv0xoLIZdQerCQ5hGfbFa6cbW6CFFDS3F/n62cgvPQ/eay6HuHwJ9h5oQe0P7kXlS8+BRGreBSC5ez4D68tfQW1V5JRkig6AlDgzGZCzXWc4bCLk38h53F+0qOdg+IV1U4ZAcbClpi6ArF4tJD0eHyqq/8Pate86unNvHQJ+hxdrqHUsE4dVFkLhv3+K4PnL4YsE3yV6wACk53ePIfW/96Fy13ZwZwlA7Nu2q77704T7/5+a7HcMPN6Jb5gQYBAe5gCtOQM4UYDKFnQKCNSCxGIwg3akjMxQZz0RgKMUEqXgLQumboCRsQjUhGBpJ1iPgQjYD6sZ4YuvWsmgMagnmskhzwnoaJwBYeEcSEsXQ1q2DJHKCNzlYeQJhy1v7kbdD+5FzfoXYJ0EIFy0E8bnPgfylX9EKBI84bnYXTlsvCWCBzvMMIFkCtzMpkOYM+spXsv8q6+6Okl+9rOR5YGP4JIT+dCpCyDM671mjZgMlX3OfGPzh+nuvRfYtCaCk8572q17Jg4jEkT8+z9C2crzEa4IH1+WByYSW6pbn9+Avgd+h2nPPAKexZYmWoZbf2zFloEd1AaqKAaK+E62w+AqixOO6c+KOqXraSxvP0siyGtIlpUjx8Sirr4S8oxGSNMaIDXUISCLdtwmlcxg06btxwGE9gMIo01hackpxQX5038L/9/eDbdLsQsqB+CUPRNLIe5r6cDef/oWarZtRkOqD6ZTF3XqkWNZgtFekDmz3+SXL/9DoLfj+3jmGW0qBtCZgaYsgLCH/92aNfzVJm60tr/9UdrZeSvxRRwAGWLBI5kkjKAf7f92L6ovfR8q608tyHVk5wF0PvksZvzwOxB1s0gV47gGRw4lTKo2msaRVZchf/uHsOITH4YsisdpTRi+GKqGZHcvdr38Oqp+/XNUvvk6ECwqbXKGbu+yjl24GuGP34HaG685ZZpxWjXQe+gYYp//Z4T270bYyDvxwNONFgOQdBRc07TnhGUrHvQVsveTdeve8Y+OfJQn9RlTGkBYNlb8mg8uIF1dd9Nc4XMkX7Djs+P+JTmpp8igm8/kobv96P3036Dyxg+gfOGcUz5ZOp5Ccss26P/yLZufSVYLcAo1RzEJbACJY+sHbkTmox/BDbdeeVzdke0gsrqF+NFWJF/bDP7+BxE4chCuXNquobEzhXJpGCJBx9f/HeUfuAo1MxpO+cUYT2XRs2sfyD98EZ4jLXAzYhYnoeRdA8Zsans5mQSz3/tjblrt/xtYvPhtsnbtlCJQPHnXPoqZfW6cwgAkfeWVYdMXuovLF/7B3LqznFJLZBxNTjuFBVQdmqig9eJVqP7ru1B99aUnUIwMnGHoBpLtXdj7+POofPgBRHa+DeINjsr/P6XHgXGGRRPYfN3NSH30Ttx4y2oY6SzSHd1INR8Dv3M/hEP7IB45CP5YB0RNLSYtEAIuk0SyogJ9F16Mik//HcLzZ8PjPTVpaMeRNrS89GdU3fsteKJR8LLi7BhPNfFsxgRoZMHsTrhd3xM412+9z6zrm6ruqynvwmIGYCJT6fOWXWdFY582Hn/qQhDOR7y+Kb1une7hWfaJRjh0+sNQvvQZhO/4sK2xfaptbKagYXdLN4I//wkCTz8N0pO2dbvsYLLjziptfrFsn1QGuy65HMlrr8WKS5cDh48is/cAEnsPwL1jNwJdLfCpKVv3g9GasEwtoqtIej1Ive8SaLd9BHMvPR/eUFEn/eTG6FzaXn0Trfevw4wnH4Oi5QH2he20d1mAZtKMCDQlXn7ZqyQc+KmvpfFZsn7tlBGPOtWUmNIurAGDpD/5twvNjvYbjZef/zRkTzXxFjW8nXaqFUezKawPfPpL0O/+G1wyv7FYiHeKxtwsfdt3I/HHp2F8538QlnVIEnHcWSOYWJxpIlbTgHhdA7RQCNUbXoPv6BEW4AAXDACSeNzdZLtYCllwsW68dtvdcN9xO1beeLld1X66CqeMbiH6q4eR/JfvoMpMQySsSM5ZFk45nzNxoJDtEi+65Kd8dc0j3gfv2zGCoTwnD3VmCstCuemmerWlZbW1Y8c3qTfY6ADIEHOdVVznsuhdej7Mm2/G9Hs+AVHgT7tAaak0oodbcWTT2yh7/BF4d+6AnIiDeD3FlGlnsRp6YWHMw7ICg1G1CzykeAI844xnby4jAGXFjv3a3JQRMVZUoP2qKxG+6XpEli5GqKrstGPDdit739wJet/9iPz6lxC9/qJksNNO/UHEACSbbOMWnvctvrLsucCf/nRoqpvKARAAseXLA0TTzqOa9j2a1uZDtRRb5taxzrvfj/5CqrzihnrBBbC+9o+omsaYcr2nfZeYO6s9moL05FMgG14D3bETcqIPkmGAJ07AdrhFyN5ZMCVDy7Kr0AdqSeziSVaZzvTQQ+VQGXvx0qXQP3gtGhfNgb/s9DvpgmYgmswg9tOfQ3n6SZTv3gnLEwAYu6/TTrQA20qrTNuF5ojC7UUosFb0eDb7Nm6ccuy7J08NZ4kslpjxhY9/vF51ee61Nmy+xDp0rJpEfM7X8RALCROEStXU4vBH78K8mz+AyjkzIIhDLz5MoyO6bSdif3oJ7g3PwdfRDVdBB2UjQIoFd86OpITVmwlWMTBhFGGmCt2jILHsEmQ/dCs8qy/G/LpiGu/pGtNT6YsmsX/nQTT80xfg27MH8EdKuPAUPYRltEXTIDWVrdzyhRuEfOHf+rLxI03r1zNRmSndHAApAghJffKTIXDC7eafnr/D6u65hEQqioua005tAcaSC4q8CCQ/+yX4rv8gps1tGtJapmnCyOaQ742hfedemH96Ee716xE5uhdEZpoZHkfYa5j5xnYdpJCzKe/by6Yjdv75sK5chRkXnQ9vfQ2UoB+ufk6t03WV1gwkN76J1Pd+hPCeHZDTRfp8p53GAiyzLdoDEvBvJMtXPCgI9CHfE0/Eppr++ams4wBIv1Va16xx+SXPeXTv7s9b6fRtSKvF4KTjoz/9umLoQC6FrhWXQb3hBrj+4gY0lgfhYrrjQzSDBYb7EtD27gfdvhPWnp2gew5CaGmBK868AjKIJDG2Uyegy0Sv2I6D2VrNIemJIFNdg8KsaZDmLQK3eBGkhXNQXV8NlyyeVguFDYdJKXK6icxLr0J/6hmITz1ja8fbrjBnnp96xvaTWMIng7pcf+Cqyn+Yl+UtNU88kXMA1/HyH58DdM0avqsrE5Yr/V8mseSn6Nvbg1SUiENtMsRr0k8Jks4DfcuXI/6Xt2HB+1YgXFMJqYRUUFa+m8vm0HO41d6N8Btfg3RoN7iUCV43IDD2KVMHo9q3WXFZwPhcX+gG+LwYIST74UWokgxDFMATHYmGeUicvxKFqy5D04JZKI8E4BnGdchGUDdM5FJpZA4fg/HzX0F86SV40wmYLPXXKRoc8iOJ6Bol5y1OIBT4hZSOf9et6z1k/fopnb47YDBnB9JvCebGwurVfGrBgg/TQ80fM1568SriC4tgtN9OG9oCpgXTUKF6JKS+9E8Iv/8qVM5uKikHgXE1mYygrlBANJrAgeZ2SK9uhGfzZvh27oC75yg4nQeRPOACTMKVO2d3JXawfIBNmFWUa3lYoUocmrUI3YuWwL9iEZouOA/h+hoITP9EEMBzpWmYdMVS6NuyHa5vfw/eo4cg59J2QP6cB+Sxvrv5DGg6pgurVr1Amqbf5z9c+3usX8s4NUtXHxvrPUzg8x0AGTQ4DESSd9+9jOw5cIu5c/cXobhdlOkinOtfvWOdoIz/hXEEWTpyTCHwiqtB338tapctgtstQxhgvR3mOiwzKJ7Jge/ohNHRBa2lDdr+PaBHO0Dbe2B09SCY7ICrkAMhEjiXDAhFN9ek+Yoe2GEwW9hZVCasggGOFqBJElLeCuTraqBXhEEqyhCYPQt0ehNIfT1cFREEK8JsWp42NfdkE+u6gaNH2qFu2Aj5hZfgfWMTpEIebEgmjc3GOj9Hez4bK10DLeQK/Py5/0Wapv/B/9D9mx3weMegDoCcNLnSt9xSYbX3Xklz+XtpLFFhaboEJjjktKEtMCB4lImjb+Y8JC+9ApXvvwLy3FlQqioQcI+MHiZvWshk8sgeOQbzaAuM5hZkDx2Dr+0gpL5egKnxaRqgarauuKxmwFOTCd+CQgRhsrbcaVQmz9QHwYA2+WBLsd8x1kPdVgMBSz0wbLp4ASwVWnN54JUkqH4ZaiQCtXo6tBnTYDbUga+rRqipAaGyEDwexSZCLLVppoV8LIFM8zF0vfoalFf+jND2nVDUXNEV6LithjelqoGIgkb8vh4+4P2aUBF6wf3kk+3Dnzh1jnAA5KSxZrGQVLB8GRGFbxtPPb/Y6umNkPC7hZOmzhQZ2ZPaQkmZLFQiILp0GdJ33A7vVZdhwbQqW4eCUYmPtNlp+KaFeF5DtLUT+SPHYB06jPxbu4HmFrg62lDRsRtenYlHCTCpD4JPAlgQ/hQLZbHSmv2wngffT6leiVOfYysmntyYcqJqwMowuQgdOaIhSwyE4Edb42zEF87HnMVN6FywGHTuHDRMr4PPJcHFcyMCjIHL2mSg1EIsW0DX62+h96E/YsaTD8GbL4AVyDq7jtJnH40lQCLhPv6KS98mhvZ/+Tta3nJiHyfab+Rvc+n2n5RHMjdW4uN/20iIeYf55BN30Ex+EQkPnVc/KR/0TN60Ydgf3YbbDT3oRXbOHMSuuBa1V7wPkYZaeIdJMz3VrbHaBd2i0PMqzHweyOVgpDLIp7LIJJJId3dD64uC9Ebh6epFKpWFr6sdDW3NNjMtcxcNqBZaeQNUZzFQFsbni6JPNpiUGhdlewH26rBdBevD/lIF5ypyqA1k7zHusGhlLZIV1VCDIVjhEGhtJQS2s/D6IJeFoURCCPhc0Lw+UI8HLrcCnmm2MxGqEY4Ru5NkPIXWvc3gnngW4utvQDl8AB62O2OgyYoERwHgI7yNc+ZwGusFUaSd/KWX/pYS86Hgo48ec9xXDoAMO8HpnXf68wbmF3bv/DyS6atpWg3bDL1nQZp12JubLAf0V6xTNYes14fO2YtR8b4V8CxdDDJ3NriaGri9LiiMzmQMrWBYyKoaEpk81GQaiCfgikWRSWXh6u1BeXebrVGuaQYMXYfFKNLjaZBMFoKhImlxyLOEJ8OE1yygKGA7RGO1QaIMjeNtL1CAs0CIAc3lghoqh+KSIUmSTe8iEECtqIJaXgE94Af1+8GVl0GsKIfLLcOrSHBLbM80+sZScwsFHcmePtAjR2Hs3YfMW9sgbt0JV2sb3GoWxONy5u5ITGxaQEEHPGIaHvkFsb7xOwYx9oRfeGFKytYO+TqMxK5T5Vg7I2v+GjG9qvyz1s49txmbtqwgTD/biYWMbgqoGmgiCc7vQ27pUiSueT+4Cy9AuKEGwbAfUBQIggCOG/lX91A3xL7IVYuiL51HuqAjr+kwCirQ2wchmYRSyOOYbiGmmjBVHZV6HuJJKoXv6p/FDzxuZHkBgsCjUWSCtkDG60WsrAKhkB8+l2IDgyyLCEoC3ML4FqSy3ZhhUViaDjWTQ7qrFx1v7YDw4nr439iE8uadoP4yWwnScVmNYsqqTHUwDX75wgPczGkPx7pa/n3a+tX/v+rg1NX9OJ0VR7pLHsVoTM5TbFfWx/5qNd286Q5z/8FPkUgVCNNJcNrILcBcSKZpxz9MwkEXJOQbpqGwbCn0ledDuGA5KqvLEPS6xvQ1fvKNDcjOGqYFtuhaFrUlXmEYYO4lVqCnsX8yTxSlthZ6SS8Ex8FiLiYCSP0nmBxvy8DyPG+7oBhDMXte5joqMQmtZLuySvLuZBapw8dAXnsdrg2vILBnK/i8Do6VjlADlBOcQHnJFj3pQCaAFu0GaWr6Iz9z9oPff+7JP64t+iuddpIFSnpfpqrV8rd+pDHf2/4R5PP/jp64nXLpfNGNYTawxVsvxh90twdqOAK9tgb83FnQZs+BOWM6+MYGhKrL4WfuLfa177QiWWJetaVr88faoR9ohrVrP0hPB4S2VsjtbfAkekFYjEOQQB1X66hnjR0n4wklIa9ORfk78LsfCq9fv2vUHZ7jJzoAMsQAdyxf7vYtXnqDaVn/YW14rQrprEKdXci4vBJ2tlYuD2qYIH4vOptmIzFnDjBvFqpnz4CrphokHILg80BSFEiKBEkS7R3CuTppB3ZMbLekqToKuQKonSyQhtrZjfy+fUjvPgRu+x4Ed+yCx8hCZC40F6N6dwLk4zExiVoA3EqOO39ZK6H0X8xjzU+Ft251Yh+nMe65+i6Ox1yySRYz99wz38rk/sJ49JGPUYtMIw5r6bjY1u7EzjllgGDnngJ6ASikgUAZDs9dir0XXAz/eQtQNaMBVXWVqKgKHxdHOhcnLovZsGRfTbfQ0dGLlv1HYB44CGPjW/Bv24JFbTtgGRIgKOA9TEiqn73YyawatzlJU1FwMI/yV1z9G15SHvas+80uJ/Pq9OY9F9/DcZtMrKPUxz4WIZa1yGzr+A/aG1tO+xKC7SJwXtrxs3M/pxYxDVBDA3gJGV8AqVAIosJD8rhAKquQW7AUfFkEZlUl1NpaeMIBW4fE43bBK/JgarmToTGsLJgWcrqBfDYPKxZDui8O2tkNb8sx6O09QHsLuK42GEkdNJWClE0iqKUBytxUAojYrwsyGR54Mtxjf9YgiQQNlAW3kXDZ13iRbPOtW9c7GW7/vbrHSfLKvVfmAejy5WLv9OkRyRv4Bt25+/304KFG6vY5AcozOSSMgZbVbZiM7TcNyzJR8AYQmzYPCAShV1RAra+DXF0JVyQId9Bn05ibLE3W64FbFlFQ3HbWnMRICDkOIivMY8HtM3nf/ZUhLENKZ/xglgXDZNlSKrh0xk4kQL5gA4LBqsTTORQSSYidLcj0poCePgQ6WmF1ReFK9MCbS8CCC0zczGYmdtQCz9zosfmWS4PMaGohc+c+Z2a1f4lpyZ5ZzzyjnrmLTv6eHQApYQzpmjVSOhj5oL7+pbtoa9tNCJRzdsDS2YWUYL1xOKSfJoWwAsWMBqqaNqlitqIMhs8Lg6UH19cjNWsWuIY61Eb86KusAcIR+AMeuCURbkWCSxZsF9hANfzgqviBoWS/G+qlsOMU/aUithCW7X0r/sIudqSw04VzBR05VbNrUIxoDGJzM8BSiLu6wR06DNe+/TD6kkAqgfJoMzhLsTVROK9k12ywZA0nYWMc5k4pXTDBKNMAkj0WV1b2hLho2QNer/Q4WbdOK+X0qXyMAyAljD5du5bLHeqoNHOxu6xE+u/NrTtrwHMiSqAsL6F755BSLFDk6GCiFja3FGN4t5gmOFtoeQ6mKEJn+wuOfbCbMIPlyHnCyCtelNECYoEIusuqQUMBKF4FLpcMub+uR5EFeJQi3xkr8FP6//tUt8VEsbKZPHIWgWpY0LM5qAUN+byKfFZFvpBHbaIX1Yko+rIW3EYeSra4u2DV8IypiwcThVJh6SZgGhBMFYSye+dZBpCjzFjKfBjPY9iu0DB0ftGcVup1/4+l87+JXLqik6x16j6GM7MDIMNZqP/vjCMrG6m8yujq/YT1yqvXUo7zQ5adXUiJ9jsjhw0w2/ZTlVBNB9XZR6MBTnZBFd3IcxJ8VEVS8SLmDQJej12rIbKffh0NWeQgS0XnliyJEIegWmG1JCylVqUcy+qGWVChsbRkprZomdA0DeX5NCL5DNMkg8vSIBkaaL6ofsqJAojEAuD9zjTGJOzsZM/I9CipUzZ3VBXEtFLcRec/TSJlv36r7fALlzt6HyWZzwGQksxUPCix5q4m9PZcSY+1/DPUQp1lmiLLu3faxLOAzX/VDzC2g8mOqZh2UZ+ZM2CpLOdpoLH/HvzvUp6HUbC8Q8PCyTx4d5GUxHY/9csh2+DggEQpBn0MuvlCAAAgAElEQVRvjjE0EMIbnCK3orb+XpSHnw8++vDh9+ZmJt9VHQAZwZgd+fjHlaDBzeF5slbf9NqFtK29igSZdrpjxhGY8b05tD9OYXPwMqbHEyivSmXhPfnWB407w4n+knO7N2dOvDfjPJKrsthHogekqrJbWLHyDZ7Sr3s80j7yq18Vt4tOG9YCzso3rIneOcCuC/nEJ8pMXrrReuXVv6TR2CoW+Bz4yhxBV86hjgUcC7yXFuhPHWdknwgFN/IrVz7A89YfvPff3+vUfZQ+MA6AlG4r+8iD114rl8tynXmo9bM0m72dSybKqaQQmyrbaY4FHAtMDguYBohWoNTn7yVu9+9pTfWPUma+uWn9emf3MYIRdABkBMYaOJTtRHo/cfeHuIMH7yQbX70BoUoeimcUPTmnOBZwLPCeWKCQBY13W1i05CnS0PBA+IlH1zk7j5GPhAMgI7eZfUbPRz86k++N3kQSiW+hOyaioDkkdqO0pXOaY4GzaQGWTAGWql0Z1i3Z9Q3i8T0SeeaxPWfzHs6VazkAMsqRbL3oIpe3tnElIeT/ppvfXGylM2VweUfZm3OaYwHHAmfNAvkMiNcb5S5YsYvo+reMrtymyBvPpM7a9c+hCzkAMobBzPz931cZRLhU/92DnyUF/QLiDYm2TN05yxc7BmM5pzoWeM8tUJQ2pum4TiR+i3D9LT/WNOul8od+0fGe39okvQEHQMYwcLvWrJEaQiE/7ej6tNncfLPV3HweCZTZmgxOcyzgWGCCWYAVdCb7QOrqd3F1tY8KTY0/9GYySYeyZPTj5ADI6G13/Mz4pz51GT10+E5099yNZJ7YdQYDlcbj0L/ThWMBxwJjtAArJOUJqN8NLhL5Namq/k1w3YPPj7HXKX+6AyDjMAV6b7zRJ7j8H4aufwNbtlbQvCpTSR6Hnp0uHAs4FhgPCxBNBXEpGlYu76Oc8K9Cd3Kdf/0TfePR91TuwwGQcRh9tt/IfuzuhWYqcavxwnN/BSLUE1/I4TgaB9s6XTgWGKsFGK0NTccZXU07/4HrfouA5+FAXd02hyxxrJZ1or1jt2B/D/Sv/zqQjKZmmQd2f4r2JC4nOX0WvG7HlTVuFnY6ciwwCgswjfNMDlCEZhrxvyItWvBzq6xsX/AnP2GI4rQxWsDZgYzRgINPpx//uBK3rKvo2/v+kvRFb6CaJkEQCNN3cJpjAccCZ9kCrN7DMCgk2aAh/zPWjMYHymXhSbJuXf4s38k5ezkHQMZxaFmF+tHVq+VI44xPW9HYl80XXy2DLPPwuMbxKk5XjgUcC5RkgWweVNMs/vKLk4iEf8jHe//bt3x5zHFdlWS9kg5yAKQkM5V+EMVaLnHboUVE06+nmcwXrIPHwjSWIMSnlN6Jc6RjAccCY7IATRdAwkHKzW5MEI/nJ0SWH281C9sWrFunO5QlYzLtCSc7ADJ+tjzeU9c113hc4cqFVJG/Ym3adiHt7qmBW5oaFN8DIk/D2PUEAvXTUZ+X2NcJbkT2j5FQqQ+6xqiEnQbRxA83lY73P6CJO3DCSO73VBcZyT0Mso8dXB6pvYZ7yInwd2aPnAZSUdbOrVz6uqVrP0CfuiP8wrrkRLi9c+keHAA5Q6OZ/OQnwxwVL9e3vHU3TSRWk0JBoQLTUe9XojtD131Puh2Qm6UWLBa0ZGv4yYvkSTc2sJiyCUhYzQz7GbDNgMKgZb4jQF7Kg/WLNxHWj93fMNN7QAvbBhHmgOyXlR2uhsd+XguUVTUPes7hnplwAoo66pa9cDP1dY4wSV5+5OksAzailm2jIiBTkOGkTWwbcf268P26KOx350qcjloghgEqSXl4fC9z82f/jGj8huBTv3WC5qW8QyM8xgGQERqs1MPp6rVCsqbbR2jmL83m5tvMt968kAuUA/K5Fw+xX9h8FmY+iTQTlB1uEes3IiPAlwjAKmZ4bxhEcdtqfkTXoeUzyOfT0O1lsbRW7I+HCzKI38f0aU8PIqywTNeRy8Zh6BqTUodMAMETAHH7T5+CzcBG10HzKahqDulSbw6Aj3hAYKFA8/ZzuaDALXpAAkpR4nY4wOs3gw1UpgkrFYVmMHldlGQn9rKLABTiBpFkFHw8XCkVAi+CeIu2n/RNzYMme8HNnP1nUl3/O/jl+4OimCbr1o1UcnLSm+JsPIADIGfYyvG///wSHGm+wepq+zva0RUmBpXPGep3wwTN5WF4FXD1NZDnzYJWUQHqdpf0RUtzOdBoFDjWBuvAQXDxJCTZDSOfBp03B7jkQhCfv6S+2DByhQLM7l7kd+2H1HIUQkED7/K8a2FmbKwm0y/nLHCXXQxhepO9E8hv3Ai++SjEVNYGkXct6KoGS9OgSxykuTPBz54JvboaEMWh07XZTkXXYTz+rM2SJq5YDFpTA/3gEVhv74Grqw9EFoAhtNiPe7vYvetMh12F0VgLftZMiNOmgfj9Q98Dx8FMJpF+4w2IHUlIfj/EFQugNh8Df7QVck8fYI/bJAYRRtHOQ+UqK2IkEPgxgpEnQk8+sv0Mv+JTunsHQM7w8L+8erWwqGn2ckHgPmdteOUSGk/VAhIHofQvzjN8i6Prnn0B6wYMw4C1ZD7k1avgu+Ya8A31IB4PaAkLkZnNQuvqhrpzL9QnHwfduhVyXxJaLgnpo3fA87WvQamutncg1DCGvU+i6si3tKB3/cvAI49AOngEiiX0L/CDpnohD8MlQW2qh//LX4T74ktsN1rvgw/CevB3ELZsgxiMnOgG001YmgpT4GAsnA3PddfCvfoyCDNm2IvuUPETms/D6OlD9KtfBed2I/ipT0FesRzRPz2L5C8fQOCVreA9MuAehr2AuarUPHSRh1oVAb36arhXrYJ/8SIIfj/IEG4oRq9TaG5G5w9/COtoJ1w1tQjedC36du4A98pG+F7fBhIJAMzNOtka25EZzHWqWSTo7eAuet9GztR/4HvrrS1kzx5tsj3OZLpfB0DOwmjRu+7ypDWt1nR5v0v3Hbnc2rrLTUIeQJy89SE0lYYmCkgtmIHKz34GvksvBRcIgC2WeioFI5cd1rJiMAgxELQBIrdnN7K//z1y3/4OBErh/eRfwb/2G+AqK6DHYtDjsWH7kyoqIfh8sDQd7T/7Gaw/PA7fG9tYNg4gFhdGYlnQGKHe/DnwfOYzkC+/HEJtjR3PMPv6EP33/0L2F79FSDHtc+z4BFu4Y1loHgnmsnkoW/t/IM2dC8K+2E0Tal8vzPzpSwuMrm7kN22Fet8vwM9ogvcLX4Tv/BWIP/8cUr+4D/4XXwPndgHs53SNUnCWhWyyF/T85XB97rPwXnABxHAY1NChdneDsrqH0zQjmYS2ZSsy3/wm9LJykKXLIa+8GPmWw5A3bYXv9e0gES8gTMI5qZug8SzI8gUFfs70DVTNfpWaZnNo3bqUk3E17GszpgMcABmT+Uo7+Xdr1vBrACnlD37Y3HPwNhxrvw6mTligdzL6ndkirKbioNOnQfmHL8BzySWwOAGZnbthvbYBVssxWBkWDRmm1TdAWLIEviuusBfQ/La30fezn4F/bSP8N96I4DfWgq+oQO/99yP12KNgidBDTtglSyFfeikiV1yBxOubULjvAeDnv4AYrgARJcCkQCaPbMQD/prVqPza12zXj5HLQU8modTVIbN+I7IPrwP3xCMQJBd4WQEsinwsCnLZxVA+cRf8V18NZLJQ9+xG5pUNMNtaQYd4XpLTwPcmoR3ZB27VxXB98Yvwr2AA8jxSv/w1/C+UACC6BpqJI3/BSog33oDgX3wIgight2M70q+sB/btB8f4nhhhxynMTjQdJJ4AOdAM6vbAqKqEXl8LM9oHuasP3r4UKBNZ4ibXksDmok3RLkggDbXPcTObfm9a6sPh9vYcWb9++G3rcHPU+fuQFphcs2WSD2ZszZoGviN6o5XN3o1YYhY1dLedxDOZgpcs+FxQkXUL9oJa9Z3/BBUFZLZsReKBB8Fteg3obAcpDC8tbVZWgixeDM+NN9ruL0tREH9lA7L3fhu+lReivB9A2r76VSS+/30EhdO4eNgOwTBRmDsb8i03o37t16H39iL7y18i8/Wvwx2qAifKtstNjyWhX70Kyh0fRvnHPobszp3Ivv029K4ulH/kI/ZOJPfKK0j9279BiWUh6paNWmmvCOWujyB4zz22G6rw/AvIP/EU1Fc2AckoiHr65+XBQ4YIVUuDXHs15JECSL/rSot1gvvyP8J1223wzpuNxPpXkHrySRSefw7isWPgdf20AMIiG6Igwe0rs11dhiig4BJBVRWiSSETYfJ9zLC5yFYwQcgjGDhMvN5fcmVljwceX3doki8Vk+b2HQA5y0OV+qu/m0OTyeusw4c/jXiikeYLfDG9d5IMBcu4isaRvmgFuNtuRf3f/g2ye/cge/99yN/7n3AzPByBTU2XG7n6epT927/C+8HrYGVzOLBmDVwzZ9lAwHYgXV/9KjL/9SOU+8vsWMO7MoRZYDmVQZro4N5/BRoefphVICP9q18h/g9fgTdUBUEU7WyrdCYK39f/D7wf/Sikyiq0/ujHSP5+HdDejun33Qf38uUotLWh/bvfhfv5DZCPtNmurPQ1q+D7+F0IX38D8kePIPrNb0L77e8RJH5wQTeIwvKbhm6FWBfIVZePGEDYV7ah5pFJ9qLs5z+D55ZbbJfZni9/GfqGDfBGo2AKNEPOIErBcwK8sq+4GyPETndlMQ+2C550O2GWDWcYjGHXpMFAK1dV+VNeUZ7wPbbOkaYdbiKO498nyao1jk/8HnfVddddHrdGapFJ3mh19txqJVMXIV+YPAVdhg4r2gXyoVvx/7V3JkBaVWfe/5+7vPvaK73ZLCIqiwi4gEEhxi1jRhhsZYwYR/OZqUqYrzL1TSozWSQTx5mp1JhJJpMYY0y+L+64oE5ERtSOoqBJs0TZl6bppvfud1/vved8c24DkkSapqG7b8Nzq7qKou4957m//33f/3vP8jyuFXcieNON6HzuORSefBKel16yzeNUHipLUZH1eBD89jcRuP126GXl2HHvvfDV1WHiV796zEDiP/pP+CIln2i0coLdiMfBL78MvoZlqFm5EvmDzcj+8pfI/cu/whudAG4UUfC5kF90DcruvQe+mTNQbGtD/6rvwHr7HWhy0n/FnYgsXw7fxdOR37ULsW9+G9br6+Fzu5G7624Elt+G4KWz0L32NYhHfwZtwybo4QowOW8whKEfq78DuHYxtFN8A5FflCZjSPoCqPj3f0Hwhs/YE/rpps3gPT1Qi8ZJTdvIplHctQvWY/8XOnSocsm0PSkk94WcimJj/AGS3R/d/On1QAkG30dFyRpTd79UWhI4xH71q5NPvjngFs6WEMbZk3N2YBcN97vSkd6p/NChZby3Zwnfv38mXB4N+jioIWIWwfs64LrzTrjvvhvuhZ9C66M/h/H0Uwi99dYpCyTH67MAfN/4ewQ+fye8Eyfhw7/+a/irazDpK18+ZiD9P38M2vTpCFx0IVylZX/Qj+CW/YtcDod55l2G8CUz0bd2LQpPPAX1mReh+cIoujQYF0yC52//BqH5V0JOKnc89SS0p5+BfuAAFLcb6QsuQPjeexFZtgxygj/2ox8h/+yzYDt3Qf3ySvhvvRXuKZPQ9fSzUJ98HK4tcuK5ashfwKKvHeLaxVCHYyCqhkTZBEz43j8i8JmrAcMATySHtDpNwkrv2YP0669D/Y+HoakuKL4/Xd58yuKN1QVGASjkTKX2vA+V0pKX1JrqFzviPbunrl1bGKuQztV+yUDGUPnM178+19z24S3Guxu+BN1TwnSvBtXhyyhtA+mEevttcH/hLviuvRbtv3ocxaefgu+11076S/iPcVtgyDANgfu/geDn74Crugbbv/hF+GrrMOl//83HBvLEE1CuWYTy5bcjOHeuvWzVPo7sgreX+bpc9hwGT8TR/dNHwNeuh3/7PnDOUJg8CezGazHh/q/Z5/W91Yi9D3wX5V1d8Bx5A5TrqHy334bInXcieNllMD/6COlnn0Xspz9F+K/ugX/ZMmgXTEXs+ZfB/98voP6uCUrJhKH9ihcC/MgbyLAMRFGRCEUw4fv/jMB1iyGKBeRb24B02l6dNTCPduKPc/y995D59TqENnwARW6w9I7T3GyWCRg5kxdzMe3Cix5mNee9FFmzumkMP8bndNdkIGMof+tXv+oNdccu4YXs3/NNmy4X8eQEu6a6kw97DqQfmYVXQl1+K6rvvQfJTZuQefxxGA8/DLkQ9VTmQAzFjaRejoofPIDw8lvsyfA9t98O75TzUfftb308hPXDH8Lr98O66Sb4l92KyqVLBihxCzyXR6G7C0Z/DPk9e5Bavx6ejRvh6u6HqriRSfZBW7YUvvv+F4IL5iO5eRsSm7cgc6gZmhxHl+lAjux4950/FcE5l9oGIhcCJF//b3Q89H3okycjunQJwp+5DunNm5F56CHwtevgD5UBmj74TnI55CIECv2dwHDnQIp5pDJxVPz8UfiX3AIzlcLeBx4ANm1CIJUCQuFBF2NovQno/UmocrhNzrmNp4Ubx30e7Jrm0VCXevkVTYqCBxLA1jpKzz5m3xhkIGOGfqDj5Je/XArOruI7t99hdXReLdo7q+xd0NrJJ2XHJHS58iWbQyIaALtuEeq+9z2YmQxSbzUi9thjUJt+BzWRgNxNMJiRyK9sEQiCTT4fynU3I7L8L6DWTEBq64fo+cbXEZgzB1VHVmHJSfTUD36IsNsPo6oCuHweXLfcgvDChXBVlMNMZRD/4HfIN74J84P3oe7bB3cmD61ogKsKkpPq4f/CXYje1gDN5UH7Tx5Gbu8+RK5ZCLX+PLBA4BhK3R+AXloCl1whBiC3Zw9ia19F/NW1iCxejMovfQlWIY/46heQff5FsKYmOz2IKif3B5lLkAZi5jNQb7zh2CR6/2uvIfHYL+B/6x0wOYdygk188lrLMpHPZ1H64IPw39YAJhcXvPgC8s89D9bYaL+FDPZhVosWdItB8/gH9q+49CEPvY3Jc/bHnZoGRDYJVlpymFWWb2CzL3lWFeLt0COPUFnaMRSIDGQM4cuuV61apdy/fbuWrKu7TezYtdTavHkxuBKAqutONRG5KiiT7Ae/eBqi//xP8M6ciUIigf7G38B6bS1Y+2EoxSJOOBjHGCxVs78E9dmXInDHcmilZSjs2Ye+J56G8V9rELrhBpQdZyDp//gxSuUqrHwahWgQuVkzEb3rLvivuMJOd5L47RZknnsG1pvr4WluhitYZo/oGC7AuOsLCDXciuDFFyO3bRt6HnwQvK0NZXd9Aepl86BUVPzRl6mA3Lmtl5WB6RqKnZ1o/cY3oZeWouwv70DwisuR2X/QNs3imuehZzNQ5NDKSQ6r7TDUq66C5ytfsfeBJDZuRHLNi3Bt2WLn1xrsGNhszeGaNw++665D4MYbYaRSyK5bh9yal8C6O2XxpEHbYKaAmjahZLOQ6VxsExkPh2kAZsEALyRx0fS32OQpa6Iaex4TJxaptsfYCkgGMrb8j/Xeft99Pj/TFync/D/Fl16aLXKFKAuVOiS6Pw1DJJIoelxIzpuB6q99DYH58weW2MbjKHS0o9DTfcLYmaJCCQbgrqiEq7wc8HiR278P6dWrkf7Od+1hpeA99yB0vIH86McojQ7MN/B8BlY+idScOQiuWIGy5cvtX9WZjz5C8oUXEH/wQUTgkUs8UZxSh4qf/ASeuXNQaG9H27/9Gzzr1kHt6ECuvALmzBlARTmYzGd19JDzKIUiSj73OQTnXwm9pBTtTz2F3vXrwbNZTP/+Q3DX1tlLhXkshnxbK4xUcnCthED6kUfBwhH4P3+HbSBmJo1CWxt4MmHP3Qx6yKXK2Tx6fvBDuKIRnLdqFdQpU+y4rVg/Mnv3gBcGn0MWqQwKH+6GuuYVqLv3DuzQHweHSPaBaehTFizcLHTX94tB79sTaLWVI5QjA3GEDP+TcXbVKqW3PV6pMuNStm/3Pbzl0HzR0VWtBCKQE+vDqlUxkvcmh4esIgoaB7v6WrgWLYLnU5fDIw1B7i0Y7Be53IOgaXbqcSuVRmr/QRRfXgNseAf6/hYUsym4VnwegW99C+6qCej6h39A+sePoDRaaSdWlG0LmVBQ1YGLp0FbvBD+W5dBjURgHG5Dat1rsNb8GqrXB98tN8P/l8thMYbshg1IPvAAPF190Dhg6i5wzWPn7WLKx2l1hZwTsfLgs+fBe/PnUHLnbcg2NyO2+jmkXl2L0LwF8C6cD8/sGfb9chnPiQxAbtrLZFA4dAipf/wuTFWDfscdqLjpRmh+P3g+N7CSarD096qKQk8v+t55B+JnPwPr6ACbOxfupbfCf+ml8FZVgEOmdT+x4DLtfHFfM/ofehju32+DKx6DGCx1ykg+O0NoeyDjsAmejgNlpYfV6sr3RGXNL9wK3+qbNauL3jyGAHEUTiEDGQXIQ+1CmkhHe7vHr7qWWFu33MCbDy5Q3P7zYHKX/QXlpIlP+QGX6TUyCeSD5cC0qdCvnAVXfT3USBTwnHxJsojFYbW3I3egBWLTRmiHO+DxBlDMJCGuuhLqsqXQI1Fkn34GxutvIBCIfjxZLXdnpzMwNRVmbTVcN18HfepUwOVB4dBh5F9ZA9Xtgv/aa+1f6ry7D+Zvm2C9+gpUpkOVafVlG5minUsK8gv441cQyATphWAZlCuvgP+OpXaeqeKGd5Fb9yaEqUK75EK4Zl9k369MHmln5P2kQ1FhpVMoNDfDfPwZWKYAu2oBgosWQI2Eh/ZoKIqdjDH15jtw/3YTRPth5HQd+qcWQp8uY6iDJofhBkuEKLMB729B5udPw5VOQFfEQJ4vJx5yPkem9deUosglW1FT8646/aLXct3dL1cuWJAj83COaGQgztHiWCRi7lw9PmPGfKTzDeLgoSWsL1YpsjndqTvWZSI7K59GUcnBDEchgkF7WOqkR28P1P5eeMGghkrBvIGBeiDFIgoeHbmAx/5V7c3k4c4bskjQnzQp0nnwVAZZpMDll2ioBMLQgGICTJMX++1r3H1peBJ5KBEvhKYO6Y1OxLMwdAW5qrAdh7towZMp2IkVDSsNwyVghCMDk/Byd/eJDlk/JJOGP25CK3JwTUWuJgJLpnAf4qFli/AdjkMJecBkEk7TgJXuQ8YsIuv2wFVTCzbYwot8DkoqC3/CghKUiRsHiXeIMY3IaUd3mPu8hohEupSqileE3/dshFnvsdWrKbPuiEAffqNkIMNnN2JXytp4sYb7QkzJTmSF/A1oPfwXPJa4Qq75F3KfiJPeRCQFWRfEsiBkGj+7up58rIbwaMlhrqO/NuVw1NFfxEcq7Am5jMuSO0UY7CqDn7TKyeL20l8hjIHrFRXgDLCHpAbq/smDcbmUlg1kQB7qzmvZrmxFVwBrYJWTImsXmrISoQUhx+CO/Yof7H4HxpYYZ2D2i44Alz/+hxrHkQqPTO66PLrr3R7iMewKkLJJxX77OEkMAlAkmyHunB+xB/xEDctnQT4T0pD9/o0sEl4Nn+dNeLWWH8yenVy1atVJJopGPeJzvsMhfMrPeUZjBqD57rs9ZX7/FL63ZSnv7/9z9PTNEYah2lVRnWYix5exlcNtJylpO/CNKr/oT1BL48jeCTvT6tGSt4MoYY+ZH9+vvOZoqd0jfZ1K1b9jXR0Xh4z3WBtH02kcK+c7yATEkXQhRzU7WlHwlB6s4/s+/sLj4xuswcFYn1IgI3OynVVXZlXRdUtEQu/D739ZCwRfCqpmM6Md5iMD/Qy0SgZyBiCOdBPplX97iXno0J/xltZ70R+fgEJhIIuv/CV5Cr9iRzpOap8InDIBe32yNfAYu91ZhIMdrKTkP7WS6GvBF5/Zecrt0QWjSoAMZFRxD6+zvStXuisT+XpWKNxg7t7zV7y7Z7bo6WMsGj7x5O3wuqKriMDoEpDzQ7EEWEUpWDSyVS0peRReZV0oFDpEcx6jK8VweiMDGQ61MbhG3Hefr8A8Nflt2xZxLj7DFLaY798bgcV1u8Y6vYmMgSrU5bAJyDePfEY+t0V2Xr0sN9koFLyhlZT9JuNhh6tfeUXm2KTD4QTIQBwu0B+Hl1q6tMIsKV/AoDTwd966UqRy1TJBhT0+TyYyztQ8N8O154DkQgmrkGNe12H1yvnvWUJ9rtDRu6nqnbU95yaV8XnXZCDjUDc5uR61rCrh9d+PnXs/LfY118kPpV0YiExkHCp67oQsn1M5YS6fU1ZVeRD1NeshzH+KFAodNFk+/p4DMpDxp5m9a72jqckTqqu7wGrvXoiu3ut5c8tinin4BVPAguM0Vfc41IJCHjoBkcrbmY8Vn55Gefk6Fo2uF2UlGyMa34Pp0wu0QXDoLJ1yJhmIU5QYZhzxlX83RWttm29u3fpnQnXN45ZZL+I9OvP47BQodBCBMScgU73ks2DhMoOpaguK+d8q9fVr3JUV73tfeLJlzOOjAIZNgAxk2Oicc2Hn9Sv8waBxkRkK3cM72j7L326sgi+sQffIJE80we4cqc6tSOy5Dg4Uc1ykY0X16sWdrLL6VRxueywccO9kNFE+7p8HMpBxL+FAIkbs3+9Nu1yTeNG8RljmF62335mMWDIka4sImaeJ5kbOAqXH0S3IuQ65RDebBDyufmX6RdsRDP/SCpW8Z/a1t1JOq3Gk5SChkoGcHTradyFWrnSnuF4Pr7bQfGP9NSKZuZwJdZqIJwfSn8hSpnQQgZEmUCgOpKiJhCDMwg5obKM2Z/Z6zvnG/S0t7fOamgYvfjLS8VH7Z4wAGcgZQ+mMhmQeLdx3n9ZviE+jq+sm1t17vejorYWR98nCeXaRKnobcYZYZ1sU9q5yQ+YvM6G50qxmQrsI+F/lQd+r5b9++a2z7XbpfoaU8Y4wjTcC0kQO3n23O9qXqbJc2hy1NPp31u8+mIHt2/1KuAIyqy8t9x1vqg4Yxp4AAA2rSURBVDo7Xnt5rmmCJ7rB6uv72UUztohc4d/Bxe+jutVFS3Sdrd9wo6M3kOGSGwfXiZtWunurMqXuYGSetXPHIvT0LhRFPkv0druQz4P5w2Qk40BHJ4do7z/KJACPB6y0rIBCbhPCwQ3q1Gnvqjm+2e82Y5SSxMkKnl5sZCCnx8/xV9tDWqtWqcnOzjkimV7MWw4vFD0dU1k6OwGWEvqDDLOOvxsK0DEEjmwItHeU80Kc+byHWVXtHuH3vmFo+oaKQno7a2yUCegHSVPsmLuhQIZJgAxkmODG42WiocHbp2n1WqRkhWhpvZm9v/liwZgqVJXZ1elobmQ8yjr6MUvzkHVaLEvIwihi6uQmpbJ8jdXZ93hJqryb7aDCT6Mvytj0SAYyNtzHpNdnGxrUqz0ejzcareYtHTPQ3XMNXNoS0dVZz1taoPhCdmU9x5Y6HRNq1OlRAtI0ZBljnk1CkaV8yyr2K/2xJxCNvC8iJbtimb72iY2NRfaH9YEJ4FlMgAzkLBZ3sFtL3HtvCSvwC61c9gbRenCW6OqcyCIV0xCPe0UqBcrwe44+GJ9020cy5zJZqjgczvLujo9YdXUzq63bxlKZVyMeRRZ9ShKxc48AGci5p/nxd8yalywJh8Ph6YKxT6umWMp/v22iaGkJCE9QZ1AG9o84sPrhuS3bKN29rBIoEx/KormZeEGZODGtzJrdbOWzTzDLeKN9797dM3bsoDrloySHE7shA3GiKqMYk2hoULs8Ho/GWMRVVCZbqtWAzs6brXffrYepKMztgxIKgB8pyzqKoVFXY0VACChCgCfTEIUsoJoWu2DablZZ8YoaLn2xoFgtBSBRu3p1ntEk+Vip5Ih+yUAcIcPYByHTofRuPuR3TwzMFK2tl1qNb09DZc1lTNWnimy2lCf6wWReLbePJtvHXq6RiUAOVRWyEDJjbrgEQtU6hZHfzfo7mzB9+i61omJLVogdj7zySn4VzXOMjAbjrFUykHEm2GiEK66/3t9vqfV6fe2NvDc2nx84MJX3dlQAakTRPF5RLMBO0iiz/dLKrdGQZOT6kKZhmXbSQ+ZyQxQyacHNmFpR04Wqyp0iFNiotHb8dxaFjuqmJqoSOHJKjMuWyUDGpWwjG7S9d6ShQUFtrSve0lLBDD5N+LzL0dWzULQePp+3NUPRvYA3BOHSRzYYan1ECbCiAeSS4EYOSu0koCT6IQv4X1f6Y88UXIFD5X7EV5eXGw2rV3MarhpRKcZl42Qg41K20Qta3HSTOx0IhLg3NMnqPDwZvf1TRDY5gwXCl6NoTub79wLcDeb2gPlctLN99KQZVk/2zvFsEaKQB5QClClTIRS2k/d0va0EQruUSLgZkZKDorfj4AEgS4kPh4X5nLmIDOSckfr0btR+K1mxwtedzVYqpjldVbQF6O2bybdtLmGBylpALUU24wMTgKYAmkart04P+Zm7Wq6mMk3A5IBggKLFwY1uke9rZ3MviyES3Vrs7/6NkkrtquA8xmhl1Zljf5a3RAZylgs8UrcnVqzw9yYStTDFHK2q+rNiV/Nl/L3NdVBMXfG6Veb3KFw5bnc7zZWMlBSf3K6c25CHXFHFLfBMjiNbMIXQDGXqxA9Z3YR3eSK+zmLFD7f7/b2LGxvN0Q2QejsbCJCBnA0qjsE9yOW/Hfm8W2UsqJeXl6O5fRLae2Yi5Lua6doMkc/U8N27AEMBXD6wkHcMojx3uxTJHFDMAjqHMu1CMN3TYmVyW5TO+HpWEtxhTKxpLSR7+msTiTR27DBofuPcfVZO587JQE6HHl078CMXYPElS8Ka6q3hnM/kljEV8Vi92LOzUrjDU4RgNUj0hAZwqWBMAzxuQObfouP0CcgUI/kChJAvETJ/IcC8kT7GzRaRT+5RZs7qYeFwqzDFXiRTW3NGqptWVJ0+dmqB6oHQM3CGCcj9JD3bt/tceZRz5KfDG7wGbW1zrU0bzmOMuaB4PNB9PuZ1eaEqyrFlwPZwF9VvP6kcR+uM8wGjkENUMC0ucsUsjExaWPmcdBJl1uy9rKzqPd7ZvV51WbsjW7cmKUfVSenSCadIgN5AThEYnX5yAnaN9vZ2tScWczPLHfT0t5UWW1trGVDPItHpUF1z+Y6PZolcLvA/yebtfN+KLwzm8dtvJYJSp3wiZCYnwy0LIp8BzyYkugF4LndKnTKtiRcLv1G6O7YKq9hn1dR0meWTYmZzPL2xbWPxtqOvJieXj84gAkMmQAYyZFR04nAICCEYPvtZV6pYDPBkMmz5QpVQeJ34/e+nwjAqhctVyrzeMlZSMZNZrEr09wOZFIQlwJgbzKMB6kA+rnOliqJcaitzUMHiEHkTQhTAVAb4g1DCIUNwq5X3dm4WhVwfKxYT0PV+dfqs3cLkB1yx7i5/KpVt6u3NzwVMmtsYzlNL1wyVABnIUEnReWeEgL0c+OKL9d7S0lJeKFRAVSeo4XCVqnuvEonUVN58yItUbwCmEmR6IKBE/T5A6MIwFJGTG6HlI6sM/OlnQaJHaRQGx0BmEPknwLw+ME0zhGkVRCKX54VknKk8ziIVedRVZ5SgfwfSqUarP95p5ZJ9lmUlqtrbY4zeMs7IM0qNDJ0AGcjQWdGZZ5CANJLvAOz+VauA7dtZTw+8upIpFcw6z9LU6cwwZykCs1BWOgXxRFS0trrF3h0Ad8kxG4DpUKI+wKWN2yEve0iqaILHsoAwABQBpQg29WKw8vK4cLvaRSLdKvK5d3ku/4HFioeCgUBvwHN+enUtig2rV8sBLHu9Lr1pnMGHk5oaMgEykCGjohNHkoA9b9J40JV0d/i41xsy0oWoiyMqSqJBK5UMqz3dpaKnqxpQ6qD7q4TfX6m41Dre1+0TXZ3HhSbfTqTJHDkYAwv4wbTRXfElTAsinRmY5D52yMzn8i1j4GDllYKVlKV4KreXZbO9opBtV6zMPlFd16WWlcctnzfDYpkMz6V73Dnel/FZ2UpdL6KpiYamRvJhpLaHTIAMZMio6MTRJCDklumG25SmAweU+poaj98wwkXTnCCSmRqhuyu5z1+hWGYtWpqDvHmfTMilCsZ0xjQvmCcMxlToLpfQdT/jvFrRNTd0bXRuwTDBDbMgGNqZxbOwzKIwTJPxfD9gZBkg19syUTepqJxXHxOG2KdkM308m+nULOsg5+6eiK+YRUUFx6JFHKtWyf3jVFt8dNSjXk6BABnIKcCiU51BwJ5HWbRIbSsU9LBl+axUKqAUizpXlAAXotLKGucz3e1WopEQdHe1+HDnNYqulSDgH5XnXb55CMPoZxdObYSqdvJMJsn7Y1lFYTuYgk7VzXKMc0XV9XRvbW1qYnm5AUpW6IyHi6I4JQKj8oE6pYjoZCIwBAK2iaxaxdDYqKCtTYVpsq5QSHUnk7ophBfcw7Qyn66qPo+5+0C50NWA4vG4TVUVKpMJu07vYHJ12ceH/Le9jU8muEc2K99A8vrEmoNp1ZV3ZTImjyUszVRyUX+xCI+HHzRNNrG01EJTk9zQQW8YpycHXT1GBMhAxgg8dTvyBI6mpd+3ZYsWTrh03e/ShKIKRE+/b2ZZf/LZEaoq7P+PA1xL85J9+zK0Mur0WVML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L/H9xKIDJM+pF8AAAAAElFTkSuQmCC"/>
          <p:cNvSpPr>
            <a:spLocks noChangeAspect="1" noChangeArrowheads="1"/>
          </p:cNvSpPr>
          <p:nvPr/>
        </p:nvSpPr>
        <p:spPr bwMode="auto">
          <a:xfrm>
            <a:off x="95250" y="-20478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sp>
        <p:nvSpPr>
          <p:cNvPr id="45" name="TextBox 44"/>
          <p:cNvSpPr txBox="1"/>
          <p:nvPr/>
        </p:nvSpPr>
        <p:spPr>
          <a:xfrm>
            <a:off x="12087331" y="6434358"/>
            <a:ext cx="2089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 저장</a:t>
            </a:r>
          </a:p>
        </p:txBody>
      </p:sp>
      <p:sp>
        <p:nvSpPr>
          <p:cNvPr id="46" name="AutoShape 10" descr="data:image/png;base64,iVBORw0KGgoAAAANSUhEUgAAAZAAAAGQCAYAAACAvzbMAAAAAXNSR0IArs4c6QAAXbd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PRUFBQURoQ0FZQUFBQSUyQnM5SjZBQUFBQVhOU1IwSUFyczRjNlFBQUlBQkpSRUZVZUY3dFhYZGNVMWY3ZjI1Q1FHUWtFUFlHR1lvb0tscTM0cWpVU2EzaXFGdjdhclYyMmY3YTklMkIyMGIlMkIxNE8yelZPbXBiWjFzSGRVOVVsTHF0ZXlzYlJabUJKT3lzJTJCJTJGczhOMXhraFlRUWtuQnp6eiUyQjE1Tnh6em4yZTUzdlBPYzhrZ0cwc0JWZ0ttSlFDaEVsblp5ZG5LY0JTQUZnUXNrTEFVc0RFRkdCQmFHSUdzTk96RkdCQnlNb0FTd0VUVTRBRm9Za1p3RTdQVW9BRklTc0RMQVZNVEFFV2hDWm1BRHM5U3dFV2hLd01zQlF3TVFWWUVKcVlBZXowTEFWWUVMSXl3RkxBeEJSZ1FXaGlCckRUc3hSZ1FXaUdNa0RPbjglMkJUU0NzaU9lMXQyeEdPanRhRXRUV1g1SENVQklDVjBwckhzJTJCSndDT0J5QVpSS0ZTNmZCS1VLVkFRSml1ciUyRlY2bVVvRktSWkdXVm5KVEpaR1JWbFlJamxwUTZGT2VsRTBsSkNqTjhaWXRlRWd0Q0U3Q2ZqSXZqZ3AwZFQ2b2tJcm1lWHNHRXE3TTkxNmE5amFKTTBoMDRWcmFFclMxZmxuRHNCYkMyTnRqcXlNcEtCYTlQcjMycXFxbzhLQlFWY0hqVzk0aXlxbUlGS1NjNHhTVlpEamFRUWNUSHl3dzJJVHVRemhSZ1FhZ3pxZlR2U0k0Y2FWUGs3T3hxTFhRUDRYYnVGS21TU0VlUzdYamV5a3RYTzVOSEUwSFZyaDBRS2hXb2N0S3BTVWdBc0JMNjZEJTJCaGhpY1ZvdXdhWjJHT1p4Q1FIQTV3S2lzQlJneFJjbng5anBQRnhiYzRRSndEY2NsRFVVRjJWb0NycTV5SWoxY2FmQ0hzZ0hVb3dJS3dsUVJDSERjamtPUHMySlViNk45WldWSDVJcENxRHNxekY1d1ZKeE9vR1Ftd0I2NVFBR1N0M1E1QllheUdvS2NiSVpPQlVpUUdFa3FwUDFrTmpRRWkwUDg2V1ZwNkZld2N6eEVTOFIzSUswa1RuRDFVYkt6MVdkSThMQWdOeEcweU90cEtLdlNJSW54OHVzcWRITU41NVJWdkt2NCUyQlM2Z3VuUUVBZXdDd0FhNkhJNmp3TG1mbWphTlVnakpYQ2dCVkFGQUtuTjREZ1FnTFRWUGFXdiUyRkd6Y2s3cDZnb1NYVTlmdnlwbWI5R20xa2VDOElXc0lxTWk3T1dFcndoVm41ZWZpbzd4MUdLTSUyQmRlSk8lMkJuVkI4cmhXMEdkTnBJOEF5VUlzQmpMTkVwQkRqZW5qOUNsZXc0bEphSkhPMnNyN0RIVm0xVTFQdzdDOEptMGc2VktsSnBWU0FSNU5zZlhGMFdWZjMzcyUyQmVRaU5ROXppTVFTSUtnN2xwTWJYaU1KVWdTRkxrWjFQMFMzNXMzYmZwZlVGNjFubE5jY04weEthbVFxZSUyRmVXdSUyRkZnbEJIeWlMNEpOYnRvemwlMkIzbSUyQlEwdEp4c3RVcnFYc2Q0ZTJoNHdqTTdVWSUyQnlhWHVrMWFUWDg0amxZcE5aRm5WRnVjaiUyQng0UUFNOHVuc3g5JTJGUmElMkZHUXRDTFNRc0hEckdtJTJCZnZNNTV3RVF4WG5ENFhpM2M4cnRDSDBtaXlyUzRGVU5PcUZHVlRkMGh1ZU5nV1piRjR1MFJjZUNvd0thbVNwUlY3SEcyMkRCU1BtOUNkMnluMGViS3k2bVA1aXZXb1dRR3VoMnViVUt3MCUyQjJVTiUyRklENkRsbEFqY3FkTkM2Vnk3Tlpwc2dyT09WODR1QWpBMCUyRkZpT0hZbmJBV0cwa0FRdkppWEE5T2NJYzNGV2ZPelZCck5vVkFlRHN4Z3RtbWVBbnlDVm8xUkdvTnE0JTJGUGYwRlV2TkVwNldpbUtkWmlybk95SUZRckY0aVNxVFA3a0w3ZWI2aXVYSnVpUEprQVhJOUFkdGN6b05TcWQ4Y000S0lOMHQzdGExSWlXaWM0ZlBnUm9kYnRXSFN6ZUJBV0RSJTJGanh3a04lMkZGUjE5Y1pjNnI3SGdxOVZBVUdEa2RvWnZUMlhXUldVckhRNGMwUjlkclhRWnJFZ0xCazUwaFY4QTE5UzJiYjdUcjVpdVQwTFB1TWlnQWFqMWR4WGNzbXlxdGNnciUyQlNrVTlKZXNYRlhZUjZ6V1NRSXhWT21EU05jWEhmTGZ2clJrV0R2ZkNhVlJMd3praUFDcTNFVGJrQlY2V3luaElTYkpsMlFDU2EzS0JCU1I4OGd2MDlWTjIlMkZQVlYyNnh5cGNUQ0J3bXFaRU1ISjZod1BIMiUyRnRMSzBuQlN2dkV4RHd6V2w2ckxzVWlRSWhSREtVJTJCZ2ZOVVBPNVA4alYlMkZFbTNGaDdOVk9XJTJCR2c5UHVjVll6WWlVRUVLODdGajdkU1J3NWdnNnNqRzZNQjZFMExpNE1RanB1cnZyeTg5NFlIc1FhMmMxZm50SG9qMkZYdkdremRwT2lrbmVjanU1bHRFbUQwU0NVVHA0JTJCUjhYbCUyRktiNGN3dEJlQWVidiUyRlN4SzZ4REFmSkpLbkRIeDVVUVBLdFhCRHUzN1dRcWVSZ0p3dHdSSSUyQnhzZlFLJTJGVWgwJTJCOWpySTVlenUxNGFsbHdvNjV2R0E4OExRNVZXWmFaJTJCNkpTV3BneDRaMUJnSFFzbllsJTJGb1EzYnYlMkJKZnZ2VW04NmVweEIlMkZMTElWNkd6RHZBV3YzbERsWk05MTJuWHJ1dE1JZ1NqUUNpWk9lOWw1ZFhyZjZqdUpyUFJEVXlTMHVwM3dXZ05UbmdJeWUwZU9kMnhLRzhYVTVRMmpBQmhmblMwZmJ2UVRoc1VGeTdIRVU5ejJlTW5Bd0ZJdnhJZVQwa3ZEJTJCRDA2TFpSbWYlMkZrTGVHUkk1Z0NvRTIzTmclMkZDMG1IajNGVTl3cmZMdnYwNm12VjZhZE95cVBQaWFXOGIzc0xYRHNwU0h5OXdQYjYlMkZUYWZhYU5NZ0xCNDVyanNuTXVLNCUyRk9zdmhhejJVMmNaWmt4SDFKNWFMWDQ5bFNnU1RlUCUyRiUyQmVjJTJGYmZYRjJpd0l4Vk5uRENWejgwNG9UNTBuMk9qMnRpcCUyQkxWODNkVThjM0ZmRkRmUWZ5OSUyRjA2JTJCR1dqMmo4RWRva0NNVnhNNGFTNWRKRTVhR3pyT3VaOFdYRzdHYWtYTjVHOWxOeHZieEc4MyUyRjclMkJhalpMVkRMZ3RvY0NDWFQ1NzJwS3BQJTJCcU54emtnVmdXNU8yVmx3dkJjVFlhSldWdiUyRiUyRjdEcmVLZmlLU05yV1psQnB0Qm9TVSUyRjJlbmlOOHFsMzg3alhVJTJGYTBWcGJzTkQwJTJCNXVOcSUyQiUyRjlhc2s5OGtidnZIeEZXM2hkZG9FQ0JHQUpjRmg2MldyZnB6SkttRGFnbGlaZG8yb3NMRiUyQjY1M05wV25KaTd3T0hDZzM3V3EwejI3MklLUUEyQ0YwcmV5bkZYTllEeGp0REdWN1FFMWREJTJCdTMzOTVhZVQxN2tWdFN2Rm03dXBrOUNDWHYlMkZXZWIlMkZKdXZwckFBWk9IVkhBclFybTQyNyUyRiUyRm5UNGYlMkZmVFd0T2M4YXU2OVpnMUF5WmRyTHN1MSUyRiUyRk1GaEl5Q01MUmVNbVUlMkYxSkJWc1hubGxydU92djI0MDE1Y3lXeENLWDU0NW5KUklqc1BGcTZ3Ym1ybEtUeHRZRiUyQlhtOWx4M0ZUZkFaeHglMkY3ZHBENXJoa3N3U2hkTmElMkZ4aWtMOHZZcUQ1OGoySnlmNWlnMmJXdE5OWFpFYjYlMkJ4JTJGRjklMkZOanVEdnRtQlVEeHFRayUyQnlzdlN5OHVRVjFnN1l0bVRkckZkTEFYRndEeFhYdzdzJTJGZjhlbWklMkJhMFdMTUNZZW1vT0E5VnQ3QjdzaTklMkZkR0pkMGN4SlRKaXhGblJ4czNwbDJnT1FGSTBTeE1kbm1NdGJtUTBJbjQ0ZDI5NCUyQnN0dFIyYkxQQjdLMlFITVJEJTJCYXRBMjJJTnUlMkIlMkJmNndpSzMyQ1c3eDVtQzdNQm9TUyUyQmE4dWs2OWY5eUVMUU9ZSnZybTlFUUt4M1p2dmZHdSUyRjR2djN6R0Z0WmdGQzhkUlpFMVMzYnY5RmlJclolMkJnJTJGbUlCVU1Yd1BHSTVKQ0olMkJEMTdEYlJZZk9HWGFaJTJCWFpPRFVEb3VMa3psNVg1WHNXNGJsOVdFbWxvY0xHZCUyQlZOUll6WHBScXBMSkJ6cHYyM0xMbEc5dVVoRGlQZEF1cE9ObCUyQmZKdnc5bGpxQ25Gd0RMbnBvS0NGN3g2alpPZk44Snh6eDZScWFoZ1VoQktYbjFqcVh6ZGhrOVpUYWlwMk0lMkZPaXhwVG00JTJGZVhlR3diT2xicHFLR3lVQW9qcDB5VWJIdmVEeWJrdDVVckdmblJRclFxZmV0NTA2ZTQ3aGh6U1pUVU1Va0lNVGtUTXF1b2NueUh6WTZzdmRBVTdDZG5iTTJCYWo3NGFLWDglMkJSRlpUMWN0Mjh3ZXRJb280T1FqSXV6Rm9XR3JZY3ZsczFpNzRFc0dNeUZBbmclMkZKUDd2JTJGVTNDYiUyRjgzeDlock1qb0lpMmJPZmxtNVpSTWJHV0ZzVHJQemFhVUFSbHp3cGslMkJmS1BqOWQ2T2FMWXdLd3VJWFhnamdlUHVscSUyRlllSnRqcVNGcGxndTFnWkFwZ3hBWHglMkZHQ3B2THlrayUyQnQlMkI0JTJCVXlOU29JcGUlMkY5NSUyRnVxYjc1YXdzWUhHbG02Mk9sMHBnRHVodFpUWGw3SzMlMkY3blp6byUyRjFNS09SZ09oSkRhMnQ2cWs4aUxjdk12R0I3YVFhZXpqclVjQnFncFVaR2NBb1dOM3AlMkZqNEc2MDMwN09SalFKQ01qcTZYVW4zcU4yeUg3NGZ5U3BqOUdNcnF0S3h6QnMyYmhOY1U1SkFsUkxEdnFTMU5aQWNqbjRUV3ZCVHFLVGglMkZXdiUyQmZzZnN4NU9NVVhUR0tDQ1VUSnc4VW5rJTJGNVREckc5cTRaR00lMkJGSUlrS2VBZ3dHU0ZGY0NEWnc0Y0NMMmJZVU9vaDUyY2JlR2Fnek1vckswYkhTeTRXQVRPS2prVUYxV0E1Nk5INEYyUlZ0TlBEdlpnN1NJQUNxZ0E3SWxFdzRlRzlpM2xoQVUlMkZMOWk5ODBScmY0OWFIWVNTbUJoblRzJTJGbmpsViUyQjhYa1VleGRVWndMRFJzaGtvQlNwd1ZZSUFHS2ZLRWdQQ0FhdkR1NFFFT2dCJTJGM1I1RHJ3OFhjRER3UmJzWEp3Z24yc0RqdTE0MEY0RCUyQkdvTFNybE1CdEpLT1lDMEJPd3F5aUMzcEFJS1JCSnd5VXdEcXdjcFVKVDVGS1FwMmRBN09SSGE0VnFxd2FuZ3FZSE43cDRBMU4xd3lidm55MUllUHQlMkZhYVJOYkg0UXpaeSUyQlNiZG0wbXVzWlpMSE1wWGM2WmE0VXVFSmI2cGlZMWJVblZQUiUyQkRvcDY5WUwyQVg0UTZ1OE9YZzYyME9vTXFVWnJjWlVTN3VjV1FYWjJMdmhmdndJWmwlMkI3Q0N5ZDJVN3V4VWlSVzc1aFdQSXVOYWtHZUtYUFN3WHJNdU9uOGclMkZ2JTJGYU0zZHNGVjVqcEh5aWc3ZXR4V3J0cnBZb21jTVh2SlJvTGxDQVJUNEJNTEo2WFBBTDZvckJFU0VRRWRYUjZNQlRsY0J5aTZUUWQ2VFBDQXVYWWJLeEwlMkZCJTJGY3haY0UyJTJGQm9TTEQlMkJBdWFXazdKSHJTY0tlTXlyQ1NWUFoyT0JKZm9Dc2RtOXV2VlVFb21idndkZm1HblNzdENZRHFmSmNTNnBoNWUlMkZRTUVJMSUyQkFib043QWtPSVIzQXlZYmJYUDZZckQ4V2NzZ29rRUx1dWN0QTd0b0xucnVPZ0Z0Rkh2VkJzU1FiTHdYRThTTm5PZTM1ZlV0ck1hUFZRSmclMkZLczdET3RqdmptTGxKcUVsZ0ZEdENGd0FGVkFLVjVZc0E2JTJCSlk2QnIzMGpxenRYV0d3WEl0Q2NnTzNJTXBDczNRbVRLR1ZBSmZTd0NqSlJmNlp3SlR6aUZKZDBjRDJ6RDY3dkJXNnVCc0hqcyUyQkZqRmdUMTdtYTZNb2IzdzhVUHolMkJOOGZnUFhrQ2RESjFkRWdqS0xMQ2xWVUthbnhCSXBLS0NwUmwxYklMNU0xT29lYm5UVTRPN1FIc1pVYSUyRnJiVnU2JTJCaFBnYTRwc1NEcDhIN3A5WGdtM0RZSW5aR1ZOSndCdzBaN1h6NlZLdWtTMndWRUdaRVI3Y1Q5aDJ3UiUyRmJWank4d09WWVFZOUh5YmQxQiUyQnMySDREMW5HdmpZTlc0MjBJWkl0Qmc4S1pQQm8wSUoyR1ZsUWthaEZIaTV1VER3M2olMkJRbFN1RiUyRk54aUVCZVVRdmZrUk9EWEc0d0hBR3JyNGJPRzQ5MFBHUWd5TjJkdzgzQUNHMGVBMDc1UjRCQWFBRzUydHVBWUhncnUzdTdnWW1ldDkwNk5ZTHl3TnhHYzFxMkhvSVNkb0dTdzRvM0swalolMkIxRGElMkJGVG1iaUk5diUyRk91bmpjbE4lMkZONHFJQlNQbXhpbnZIcGpKOTZQbUhpWng5MlBrNXNCSjVjc2cxNUxsNEMzZzIyeldJQWdlVkFnQmRuOWg1QjlKeG44VHA2QWRxbHBVQ0lxQiUyRiUyRnNod0JnQXdCVjFDNVRCMXpOTUw3WE51N2pHS2dnb3NmRkQ0ZFZxQmNvJTJCSHhJR1RFU0hEcUhnVTMzcnRERDM3WFpvRVF0NjVrTk82RHpmOThGUWE2TWtibGlhVG5tZHVrNFhIRDBZR0t6bUsxRFo0T0RFRU9WU2tNN0pWWiUyQjhkOEJURHlLNGgwaDMxWUFtWWQyd01naFVUcVFXTjJGMmpudVpFTDdwRk53SSUyQkVzREw5M0F3VHB5ZFJ2Rk5qUXl3VU42TnpXVjk3VWRnNVFneE9vSGYxcGp3aXc2eHNGeGFOR1FaOSUyQjNacWxTTHBmSUlYc09XOUE3ME9iR2JrclVuYkRtWFAyT1ZhVVRpRGk0OVgzQXdNMWc0T3dlTkxMUSUyQkQwaFpNa1FUQnVGN1I2a2dwWHBpOEd6JTJCVmY2SFR2b3hVYTZRbEpVTEh0QUl3NHV3TnF2RmJNekFaSEFiT1dBMEdxVHhRVVRCd0hUcE5pSWFSSGhFNkF4UGM5dTJ3RmRQJTJGNGMyQmF4Z1Q2dzBWRVJmWVVITnA3MVVENG80WXhLQWpKcFVzNUpZWGl0YktmZnB6UE5COVJHb0NoNjc3WGV2ZkRJOXFqUzljZ1o4TjI2SE53WjQydHNDMnA5bW1GRTVwYW5nd2FBN2ZtTDRDdUl3WnAlMkZmamdVWHZuSHdkaCUyQlBUWndQSGtNJTJCcERUUG1VeG96JTJCaEo5dzZIT3pCYUg0eFJjN0VONSUyQnFhcnR1eG1sdnNhTCUyQmMzcHM2SGYxbFZOM3Bsb1pZWEhEeiUyQkMyJTJCa2t5dXVFQ1VadTJ1a0FqNnpwMzMwR2tiUGl0SDZJZGpBUWlGUzg0YWpueGNveVNSZmg3dDNaaGdLaVFYZEN5WXc1YjhpM2JsekJwRjJRVjFVSkYzc1BnMDQ3MWpjcGVGZVRIMFBSa28lMkJwT3hGVGJXaTBMVFRMSnd3a3ElMkY0SGZWOGMxdVJIYWY4WGF5RDZvOWRBd2FENmt0UnVPR3JzVFA3aEExdk5Eb1JVV2V2dXZVN0t2bHplanlsbUNid0hGSkVWSUR0N0dUcDE4RzZVNXBUZGJNMGYwUHUxNldEajRnTnlHME5aNUF6RllzT1BRMnVISDA1YkNQWSUyRmZLM3hpSXEwdVRwbUpuUzlkSW94ZEtITUZUTW5KdklmWmI1QUpDVXBERUZkZyUyQjJFa3JFdjlWRmR2bjZCU1FvWkpQaTVaZiUyQkRjUjh1YXBUVzZHdVpzJTJCQXRDUHRqTGFPJTJCOXJvS0ZtcUt4VUglMkJJRHUyWCUyQk5INm43YUU3QWUwQXVjQ1Z0RzNBOXBCUTJ2ZDglMkJ1OXZ2aWIlMkJ0S3E2YjZHUXlFSmRObUxxcjZZOHRxcGh4RjhXdWZJJTJCR0FZOTd0UnUyQUNNQ3N5YTlBeDBON2dDazd2ejRDUlVXaUEwRHlnWVB3WE4lMkZJQmtPZ291Yks5RVVRY3ZRQVklMkZRRWVDVGw5aDgwd2VuYzZkMzYwS3olMkJNd1lCSVI1RnBTRWRUOHBYJTJGc0tZb3loJTJCNVROZm13ODlmdnF5Z1FvWnhlN2E3RGNoYlBNR2l3WWdMVXdJUkJIZkRXUVhUelY2TlAzbndrM28ySzhiWTA0TGVFTGlqbjlodjZDNGNJSWhqcVFHQWFGNDNJU2VaR25wWmJpWGJCUmpzeUclMkJQdHJHUUpQRW1RTiUyRnclMkJneGd4cDBSYUhxMEc4WTQxVHcybWpTMU84b21DbnZ2Z2U5diUyRjI0d1VjTERmbldmWWFBc0p3WlZiY29iNlR3VUNCdDIzZHhQclRuVGt2b1poQTdJUW5Ba1l5ZjlIJTJCS1BUdSUyRlpzcFJGQW1EUjQ2eTJ3JTJGQkx5SzBEbzN4ZUhWdDhRY1FzSG85STEyMDlCVW9GTXgwSzJjSVRMM1V3TENQZHRPVEl5YkRzTHVYbUhVa0hUUHVIYWVEJTJCNWZyU3pQNnVSYnZoR1IwdEZWSm4lMkY1N1pGJTJCdkdNT2t1NUVtRU9KUk5HWGlIUEJOT3NFWWdXcXBFTkhQNCUyQmxCbnBNUFFnJTJGWE9rTWlDSGVQbXcyVHJpVXhTa3RxJTJGYzdpZ3c0bFJTOFI2OWZYOTZGdkZrbGJERUxSeU5od29xam9McEdWelppanFMYWQ4TkwlMkZmUTRoMzYxZ2Q4SmFvcVp0SjJRYUNLbGtVUDQlMkJ3UEYyN1NEWXZUdTlXYWlyMTduRklKUzhPSG1rTWkzdE1GRWdzZ2dRSXYzVWQ4SUJ3UEYwWTRUYXZTVUNWSHNYUExQNmR4aTlhRnFENFppNEUxSWdkQlVDNGVzMTJPbnclMkZ0TXRvV0dMUUlpJTJCb2tWaXlYTHl4eCUyRmVaTko5c0ttZGtQb05BQTR3MEJ0RVgwRkNwY3lEMGVNaFlOdlBqWnB6bUFoQ1drYmdwWWtmdSUyQnolMkJhNW0lMkJ0R3V4WWlZJTJGTHM2RFIxamRoTVF6Ym0zSk9Wa1hnbW02RTlMUDR0M3c5dlJGbEtHZXlRR3QybWhGJTJCZFdHOVFMUE0zczFlczR3RllSb21pR2ZpM3drcVNnTEMweEtvaE1oYUNOWmc5OWJ0Qk9XeEUwTFYxcGIzU1dQSmpKT1NhRU5oRWhKcFBxeEw5WkElMkY0OCUyQllWem9qalpKUXM4UmJrNDZsY3pLZWVOUFRVWlhNQm1FeEF2REFHVGxRWUw0JTJCQXh0Tk5QMGU0dEFLSTU5YWFKaTMlMkI1NHBoMUZ0UjFIYXhNVGo2WkpleE9CJTJGJTJGcjdWRlE4a3pURW1vUUdkd0NGS0J0U1B2a09Pbjd3bHRaWVE2YUNrSllUcTJIRFJnZ1NFNCUyQmJCSVFsaTklMkY0YjlWUEt6JTJCMlpCRFNoRWMzdHV5bCUyRjRPUTd6NEJBQ0VqRGZrSVBvNG9HOUw2amdMeCUyQnRVd0pDSkFKN216QUJBdUVDUW1ydGVKR0kxMDBuc25SRmMxc1l2YkNlWFdnd09ZbU5KUWwlMkJOb1kwVEhrQ1pZdVJhQ2R1OEFWVTQlMkJjRDFjMjdUV21NNmpDaUNDJTJGRUZqSVBmdHQ3U0dNTlduQzdOQldBeWNtRDRKVG9XNVk0bXJWJTJGV3lGJTJCb053b0p4VTd5c1F3TWVxVGIlMkJ6bVdhVXFZNXg5SEdnRWdsY2twN0F1ZTI3SUVlR3paQmNQWlZLb3QxVzBrciUyRnl6VmhaajZpRnlNR1ElMkJlYzZlQVglMkI4ZVdvJTJCZWpkR0R5U0NrQW4wbnhoWlZaa2o5UEk1dExkTm5OOVFiaE5LUkklMkZ0WEhUbHlsb25KbkpvQ0lYVUh2Sk9wODFIc1NVa0YzUGo3TXRqdWlBZiUyRjglMkJkQmtKNUY4UWxUUDFEem1FSHBNcnBJalpWY0JySkNNVWlnRks0UG1nRHRKbyUyQkhvSmhvQ096Z3JWTVdOdlFSeFZZJTJGN3lxVFFZanZpMG1nckFZTTZPWjA5dXhObzRKUUVoYzNReDRmdjRXSjk4R21RSWdhMGMxajUwRzNtQUVRdVhpT1RzSkpNd1lCZWV2S1BlRHNQd1M5NHJkU0Zacnd5SXFwQ0sxZGJLbWQwaGp4bUpRRE1xWkJ6RVhRcUZNcjRtbm0ySkJZQ0IzUkR5b0hEWVMlMkIlMkZxN05Ta0NFRGd4ZSUyRmJwQlNXcDJnOWhDcG9PUUNtM3EzalBXNmZxViUyRlVZRElSa2ViaTN4RDE2aE9ITHlWYVpxQTV2eUhjVm84UzZIdHNMbCUyRnJFZzJMQUtlb1Q2Tmt0Z2tWRlVPRlJXQWRoY3V3WlgwcDVDanh1WFFYRG5EaWlTbjFJMUJkV1hDM3NLb0ZqSmlTNE1TdGNXMU1aczdJOTlzZndhQWcwYkQwcXBiRzlGa2QzQjFjY1olMkZvb2FEcDd1VHRCJTJCVUg4SUNmVFNtamVtc1RueHczSjU2WExvdXZ3amNNRWt4aFlKd2x3Z0lrTiUyRkVONjh0a1FiWHhyN1hhJTJGaktJSlFITnh4alhMJTJGc1htV0NzTE9GMCUyRlZGUFE4cyUyQlJ0OEYwd0U2SkNmZlhoQWZVTWdyS3dUQWEySlJMSVRzNkVvaUlwcE9VWGdjdkRaT2lRbFFybnF6Z2dGSmVCRTZtMkNST0Y2cU5mN1VhNnFOUHZ0eE00d2xscmV4akZxWUN5d0NDNDZlNERvY0YlMkI0T3pzQ0U3T2ZPQUVCb0NkRlZldiUyQjEzdFhUMTc4M1p3Zk84THFsQU11dkNwY3RJaDMxSkIyQ2ZxRiUyQkhGdiUyQmZySXdCNmdSRFQzRHQzanR3alglMkYwYlk5UGNhOXNKRVlSNGhLT1BsQ2lFZjAlMkJkUzRGUm41MVJFJTJGUHdEcXJleDlRTjYxSmdFVkJORFl1STB2VW5zQSUyRm04dGFMeVJvbXdIdWZkTWN1a0szY0NPRXAxJTJCdG9mNUZtbGdwQ3E3allJM3lRamRVbk1iQmUlMkZDbDRmcHdYTDhnM2slMkZ4ckg0JTJCSm1sR1VQMTFCU010cTdaSm9lRXd0V2ZJNkRCNGREUUlicmtGQm9NJTJCWHRxWFA0TjU3NnRSVkVPODlBZ05YZmd5MllOJTJCbzZjVlNRVWlsJTJCSWdaS3E0b0tmYldwNnF2WGlBc0hoSVRDYmZ1M3NDS3MlMkJhZzNXdXBrRFgyZkhOQldIc00ycWhkRU5RRHhDTmpRRHA4R0hqMDcyV1doVUUxMFE2ZEQ1N2V1ZyUyQjVKOCUyQkIzWkZqME92Y1BwQnJjVUt3VkJEU0poMmljM2lRNFBTeFpydXY2UVZDYWI5aGZlVlpXZWVaV3ZCRm41MndNV0d1bmNVYUFWblV0emR3WTRhRHBIc1B2UlVocmZIQndUSHA4dG1vS0pLZiUyRndlRXg0JTJCRFMlMkY0VHRjT0Jqb1ZCTFJtRXVCa1JRa0VYNTF0WG1wM3VRaThRRmc4WkZhczhkV2t2RXoxbGFDRnZ5VTZvQ1pCMFBmamFKZ0glMkZJRSUyQnFicjFIYUNCNGVMcUEwTUcyV1dhUDVvQVM3NWZZeEZWS3lKV1dRVzVlRVFTZE9nWVglMkZra0d0OHZYd1BQUkkwckpRbWxrUFJ3MW1rdnc0OEpWeUJ0RXlWc3FDTlVmN1dLdzZobzJUSERyJTJGTW5tOEFUNzZnZkNMcjFtSzI5ZjNzaFVHNkdoZGtKTnpLQnpWNklneXdvcnFOTGEyUEM0dDNmRVNMQnpjd2NFNTZQUU1MRG5PNEtyVUczWTkzQ3dCUjlQSVJUTFZWQnBoJTJCYUxoczFUVmc3Wk9lcnhja3Nxb0VBa0FibE1EcHo3RDhFbDVTSGNGcFZDJTJCTU1VcXRxdWVzNW5aaEJ0MXd2Nm1KMFhPUkN1REI0QlklMkY3OHVRNFFMUnVFcVFBZE9zNTJTWHV3MlNnZ0xBb09uNlpLdmZjN0MwTERadHRHY0tMWENqWUVKJTJGcHJxZ3VtMVMwRUt2YndoS2NPd1ExNGJWZUI5UTJmRlF5aW42WEJoclV4c0RYSGZZNVdPSkVnZ3V5WVNhQ2FOaGtDSjhYQyUyQmVQbllPRFl3WFhTR0ZvNkNJbmc0RmVFcWFtJTJGR1FXRUJVRWhVNG4wbEQ5WkVCb1doTG95cjZhJTJCWUNNUEdMSyUyQklWVUd3RllBS1FPandYbkJ6RG9sMHZidVRvU2hFNGF6SUt6bUFYNkFPR0dkRmprJTJGdkw5V1Z6N1MlMkZmUTZqaFlGaFV4VnNTQmtYQ0J6ZmVIQnFQbSUyRnZsMEpDOTZkMDBDdTFGV1hwdGFKbjdUNG5iQmolMkJBTGhnM3ZORG1saVFhamhzMlZveFV4enY0N20wTDglMkJDTkZlbUg4bkdhNXRqSWV3dFJ2QlEwRFdNVkZoeWtOTGRGdERYcUc4RU1GaHJ3aFRIeHJwT0JvUU9vWElUTjVtcWNmUnBObnZRTCUyRk55eG1UMWwwVDRCR0VHNzlmQzFNV1RJSXJDV2ZBZGNObXF2WUd0dnFaNWxCaldwU2JBVGJTOGdiSm5wanV3RjBEd3FDUXVjTDBsSTNOJTJGWURxdXhPJTJCckVwUCUyQmNNU1FZZ0VabnA5OXBxN2lrb0Y0S3hXNXFqdVpsR1JIbzJWZnNNYWpxanNTZDY5cDlHaU1KWUNRdWpRWVk1TFd0b21Gb1ROcFVBemo2TjBkenlhM2FDU0FIJTJCanN6SGJRRXN6NmpCMHJHRmpubEYxa2oydCUyQkVwamVUUkxBU0Zoekoyd01MalRERWk5ejloWVF2cDQwVmd0aXRvSW9KTTglMkJTejlETnh2bnJHbzFJZG9uTVoyYnRsJTJGWWVDN0M1cU15TEFVRUVLSGtEa3VhU25HMlFrTFF6dk5nR1RMQkNHVnVxSkFXaWQ2bklxZTM3b2JndDc5bFBJNGFldDVaWnJhYXZIb1NSWm13JTJGbFpTOEQlMkY0eVYxZGo4RUcwWjRlRHZZMWhuQ1VrQm8zSjB3dE5OTVNMNiUyRjJSTHZoSGdNUFRObU5pamVlUjFHRG9tcUkyeDRWenozMHhibyUyRiUyQjJQYWpBS0JhRE5DOFdvWjBzOUo2TnIxWk5RQ3JlbUx3YmklMkZYY2dPaUtnanJzVmZVJTJGMldmR0Z4VVhXMHljbm85NEpDME03ejRUa3V4WUxRanF5JTJGdVNTWmRCcjZaSUdYMzRVeVBUNEElMkJDOWZ6JTJGNEppVFdTU0doSnc2TSUyRmhqdEg0cTdIanFmMzUwN0QwS214RUxIRHQ1MXdJZTdYTWJPZmNCJTJGYnpHNDV1Wll0SWtDQWp2TWNzbEkyOUpjWnVtbEhTMjA4SjBRUVloQnZVcVJHTVJCb1ZENjltSndtVFdsMFdOWXlyVTdJRTFNQXM3diUyQjZEcncxTkFnRDJnJTJCMWhqV3NibU1zJTJGUSUyRld0SGZhVDZSSUZ5OEhOUU9uRUNoQTdyMSUyQkRkOEVUdzhQUmxJTCUyRjhEb0lTZGxMM1lVdU5ySyUyRlpDUU1EWjdsa1pMQWdOSlJnNm1xc3A0OXFDTWJDdHhlRDk1eHBqZVpxd1IwREFXbHo5UnBjT1hBU1hqejJPJTJCVVhXdU5BWFIyMVFERzBsVE93MWMlMkJ1aHJsbnNOME1HUWhXVTJOQkhCME5YWHVHTnhyUlVSdDh2Z21INjJpR0xkMWpCZ0k2ekhiSlRET09BN2Nvdk1zYzh0N3REWlo2SjZSM3d0cFpCV2d3WWhnUWFneTk0OFpDNTFCZmpXRkpHRFI3JTJGc1pEOEw5JTJCQlhJeW5vTCUyRmhmTVFJTTBGSWpjZmxLTHM2aVJQQ0ExMW9xZWF4cXZ0bHEzaGt5T3Z6a0hMNDFFaFI1akdVTjBRYlBhUWIlMkJzTzdzNEU3Qm85QmR6OVBJSFhyemZ3ZyUyRncwWmxoRDRHVlVIN0Z0ViUyRjRHUFIlMkJlQXBYUXA0SGJucVdEa0FnS25pZE1UOTNRM0kxQXIlMkJPb0tDSnlMbm5uNW04c0NCczZjTk01WjFDSmNiTiUyRkxEZ3RtQWt1M1NQQUlhU0RWalUlMkJ4dmlCdEFTczc5MkZCNDhMUUZrc2dYeVpDdm9uSlVDbFhBWFhISndoTkNNTE1GcENVM01RdG9kYmZEZnE1MkZDRGx4MDlJVnMlMkYwQXFxNXFuZ3kyRTlnaUZXJTJGYnU0T2ZDQjI4N2E0MnhiRFR3Y3M5ZEJ2dSUyRmRvSDk3bVBnVmlHbVBnaWFVcHBZUEFoRFElMkJjTGs1TiUyRk1RNEkyWjJRdWhOcXk2JTJCRDhYZDRiMFFYcjl5UWNFaWZQQVY4SWtMQnVsTVlCTG82NmhTOGl5WVJETUtsVzVsQ0NTWGxtcXR3T2JaVDc1U1k4QWtiSm4zU05kWURkJTJCZThKM2xBWExvTTRtT25nSGZwSmhWM2lObkRGVHp0cVV4WUVIYWNMMHglMkJ3SUt3dVY4aFRmMTF2UlBxTWg4ZGVxVE1MYUM2WTVySSUyQjkzNmdxaHZuNXFqWUNjUDV4YWxJTlJsSGJYNzBEdmQ3ZVFzNmtoODYzWTZURGkwSGVnUEJ5cVBOTVVkc3BIMURhbE5PWENIR2hHRWhhRVJNeUQ1amtWNnpLRHdOblluYkE0SWF0ZDZvSlVpR01xYk5HQXlCRVlHd1JOUEglMkJCR1JnREh6ZzZFN2F6QXdjMEZITjJjYTNZM1hlWkNvN20wVWc1MmVibHd0NkNFZXVSSlNqcDB2M1VkaWpLZmd2RG1IYXBHQmpaYU9hUXROWCUyRnRCRmEzWDN3SmhtMVp4MGJXVnpPRGlpZnNHUDZxODRON1AlMkJ2Q245cDk5TG9URm9WMG5LcEtlY0NRcXE0TUFBQWdBRWxFUVZRRzliYlQ5YUNublMxMW8lMkJyRlZMYnNRZ0IxVm12YkRwRGo1MWN6aUhPQXE4WUJTV2twRkJkaFZENEFUNldnanBNRkhwNGd5RlVEc1hiS2ZWMENnT2wxVlJWbXclMkJPJTJCbzRCY09BJTJGY1hob0ROMDlkWkNQcmEzR2hPcFJwbmpEMW9YRVVNMFdkdW8xVzNYOThrRTMwWkRnUU5vWXFPcHRkVFNROXJmWFVqbWwxRHg2UEtzdW1iMVk4T3JJZXM4UVZ6cHNIWFo3clVtTiUyQllTUHI2ektCOHFYMUV3NTNlWlNNM2huTmFucnRoSkplZzNzcG5qNzVSMSUyRm1ObXVGSnVwc3lEdWhpVjZoeGRPaVlLRzVaZXlIaXhwb1VSR0VBeWNNaDlvYWNrdFZ6TkE0NFBBRlBaenVYYm5lWE1MckJjS2lxRUZkaU16MFcwendpOVJFTUJhRUdDMWVONzBGM29mdkpqJTJCRzRwMjd3ZnZMVld4a2ZiWHcxTnp4dmR3N3VkeSUyQiUyQnNBNElPdyUyRjNBJTJCY0hkT0k4JTJGOVlhVlBUTjNkQjV0SmZFd2pSWlBEcmdvOWg4dnBsRmhWWm4zZnNGS2gyN2F1MkY2b0x3TlQyN0xIa3lIcFVXSkg5ZWlsVWhaSUFsd3NubnpSWGh2WGFDYkVnakZORXQyMktuMzU5MGRLcU1pR0I2WWlCSG9kMjFVbDAxRnppbTN0JTJGQkZaR1lDZXdMeThCNTV0bmdDdjBhVFFxQk1PYk1FVmoydmxFaTR5c3h4TURkJTJGVHczd1ZsNGpsRVVwS2l1WHpWQzRSa2VKeDFjVmViVmFydGUlMkJkYklnaVJ5SlJoJTJCJTJGMmxFTEI2RmFQakIlMkJtQ29vMXBVdW5JZWl5QTQ3VjV0Y1ZHMWlNSXJXS0clMkZNbXZLcGxsUEJCR1JmRkVUaDRyNE1UZkN5MFZoQWhFT3JMZTc1MzNRSkNlekdndzF2JTJCNnM1SDF6eWhDN1lSREI4VUxoSFpUalZZYURhZVhqSDNwWmZtQjNZeE45dFRVbmZCcFNVV2QwQjZNckwlMkI2Y2lPRWZMRzhwbUJtYTBkQ05QZklZNmolMkJkR1Q5bGVtTHdYUHB2OW5JJTJCdXAwaDl6b29YT2NrazQyTzdVRjhrV3Y0eWdGd243OWVzbk9uJTJGJTJCSDQ5MHdIYnVoR0c3S2NaclNqbUprUGYlMkZEdHh2Y2YlMkZDdSUyQlBEclZWUk9UanJOaFRGcTBMYzJuZWc0UTB6TGYyMzBMTEQ2ZWluMGpRaW80NU5xeVpIMXFpZXB3T3ZlZmJqZyUyQnZWbTJ3aGJCTUtDJTJGczk3OFVMOUg1SDdqM0tacUNIVlpxTEFtdlhhSXVzN2ZyOGNoQklNVGFwb012cWd0VUdreiUyRmkwcHd3ZFdaODZMaFpjRnM1cFVJVVl6UlpIZHlkQ2w5ZG1XR1JrUFZVZ2RPZ0FpZXBSYm9Ud1VoTEdvRFc3NmIwVFBoMDd0bjE3TDklMkJMaXA5M2RHR2k1NHcyRU5hT3JKY3MlMkZaQnk1Zkt4VTBjdTBLMTJvVTJuemRzcEZ6TDAwelRieUhvcTZrTmRKUXBkNVVwZkdnR2NDYkhRZmtEZk9vbXQ4UDNvNEY3T3lqWGd2MnNUcUR3Q1FabWJBWlpXTGh2dnh0eXBvJTJGNFJpQXNIRVVlTzFLNXNyak1ZOVFZaHppRDkxNElsc2w5JTJCJTJGcDZKY1lXNmdCQlBBUFJSN1Y1SU9GaSUyRk1hZlJ5SG82SEFrajY3SHliYzdGcXpEMW9OckZFTXVoWVZKZGpGaWdsRDBFMGFxUjlYUlVQVUdTMVFHJTJGejZvJTJGWFFrYkFua3hROEh4JTJCVUhRcDJjbnNQTndiUkFHaGVDN2RlRW0ySDclMkZJM2p0JTJCc3ZpSSUyQnRSVG5qako3M0ozN056cGM2b3E5ZXhSU0FVOXhzMFFuSCUyQmRJSWxnNUNtSngxWmo5cmlzd3ZmYmpLeW5rNmJtSGtuQmNMdlhLV0tkSWFsM1FmSHZOenE0JTJCdXp5SHJNMklZJTJCb0hvM3VaemEzUUR3STQyUjlVSVFCJTJGbURVNVVVamcySnBlb2d1dlhzQW5sZHUwTVAlMkY0YWdvejRNQUlES3FPek4yNkhzcDYxc1pIMHRaaUFJcmFLanB3aVNrbmJveTZNV2diQTRPam9BbkZ3ejRQUUZyUUd1JTJCaTdRVk0lMkZwdWhQV1h4OGRXWTlSRUpkR3o0S2lxUk5oJTJCTERlamU0cXRaJTJGRkhEUjA5VnklMkZqR1Fxc2o0bnJ4Z21QYjBEVDVMVlRoaFdFZ21VaURSSDFkUGpZWFE5TmdXZkQ1NUNXN2prSHdGVkxpN2c0JTJCY0JpdUFPb1BEeTBpbXlYbFJTQVlYWDcwRFpodCUyRkJhZWNoY0t0SW93ejJiR1M5bXRMVWZYQlFYMUNWU3lPRUNRbDM5WlhWRm9Fd2YxU2NCOCUyQlJkd2VPbnhZeVRUbWpMd2hyTTRKVzUyTW1Nb3lzUHpkdEpuaUhCRUZBUkVpRE81WW1CdUx4cjZKS0NSaFJUNmpVRWZZWUowaTM0dklxY0dwdlUlMkJkeGglMkZicTZBNDdLMjZ6SSUyQnNmRlVyZzhkbEw0SG8wQVFSSkY2aVlRemF5dm5IdUlBaUpvZjNGS3JDT2RJN2YlMkJzZ2tJQ1RqNHJnbEFwY3ZaTCUyQnNmWjlwUjFKRGdKQm15ck1nM2dwQUpSWWhjSVI3QVozQiUyRm9VaDhMUnpWeXJKa2lrajY0UFRVJTJCRFJqZnN3T0dFM0ZJbHlRSkFycTdtbmF2S1V3VHRsJTJGZDhzTFlxQ09vcU9qdjFDY0dqZlIlMkZvQ0VKOXIwVTZJQXhURmpCNEkyVG1ub1VqY3FncUZscnlrUHM4YUVvUzE1NjhkRzRqNVolMkZEWSUyQmhodmJENVJrQjRRVEVYV2R3ejNnOU9kZXRWRTFlUHp0U1ByTVc5TVV3MTNUb3lzeDlhdXJCVFNNcDZDcUZJQjd0bFpRRjY2QWhKSkNSUmxGc0NRc3p0QUFnRDg2cnIxV2lQcmxVcFE1a3FwRDhtamlCNFFjUE55SFNCYUVnZ3BCWmV6QURnZUxpTUVpY2VPNnlOak5SJTJGcGxqeU16MG9HUFIlMkJpcktwTUpyS3lHM3daV3pxMktaJTJCblFlZ2JFVnF6RFB4aUdTSzlSZjMzb29HSjZRbXhvVE0wbWdub1ZqdXkzaWJZQnk1eGJJRmZWUTVSaEF5NDl1cjdYMjRsQ2JjNU5qViUyRlI1QUp5cVExS1N5d0Q1M0dndExHa2tEZDdYU0pDVlhubmNrR2NWQVBFSSUyQk1nWUNQM29hTFYlMkI1RG43R0RHNDBueEN6ZHRSc21xdG85YmpaTXVwWmtsa21QOVpFelZNU1IlMkZqN0FFZkNqQkFrSHIlMkJremhzRkFTRVpGOFNTRGhoeFglMkZMQnVNSlA4U0d2dmhLZ2R4RWFETUdYaUhQQk5PbUUwWlJSOW5LV1p4cTAlMkJ2eUNRYXJjR2Y2JTJCT3JHJTJCSmdLQmY1STMlMkJ3OEIlMkJTaXc0VHA0QUhWMGRLVG8wRmxtUGxYcmxPZmtnOUhDbE5LbzB6WmhZRUlaeTJwNDFaUSUyQiUyRlhES0ZpSTlYSHp2MGJDMCUyQmp1Szhrb2xUUHBMJTJGdGYxekp0MExVYUFlbkwlMkZSYUdqTyUyRnJWJTJGUXZTaWFSWVFUMWdNVjk1NkF3YiUyRjhFa0RlMkg5eUhwVVF0M3FQUVNpRG01cDBCZWRGaks2RDRjdUpjdzVMVkgzd1psejF3aTJiSGhOVCUyQnpWUEdZUUVJcWpuJTJCJTJCcEtoQmRKa1RGakRtU29pZEU5cXB2SVhMeG5BWTBGdVVXUU5FTEU4QTFPOE5vdTJGTEdhM1A4M1M1N0hlWFRLOTVISGUxOU1NblFQRHVCeUFzViUyRk5iYlpaSmh6UU5INjM3YVUlMkZBZWtBdmNDWnNHYUUzb0k2aVFpZXdDdkR0NzNobzMzbDlhRnY3R1lPQWtCdzUwa2JhS2VLOGZQbmFIa3c1a3VJOTZHckhLT2glMkZkbSUyQmp5WE4zbnJzTlF3ZDBCU3VQUU1aOGVPb0xFdzNDeFV1bVElMkY2ZFpFamVld1NjZjk1SzNUUFJUWTNXanVLcElXblo2a1p6MGVDWWg5YjhBWDFlZTVVeEFkQklGOTdzS1djY014VWppS1JObWpNeDY0aE9nNEFRNTVMJTJCYTlHJTJGWkwlMkJzV2MlMkJrSXlrZU9STFAzb0pKJTJGYnMwU3M2MEE4ZEFObmtSZUxhdll1U09pRiUyRjh6TWhlVU83aEFXR2IlMkYxQ1hlUE53clFFZkhkUzc4NU5WTVAyenhZMSUyQnJLalNhY0c5SVVoUnhKaVBGY3FGelpRWml4MjJiMTJ0STg2YTdHWXdFRXI2OW4xT2Z1SENKU2FCRUhmRG5NN2RJUER2QXhwVHlaJTJCNmt3ayUyQjAyZUM4ODNyRGZLdUdJSkJwaDZEenJaZFB3MCUyQm5hbjc0dXAxTUhyUk5JM0x4RjF3NEd2VEdYViUyRnB2eEZCd3dZeVQ5NzlxZ2glMkJHTXdFSkxCd1RiU21CZXV5VmR2QzJkU1ZBVWVQYlFKR3Q0UlU3NWZCNjYlMkZyd1UzQlpjeGF2akdCSXpPd3AwZU13bUt2JTJGc2ZESWtJMENpSCUyQklIcTJpV3dqaG5ERUVKcnlqR29xSW00bU12Y2dxZWpISk9TTUQ5emk1dkJRSWdyS1hsbCUyRnNLcVg5ZXZZZEp1aU8lMkJGWDc1YmUwN0FrQmVIYVNRNHF1UXZYN2dKdkhjJTJCZ0E0WERqZGFPcXpGM0RMaEFMZ2pjbkl6cUJxR1R6OTlEMFpNSE5sazdRek1ObEElMkJNQVpjODVpakVhVmxnZnQ4ekZ0T3h4TldHSW9kQmdWaDhkQlIlMkZzQzN5MlNhUXpjS1lJNkVBN2VQNzlGNFA2UVpRc2ZacWY2OUZQd3VIS2FpRnJnZWptM3lQbFE3c0pjRzM0Qnh3eHBVN2EwdmpEUUFQWjVrTU9wVVFEdHNjOFVsSFIxUEhYMW9saUFrbHk3bFNJdkZQOGxYJTJGTGlRYWJzaEFsR1Jtd0ZadTQ5Q2olMkZFeE92bjc0WEhNZHZOV2NOMjlGd1RwNkZSaCUyRm9Dc1hhdGU0UjFNaFR1NVR4Z0pmVjhjcGxPSnRhdkpqMEV3OGtWd2slMkJZekNvRDBMc2g3NWRXMWpqNGVpNG1sUzFWbUNVSktTeG9iMjA5NTl1bzVKbWJucHUxaDU1YXRob0h2THRDNWxCbVZIdkhZS1lERXY2SDgyRm5vaERYJTJGcWlQc05aVWZNeFNEbXhxbkpzQlhKcXVKcU1kYTlmbkRCb09zZHhTRWpCZ01nUjI4ZFFJZkhzY1BIendOSGQ5OG00cUpaRnBVRGUyMVJQVHJIaU00Y09DWUlmbGowT01vOWJVSWo3T1dEdkU2SjElMkY5VzAlMkJtMkF4ckU1eU9GM3djTTBxcllxSSUyQm8lMkJqZzJDZDNrb0c4ZWcya1IlMkYlMkJHZHNucEVKaHlCaHhyUmRtakpySjJhMG5tTmhwbzlIaEVOZURRM0pBTHBlQUJRamcxWURqMEd4NEpOd2VOMEZpcnZpbWh3JTJCUG5uVSUyQiUyQmhhZ2ZQMldzM1pSeVU1czUlMkJSTCUyRlVWbzBrWlRVWXR0Z0haa3lKS0xwc2FRdno1Z24lMkIzUHJyMHc3a3RhbUZlM1VmR2JKTXVpMWRJbldlMUpqZEtaQm1aeVZCNUxrTkhDJTJGZVFPeTBuTmd4S2w5bEJjS0FnYmJzOGg0T202d3FWUW10ZnVVVWtHNDFNZlIycG9hNzI2ZklWQWFFZ3lLa0E3UWZsQiUyRjhIQjMxcmxxY1AxM1FFbThzRGNSJTJCSyUyQiUyRkQlMkY3WkR4bGpqRyUyQlVWJTJCaW1ObXpFSzRMRVk3OFpHak1HM3drcGhnZVB0Q2w1UHVpSWJPM21JVXpjRGV2c1VwajQxY01Wc2o3OEdLd25UOUE1V0xjcFJ0SlZkREZndDZxa0RDQTFEZmdsRXJoV29RUnhhUldFVmtnMVAlMkI0c2dId3VEM3JZcXNPZFVvTkN3TWZIZ3dyOHhXRGYlMkJzbW85QkVvTk1EZk9KSUVnbSUyQldxelhCRFBZYVV0OEZpOEZxZXV5dDh2c0ZmYjJ1SHRDZTJxQ1pSRzBWRU9JYWlsJTJCZThaTGl6NjI3bUpxWHRMRWpxamdvRlBLbnZ3elcweVpCNTFCZm5lNVN6ZVNYU2J0amJ0SGNjNWVmZ2ElMkJKVkJjbVhhaUJKMGNURlhmZzhDVk9aMDc4WU9DaHFlRmFEWVRTNkdnWE1qaXNRTFhuRU9NdTZab1lVVHZaMHolMkZEeDRGeVlpeEVEdWxqa04ybk5aaXZ5NWkweVNWM3p4SHclMkIzbUxPcW14VUdBNVBNVVVGczhQTGxNOXpneDNQbmRPN3hRV1RkRzYxVUNJazBwZmUyT0piUFZLUnFaRWJKS29LaFZZeVdXQWlYTlZRaCUyQkluekFiWEdPaUlTeXlJNlZ0eEZ0YnF4SmVGM1JwNkVQbnRMbDQlMkZnYkl6MThDJTJCWmJkOEh4eUlwV2FzYTNhTzF0QURzcFJ3M3JxalBjZHQyMzlwaVhqbUF5RUpTTkh1aW85dk5QSiUyRlVmdG1hYXkxcFVodFEzZXFHWjVPSG9HY0R1RmdHandZUEFJRFFSM2IzZnd0ck0yR1NqcExHJTJCeSUyQnc4aDYyNEtCQ1llQiUyRm1sMjFTa0JBVThvYTNGN0hyMWVVb2xjaG85b2xRcEVZVUw5JTJCM0RMQ1N0MGxyOWd5eVo5JTJCcmI4dCUyRldMV2V5cGxSWHp0Uk8lMkJJVFBZUDVQbFlNZGlDTWlJTDlmZiUyQmpvNndxUEFrTXBqU1VxVVZ6c3JBMXlyOFRkcmJCTUJpWGxsWURLSHB0cjE0QW9MYVB5elRpZVBVdWxVZlRQdnFwMkpoRGExdFM2MSUyRlc5bU5xUDJnVkhqWHZQOGZEJTJCYjF2ekhWc2RoRlNzWVdqNFJmbUtuN3N4WFZQYVhFYlZUJTJGcUV5WG5ScEpCdTYwNkYlMkZwd0lmZzRVQVQ3ZzVPSUlqbzUyMVBCZUxnN1VmOTNjblJxZExqJTJCdkdNUUVEOG9MaWtBcUxZUGlRaWxJeE1Vd0tlc1daQlNURUtnc0JsVk9QdlVzcHVPbk0zODNsbFd0dWUlMkZEcFA2VVhmQ1Y2WmRMN3Q0YzdIdmhBbVpQYnJYVzZpQ2t2dmlUWjhTUkowN3RaS0lYamFFNVF3TVQwJTJCR2pYUSUyRnp4bURpcDJkTmwzSUh6JTJGS1FZbEluYk1aS3MyOW9lcGhpUFByRXdoa3dZQnAlMkYzJTJGWSUyRlczc05SZ0VoR1JkblhlTGxrMUMxNG9kb1N6Qlp0RGJUMlBGYmx3SlVxYk5YRnB6bVAzazBRdDhpTDgxWm9WRkFpQXVTeE1iMlZseTVleEhWJTJCT3pScHprc1l2c2Frd0swZkhJN2h3d1RIRHR5MGhoekd3MkUlMkJESUY4eGYlMkJRS3hmJTJCeGFycERFR2E5azU5S0VBS21QZ3hRayUyRnVlemQ5Ym8lMkJ6JTJCdnpqSEZCR0JQamFXWHI4QVRPWENRczFXU2hENVBZWjR4REFTcGVjR0FmVWxFZzZ1UjY3cFRCNGdXMXJkNm9JTVRGU0JlOVBydHF6YXFON04xUUcydlkzNDFOQWJ3THRwczU3MVdITGIlMkY5Yk15NWpRNUNOUkJmMnloYnMzbzJleXcxSnF2WnVacWlBSlc4YWVyMFAlMkZqYmZuJTJCV1pOVklKRE1KQ0V2SGpYT1gyJTJGR2Z3ckZUSFBaWWFpUk9zOU5vcEFEbEdSTXpsQ1JFNGxCJTJCd3Y1VVk1UEtKQ0NrZHNPNXIlMkY1THRtSGRlbzVuRUNPeU1odWJjZXg4aHFFQW5TMkI5JTJCcWlKZngxYTFvbFNrTGJTazBHUWx4WTRjeVpYOEdXM2Y5bVBXbTBzWW45dmJVb2dKNHg1TGdSUDdydTMlMkYxMmE4MmhiVnlUZ3ZCcDFOajI3YnU0SnlzMmJmZG1nYWlOVmV6dmhxYUF1ckxTNUVKNWNVR2s2JTJGNzlUdzA5dnE3am1SU0V1RWpKbUFraHBLdlRQY1hHUFZaTVNocXNLd1BZZnFhaEFCVXRQMmU4RXZJbHZRV0g0dEY3M1dUTjVDREVOeSUyQlo4JTJCcEMyYkVUYTNRcFdHa3lTbFZQWE9OMDNjaEMwTjhUVyUyRjNFVEUwOVF3JTJCRHoycEw2RVNQbzR2SFVVMG1OYkplRWNQcUNlbHFTalh6Y3pnNmsxYmIyUFM3VU5XTGRIZ3ZuU2MyVUVkYXpyaTllcjRpMkx2ZDREbGptcnRNc3dBaExscjglMkJwTGY1S3VXenpWWCUyQnlGcTBCU2liTWpUUW1GMGw4Yk1hWFMxSm55dVNKUU4ydHp3OFRrc1c4M3hkR3NValBRNE9EMk96OVdnME5KMW5aaGxUUUlpYWwzNGJ5eVZyZTBqUU9kZXhRdzNUYjJQJTJCbDJFSVBhd0JrRnVTWjBpTXMwVjBOYm9UOVVXSERkaHJXRCUyRnJrV3RNWDV6eHpRYkVHWkVSN2R6Q2d1JTJGb1BoNVRUZHpzeCUyRmkzVUVTSGdCZVgzNEIxZ1A2QThmQlhpT2RTMU5TUVByWEFhaGMlMkJnRTRDMzJnVkpRTmdqdTN3VDRrcEVuZUtKJTJGbXdzTnZ2Z0hIdFd2QXJoN0FFRmdpbmhMY1R4d0QlMkI4NFJrRHgzRGpodjNBVDFQMWk0VHJHSEEzaXRXQUUydzRacVhLZXFwQlF5SXJxQTk3cDEwRzVrRE55Zk9RdmNkcHlnYXRGcmF2UkhvSExoSXZCN2JhSG05N0cyZ1h1TFhnUGUlMkJkdmclMkI5bTdrSjZRQU81cnQ1aE5KallLZ0xQbjNaQ25QQmprZXU1Y1NYTUIweHI5elFhRSUyQkhKb1AxUjQlMkI5MVRyTjNtYkM3M1F4VHMlMkZHRzlJV3pIRHVBSWhhQVNpYUE4TjBjakx5aXdXZHVBJTJCTXpmVURRb0dqQ0RxR2RHSm5BRCUyRktIMDdoM056M1dPb0g1REFhNHR0SGgwS3N0SkIlMkJHT25XQTdLWTdxZzJ0NDZOdTdUa2sydk9OSXdqMGg0SFFTdFU2eXJBektNak1hblklMkYlMkJTUEFQSGdUaDZORVVxSVViJTJGOUlJRk53QmkzSXpnTzRQc2lyQWowMWpyU296Q3lSanhrRFZzR0hRUG5ZU2xOMiUyRkNlNXJkelFKOE5ZUTdNYkdwTzZCQzZaSVFGd1lKZGl4STgxWTgycWJ4NnhBaUlzdGlaczZXSDczd1NraXI4RGslMkZxVzA4UGxYZ3locjFYcFFmTGtVaUNaQWlNTG51JTJCSkg5WTYxN0F1dyUyQnZnam9KJTJGJTJGaHlEQVJRTkhjSWNKWDdPYUFxbzRva3ZOYm9pQ2t6JTJCc0czUTZjWUlDWCUyRkhGaXhSd1JJY09RY1dZTVZRJTJGZ2lRcGtMamhqdHM1QWlyMzdZZW5IM3dJY0s5eDBPT3h0d0pLd1ZaSEVLSTdWOW5LbjhIJTJGOWZtZ3pNeUM1RmZtZ1UxaUl2V0JxViUyQnNIZjltWDUzcnRNaGRBR1NSQ0lUUXp1U1JNN2lUa3g1dVlCVWFNdFp4ejQ2RDJvQmh6TiUyRk5Eb1Q0OHRLNUMlMkJZcExsMyUyQmxjZzFiVHAxM0FYekZzNmt3RUh2Ykh4VXZHamhrRFE4QW9LdVh3RlNyb0RMOXZZUVZRM2l1d1FCZmk0JTJCb0t3M2dGSWtwckpoaDVlV0FsbFpDWmt1THVEc0VVak5VaHRjdUV1V3JsMERQUXNMcWQzdSUyRnBRcDRMYmpFTlZQTkdjaWhHN1lTSUU0SzZKTHpUMVAwMUp4ZDlVRmhQU0hLS0N3RUloMjdlQjBqeDdna3B3TTZsRGh4aHNldyUyQmxrdzhEam1RMEF1Y0VociUyRkgzN1ZoalRJRHBNcGRaZ2hBWFhqcCUyRjRTelpoY3ViaUFLUnlaaUlPNEJkOVRFUUFlQzJWamYlMkJvZUxDJTJCWFFTQ0FZT2hyJTJGRHdtQkF3akhxT0lvZ2JPZmgyWUF2bGJrNXdQdDhHWVIlMkI5Q0VGOXRKQjBkUU9oMEFwciUyRlYzUE42aVVxWm96bXdLY0xnejNuZHhBWGVBbXAwS2QxJTJGbmp6OXFjRiUyQnNQeW0lMkJHNkhEVG9nN1NJRlBJSVRjT0ExNERNVzdhMU90NUhGbXpmcTFLWHAwRWRDVzlxRTB0SzVDc09vYU1kJTJGeGowMiUyRnRIUzgxbmplYkVGSUFmSDklMkZ5eXAlMkJOOVgzNXRLWTlvYUlDUVdMb0tPbiUyRiUyQjNBUzl4WjBNaFZ5dEpjSGV6Z2FMSWNBajU1empWOSUyQjh1WGFGRGNqTDFid2xxTktzQlZMRXpIbkltVHdLUERadWclMkZaeFo4UFN6cjhCbTZRZGFDM1BxQzBKVTZqVFZIbno4aVZrcFl2QTliU1pNZnNkeDE0N2xyUUVnUTR4cDFpQ2tCRzdoYSUyRnZsYTFlUE5ZWEd0UFp4Rk85Z3FIRFE1VGhhWU5zQk9oYmNwUGhUJTJGemlLejB1cjczOVVoMm9sQnlvMDhuJTJGNEFWd1RFeW56Qmg1RDZkMFU3NkpWa29JNiUyRkJaMjd3Yk9vMGNEZ2NBZE5ScTRmcjdVN2tnZm0lMkJrallXTzdFYTNzYWM1eE5MQlVEVDQ4anZvbUp3UFp5STZPdjZOSlFwT1p4UkFDMjV3eHFNaUlCUXVQOG45ZU83STV6eG03cjltRDhIRmNuSzJqbiUyRjklMkIlMkJmZmZEVGMyRVBFbzh5UTNBenBWMzhId3FDZiUyRiUyQkNQcVBsUzNicEthYlpTU0lqd0MzSFp1b3hRa0NKN1NOeFpBeDFwM1FtJTJCaEQyVnZMSmc4R1RyJTJCOWhzUWRuWTElMkZmQllpZlklMkZaVTQ2NUZjREZSVWhWd01Eb092ZWZkQXVkbHlqOG9IM3dIc1JYV3J1bnZTOENQaW1HZzFDdkZzNjdOaWhzU3UlMkJsMmYxc1J6bnlocyUyQkFteWFVRTdaTm1Idk5KYUFVNmFJbVhPT3lDcEtKN25GeHplOWZSdHJVUnJtTVhzUTRyb1JpQUp2MzcxVlB5NGZZV3dnMGlhS2p2djJVWURCZTVoVWc5YlJ5bG1vdHA5cE1GSGduZERiSTVEeUlrR2dGUXdiVm1QNndKMDJkOHdZOEFCN3l0WVhsSnBDemFkV3Z1d0FzWWNueUFZUEFtNzdaeW9SWlhrRiUyQkg3OFVZMG1ObWZyRmhoOCUyQnhZMWYxUHJSSm9XdmJvWSUyQk45OFRXbGFFVmlLSXBGR1VWUktTeUZ0ekJqb2R1a2ZzSDZ1RjdWN2l5OWQxTmklMkYlMkZPUjVzRm42cGNsc2cxVHRpTGdwaDZva1JaTTlqaDByTXpIR3RFN2ZKa0JJQTlIUnhYMlBiTzFQTWJRM2l0YTNNMEFIUExvaFlJb2pCNEx6RiUyQiUyQkRVNTglMkJUUnJyVVhHUmZTQUJsRzhzQUZjWEg1QVVQalBXMzdWcFI0R1FkanVqblFEb25ST1BrcUpKVTlWRzlOaHhEY3dReWx4VSUyQmRST2VWZ0tSWkVESWZqY0ViVldkVkEwS0hsT1RhJTJCejFnZENnVXFmOTk1dG1rcldOcFNwQlpVOTZDMWt2JTJGSm44QmtiQTF3dmowYWZRNDF3ZXRkQkppa1VTbnYwOEtiUE9GeVpuemVwTFFBUWlkaG1RSWlMeFVUQ0VqZlBMMVRYYnIxRFBNMDFhbnAydE5kVmdBaXFQRHlCY0JacUZ0eDdkeHE2cmJrTHFQN09lZUlHYTZhTTdDQ2lqckZrcFRWQWVVN04lMkJQeDdPVnJyUDlCR2VoeGZJS21reW5ocFd5ZmE3Z1M1YWdzZkd2aTFOWG9kSUpmWHVPN1pocXVkQyUyQm8zZW14ak8xdFFka0F2RCUyQkFHZDFnaHRWTDl4emMlMkJYcHVub0xiWE50cnZiUXFFTkZXa0N4ZlBVWnk5dU1IWVFLeWRNVnNqaHhxeGklMkJFWEdnVllVeFlCJTJCbmRxVEI2UDZrdDlkS3l0dGZwellqJTJGNmVicSUyRjFuVldyN0YySWRLbUpLNyUyQk91cXN0JTJGNkRKckFMMWdEUXkzc2FQMkZmcXlmck5UUTYyeVFJa1FobGI3ejlhbFhpMzJ0TmJkQTNORVBZOFpwSEFkb1RoaHNXT28yJTJGdSUyRld6WlRkdmRicjFick1neE5jclhmRDZUTm1ac3h0VjkxSTRiRkN3Ymd4blVpJTJCOFUzTTZod0xYeTNNRyUyRiUyRmloMzl2cXU3VnBFQ0xSaThlTWolMkJRRUJ1eVFyJTJGb2hqTTFYMDFiRnNIbnJwdlBDV00xNjVZNHE2OUZVNTZSam1qM2ptemUwU1hxM2VSQWkxYVRqeHd0VmJwNkhWUHVQOWtablpsMkNYazFDYlhiU0ZsT0FEaFFtJTJCa1NkNFpSTFglMkJRbkpCUzFlRkFURDhBSUVOWW9iRjUlMkY1d1Bsbnp1JTJCVUlvcXpDSjB4c1M4WmR6MHFQbkYlMkJvbWN3ZjNmNE8lMkZlc1lvcEw4Z29FQ0pUU3NaUEhhb1U4bmNxZmwwbk5MWmhueWxDWVk3dlFYbkF6RjBnSXRPekpqb2xIVTB5eHpYcXV5YkdnWkRTbkU2ZjdxbjA4dmxMOXMzWCUyRmJEb0pwdGdXRiUyRnhNUDF6cVAxVWlyTEJha0xjWVZJcG4lMkJhMGQ2JTJGWTlLc3k3QW9ZQ1VJa0VkWkVMSExnJTJGNGU0OCUyQkJUMVQ4M0NGWjdhbGpCTWNab2xQYnp1VzZrU3VqOGI1Y2olMkI3OHh4cHltbUlPeElLU0pXUnozY2plT3I4OWglMkJmSnZQTG0xWE1aTVFXeDJUdDBvZ01vWFpXNEdXRTJkOFVBcGxrNFFIdGwzVDdjbjIyWXZ4b09RMmhWbnoyNG5iZGYlMkJlJTJCVzFXd3RWJTJGNXdsV0ZPR2VRb3JiWHJnUERlQUpKd0ZuNGtyUyUyRjhYbUpSVWFaNnJOZHlxTEFLRU5MbUtwazNyd25FUyUyRmtSdTJ6MEklMkY4YmVGUTBuU0MwZGlhb05pRzFRMzBPUUozck42ZnpKckphTzJWYWV0eWdRMGt5UnpwdzNWMWtpJTJGVTI1Sng1WXhZMXBSWlZXdkhESHh3RlhYQkxyZU9yb2Z0T3V5UGl6V3lRSWtjd0ZMNzNreWVIeiUyRjhXVnFUNVQlMkZMRlphem9JNDdPRyUyQlROU1pvZHBzMEJXS24yektqJTJGM0Y5OExGOXBNNUlNaHVXT3hJS1NKS0k2YkVVajR1TyUyQlUlMkYlMkZCZFR3QjdzOHNXYlVobW04TllhcVVMcHVvb0JXN3MlMkJFUkZaZmtNMTRRRXpZbGN6V0hScmJ3R2l3Y2hwYmdCSUVwR2pPNUwlMkJ2djlvRHglMkY2VG5sM1dzYTA4eTNNajhZT3p3ZEhNM3QzQU9JVHFISElUUHJmY0dWQ3pjSTdSa2tHVXNUJTJCc1ZZRU5aaU1ibDBLVWR5JTJCMEVQY0xCZHBycDhNMGFGWUdTTiUyRlMwQ0FYM240M1R1QVJ4JTJGNzIzdzZPbkglMkZEdFgwMW53UFNNckM4SkdSQXpCS0wxN04wZ3VrODNtY3F3JTJGUkFVTzZGZzBwVVVTeTVDSDFhWUdUTXdvQWxTNHlIT2Z2cTRzeU52aG1acGFOMlVjUTk2M3BhJTJGQmdsQUxCVXZpNGx3cnlpcEhXJTJGc0Z2SzFZOTJkWHpQSENGUXBZODBZamRGUHZldWhWWmdOV01mMlB5QXNMVjRzbCUyQlNkQ1VsTnJKOFpwcWN3eTdua1doRHF5bEl5T3RwSUkzSWVTQlBrdXlLcWVWeDdhUiUyQjJPeHM2bG91TnlqZG9Ob3h1b1hXOTBMSkJLY2glMkJSVSUyRkNaMDgwTDE0MjZpRFk4R1F2Q1pqS1BqSXZqRmxaeDNhMmclMkZBV3c0NyUyQmwyTGExaTVxSW1tc0xObk1LcyUyQiUyQnVQbTdtVXhwT0xLdkJmV0hNZWZKeDN1Zk9aTmxKNHQ2OSUyQmpWaXpQNTlUTDFBRm9RdDRBQTVmejZ2T0RNempDZ282QUUlMkJmcE9VQiUyRmFOcnRhMmdsVjFVUlJ6cU1mUWdsZWtIcVVUUW1IU1lscGd1TkVqZGtGcThpcFFWbVVLY25JZUV3Q3FsczVqcWMlMkJ6SURRUTUlMkZHNEtsS3BRbFFWRlYwNHpzNDl1TFlPNzZrdTN5RFFJSTNIVmd4R05ZY0tSYnE4THAxTkRZT2o4WmlKY1psRTU3QlNRaUw1U0pHWGZVTkprbzg4c3JJYUwzNm95d1JzbnpvVVlFSFlTZ0tSSHgxbno3R3BDQ2V0dVlNNDR0SVlqcTkzRkptVzRhUzZkSVk2dXFMeWd1dmhhQmFwT05RR2REcXhjQ2x3ZWc4RTBwbWZRdVlYM1NOTFN6ZW9WQlYzM0lLRG54QkhqckFLbGxhUUZ4YUVyVURVJTJCa09TVWZONW1RN0pYRUU3Z1FjaEwlMkIlMkJ0a2tnR2d0QzlDeUd2R3FRNG1WQXJBJTJGT3pNdHhZVk1YUVRYMlBvOXV6OGd5Y3djT1ZwRXl4bnl3c1R1R0M3SkNDbzdydUVoUWtBM3Q3QlJFZnJ6VDBPdGp4NmxLQUJhR0pKQUtQcjNuVzFqWTIlMkJmbXV5dUppVzQ2ZG5ZdFNYTllIMnRuYWNYeDklMkZjaSUyRkw4d3hKQkFSZ0VTZlhodWhvdnlKS2lkWEFseXJVenhyUlJHaFZGcVZ1YnMlMkY4UXdLcW1JQlp4cGhZRUZvR3JvM09Tc0N0UGhSaVIxUlh1WkVPdHMxVyUyQkZCa0NvMVgwbVNJRGxjRmFGU2NvaUtDb0tmOVRDTFZhQ1lIOE5aRUpvZlQ5Z1ZXUmdGV0JCYUdNUFoxelUlMkZDckFnTkQlMkJlc0N1eU1BcXdJTFF3aHJPdmEzNFVZRUZvZmp4aFYyUmhGSXhuR3FBQUFBQlhTVVJCVkdCQmFHRU1aMSUyRlglMkZDakFndEQ4ZU1LdXlNSW93SUxRd2hqT3ZxNzVVWUFGb2ZueGhGMlJoVkdBQmFHRk1aeDlYZk9qQUF0QzglMkJNSnV5SUxvd0FMUWd0ak9QdTY1a2NCRm9UbXh4TjJSUlpHZ2Y4SEhJMk9zeHVTRzRvQUFBQUFTVVZPUks1Q1lJSSUzRCUzQiUyMiUyMHZlcnRleCUzRCUyMjElMjIlMjBwYXJlbnQlM0QlMjIxJTIyJTNFJTNDbXhHZW9tZXRyeSUyMHglM0QlMjItMjIwJTIyJTIweSUzRCUyMjQxMCUyMiUyMHdpZHRoJTNEJTIyODAlMjIlMjBoZWlnaHQlM0QlMjI4MCUyMiUyMGFzJTNEJTIyZ2VvbWV0cnklMjIlMkYlM0UlM0MlMkZteENlbGwlM0UlM0MlMkZyb290JTNFJTNDJTJGbXhHcmFwaE1vZGVsJTNFqzAjlwAAIABJREFUeF7svQd8Hdd55v2cKbd34KIRYO9iEUVZ1ZIpK5Ysy7Iky7As2Y5l2dGuk7gksZ1ks7thknX2i5N1iR2vo8QlbrRCW5ZsSVQXrd4oFrFXkCA6bq9zZ+ac/c6AlGgJJIBLAARw3+MfLJKYU+b/nplnTnnfw0CJCBABIkAEiEAVBFgVeSgLESACRIAIEAGQgFAn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YEZTUAADOvXq7t27VLOw3IcbEqyhSfu+CAA58+LFqEjmRz2WZgbi4k3AB2Qf3L+z0kyv0wL5TW7AUR7hq5taRHYtUtg40bOgDfzz2jSdHO1SIAEpBatXiP3LNavV9DR4cpUlBbNxf3M49Est1+D7lIkAk3TOGNQLEVVoWkKOGe6rsGUv7S58+LXOBeWyoVmKwLcFiYsh54OcNNWhPy9WalwTVQsUbRsQwiumYWKnrOLPtVIYONGk0SkRjpcDd4mCUgNGn063/KJEQXDrl1avxaOekK+kNpQ72MBt657vYptwcvNUpRD1VRV1YVlBazXti3nphGCqqtQFQWMsf9/XAIIJhTGmGA4+W9MDlicJIQjIAxMCHAwwQQHhyLY0IiCCcE5oMj/ymu54BCcM3mxZVpgSkZZtHAvdD0rKqUSz2QMBj2jgBW5UXE0ylUslw0zW4ik03ls3myT0EznnlmbbScBqU27T/m7fkMourtV54O/pcVVmDXLraVKAYsXfYpleSuHOuexbK5JMa2ICPrditulCSFC3DZmKVI8NN0twIL86LGlsGw/FGfgMfHJtrlgLKc21O3kgqdYqZwT+VxB0dy9jLOMMIwytzmD35MTdbEBV2NTp1Wx86ZdKGkVXyniKlYAmH9z9932X0uZo2mwibcZ1VAVARKQqrBRpokmINrbpXC4+jUt5AvH46wp3sIaG+egWFwlwOcKiJi97+Ac7NzjF4ePKtzlkuMKiHJREekB9cRAgjFVY8wX0ZmqT2JfF4BlcruQsoRUCiFHJ0IokUYbbq+QwxsmByHz59pYvCClNsS3C8M4ipJxWCjsgFYo9iBn9PeY6fTCQMCitZSJ7m1UfrUEJvGhqraJlK8WCAx84M6gGtaiSkiv15qaYkwosy3LnM9sO86PHo+Jo0ciorszAN1Vz3R3UGhejyK4X+TymsgX8MbogtsQldLQLNTQXBOYywPGJmn0ccJYjmZUyk4rTj5kzOUFFKmLADgHC/gFPJ6KqFgJYeRywihkYVoZdeGSgmhu7lfrop12udwHpncrblcvcsUEy5Yz/Uq+sGjTJqMW+gXd49QmQAIyte0z41rnTE21tyspIOCOzvKZ4YCPe1w+vZhfJBKpuXygvwFmOQ7NPVe4vPOZqkVEKuEXPT06P3pYfrwDUAGmQ/F6AF1786V8UjTkUGQqJvGmmAyJiA2YFnipDAi5LGIDclV/znywcDTDdb2PlQo9vGJ0KQq6lXBsQETCvSwUPM58rk4jaeTUfF8xCRgLN22q0FTXVDT6zG7TFH3SZjb0Wru7N9Yz5I3LNY1CwVssWQt5JDrPCvnmcK+3TbPta9E3sNTetYfx/buBXBGAR+6DghL0An43xGStYZxjAzG5Ol8wwHNyJCV3fZWBoA/K4uVgLS19IhLazjXlKWSye0W+eAzc6E1rWmLhxRc7i/NYv57WTc6xDWulehKQWrH0ObpPuZaRs7wR7q7M0xoawggE2rhhL+N7914gegfqRTLhEcWMR7jCcUV1+RlM8FJRbqMFIKedGKAqQz9TdWQx3mzlKEvev8NAjri4c/+K1wduigoqpaww80nFFyqweLyExviAGo09bTHsUypmj2IWi6Zldcc2bcrRqGS8jUPlnUqABIT6w7gScEYb6+5w55qNAAKxmFIXnGsfOLDYfO655WogEBChUCM8vtkoW3ORzXuQzYKXcoDQwTQ3mFevmZHGWMHLkYkomRCWATATijcIhEJgfk+eV8o7UcofFcViglWssrJ02Q513uz9pmF0csvK1GezJbZ585ATCyUiME4ESEDGCWStF/PUunXausWLXflQKMAGs412ITubl4oL1XjDO3nX8bXmk0/Me6OzKSqUcD2guZxRhaiVkcU4dxLpoeKsCVkV8Mzg0JrKiTGLdt7KLYjHXxDZ1PNaLNbB9WAv9yCZyOfLcqqLrV8vhzeUiMBZESABOSt8lNl5Ya1frxT2HY+bbixTGuNXoWJcJLp7FluPPuxmluqH7vVBZ643aclpKa12pqQmups4U15ycHFK1JRypSiMUkGoVl677IpBRKPbwfnzvFB+KYbKcdD01kRbpSbKJwGpCTOP/02Kdes8xab5Mdunz2GhwCze27/UOn58jZJPL4DubgNnMbvjCGAJMFUH5I4pSpNHoFSGsE25YU0ojc1l2GYvrxSPqg0tR9HQsEOJhHdXsoUjipnviV18cZ5GJJNnmplUEwnITLLmBN+LuOsuPZVK+dzz5vntTGGO3T+4FD39KxELL2Ll0hLeP7BIdHY4vtPME4DQaJQxwSYZuXi5ddiyIMp5GX4FrG0uEAzuZEzZag0kdqitDXvQUHdU576+XHmw0OzxGGzjxqG5MEpEYAQCJCDURUZNINfeHheadyGb1byK2/YN4sixi80HHwsogivM61FZ0K8OTazLkFLUtUYNdjIudPxnhLOvjWfztiiVLYBZ7NK13Upr8zNQ9AfVUmmn0V/qiT/369xkNInqmP4E6Cmf/jac0Dvob28PuLnejNkta3nH0Xfwo52rRF9XlLkCrUxo9SKbUp2pd00B03VaEJ9Qa5x94XLhXZgmYHEnyBbc3pLCzT5hF7vQOjetRKMvs1jd81oivdPvFSlGHu9nD30Gl0ACMoONW+2tyamqXLkcsqINs9jA4EL096+EWb4AxdJKkcnPE71dEKYC6B6wIK1tVMt5KuQTuTJglsF0DtY0S34I7BQqe0WJxXfykH+n6nMfCheLPaCpralgrinXBhKQKWeSc9egE2FG9AEgpttsmdrQcA3PZN4tOo9fxHdtB0wOJRgDrxGP8HNniXNTs8I5eC4J6AqU81bLWF0Pcbf+kF7IPWm73b3h3t48tmyxyDnx3NhnKtZKAjIVrXIO2uR4jCetiDW36RKlmL9KHOu8UnQda4BhRpknEHK8w50wVLQwfg7MMzlVntwOzOB4vYt8OiFcWoK1ze9nkeAjwu35bXSwsg3vuaBAu7YmxyRTvRYSkKluoQlun7juOnexubnOVj1zoauXWnv2vAP9/auZrSziyUEVpgnm8ZN3+ATbYaoV73i9lwuArkOpq7eEUdguYnXb2HnLtjBTvKAK43hwfzDDttw9FH+LUk0SIAGpSbMD0nP8vHjc4w2F5vKB5AqY9sUiGrtF7NjWxA8d0lmoDlBVWhSv0f5x8rYdb3fbhsgmgLbWkrpseYedSNzDFPaKGqnfnx043tV67bUGjUhqs6OQgNSm3XH85t+v83ut81i4/o/5zu0X8ldeCTM9FoRL1aDLmOIyZDp1jxrtHr9721JEnHNWuEDZMoWZzCoLF3YoCxc/K4z892yP52j817T1txb7Cr0hasjqctRxPiIBLGhcxdLpi3lv/+UoVC4U6WSTSCVUeXIsc7sA/cShRzXEhm51FARMG8JwTtuV05p5BEJdLB7aikDoacXneaWSTeyNx+MlckQcBcsZcgkJyAwx5JluQwBK+o47Qhpzt9iMrxDd/VeKTPZyFPLni+MDQ0H4/O4aIEG3OG4ECoZzkBdrjQNMfVbx+Z9R5ra8IJi612JmX+ynP80zJw49pZlMgARkJlt3KLwew113aVmurmWq8gGhKnfZm18KiyPHFCXiU7icpqKpqhneCybo9oSAIgR4usjR0myol53fByh36wwP+zzqTtx9N235nSD0U6VYEpCpYokJaEfvxz/u93k8s5T6hg+Ymzdfyo8cWaHEm+eLdEETZek8RovkE4C9pooc8my3wVw6Z0GfwQd7j7DG+i3K+ec/Iwr2Y/k+u6/thY1Dh9RTmnEESEBmnEmHbmjgIx9pcSn6Slj2O0UmeQ0/1LGI9/VFFU9wKMghOQPOUMufo9vi3AnayMs5sFCgR2lu2iniTZuZ1/uC7lZ3BzZs6DtHLaNqJ5AACcgEwp3sok+cPa6iv9+TPtb7Hqapt8IyP2w//ywTNsACkcluEtVXgwREPg0wm6sXXlxibs893LZ+ac2f/XR8d0MZm9fb5Mk+czoFCcjMsSXE2rV6btnq+XDp1/MXX7leFIqroLB6x4vcOVtcm0F3S7cyZQnYFpgQAm63UBgG4PPvYBetfaBilx/pe+21Iyt275ZbuSjNAAIkIDPAiDL4YeF4qo6vmHeJ6Dx+hf3qq5exkrVEWCIqjzwVKvl0zAAzT69bkOeQ2HLYy8BUlhQeZY+ybPnTrG3WM8rg4KuBgYEUndE+vUw6XGtJQKa5DcUdd3jK/dlGI5O6mM1pu50PDr7L3vxkhAVjMlQ37bCa5vad9s2XTohGCSKXhHrhRcdRX/9bO5n+pS/i2+L1egewcWOZprSmr5VJQKav7YYWyz925xItlbyGd3b9MfoHW1Eqe+B1K+RJPs0NO5Oaf9KTvVC2mc9bYg11x9XWln9RYsEnA3v3HmBbtlA8rWlqbxKQaWi4/2xvV692ufyKL3g1jne/Cz39l4pUapUolj3gHPCQU+A0NOvMb3JZOh8qYD53mUWjO5R43bO8pem3opj7bRTIkwf79OsCJCDTzGavrl2rz7v44iZm8tXKoYO3i1T2MpErzEGu4DycgrbnTjOL1lZzZZRf5yMn6Ad83kMsKD3Y5/yn5VJ3xnbovRTdd3r1BxKQ6WUviJtuimRmzbuGcfNz1i/uWYmSGaJDnqaZEam5eOPwKpeSUt9/wyvQXHezrvRT4Uc2JgnP9CFAAjJNbNXZ3u4NlstNYtGST+DgwffwLa8uQ4UHwTQNmk6L5dPEjtTMEwTkuohlAtwymcrTbNWq19nCBY+zTOYXhVyuq+U3v5F7zylNcQIkIFPcQLJ5yfa7wrzQt1Q1KteDsRtEf98yfviQm/nDcMSDEhGYrgQsE6KQAWtryynxhj3M43rM9vofUv3xPZGf/d/UdL2tWmk3CcgUtrT0LD943XWuuC+8UuTyNyJf+BI/cNgtSmWwcHAKt5yaRgTGRkBkcmBej8DCuQaLRL6pxqL3hWLBrfjWP1cYmDxMmdIUJEACMgWNcrJJ0scjleOLYeT/AMnULWLnoUboUJzzOqRzICUiMFMIyFMPZVDGiuDsvPm9aKy7z91Y/71kyr+nbePXKRjjFLUzCcgUNczAR+5scSnm+aJcud4+2vVuDCSXOl9pHg3QSDymqNmoWWdDwLIhypYMxijQULePzWvdrEXrHtR093bvQGc3bfM9G7gTk5cEZGK4VlWqEwyxvV0pNc1rLu3dcamSL14Pr/cD/Eh3VPQnwMLkWV4VWMo0fQjI0DuZElg8Jti8ljRT8KBw+x7yNs96/sVDu7rWbd5MwRinkDVJQKaQMcT69Qp29ftyrd7/Yj399I389R0XqqG4W2guRUalo4OfppCxqCkTR0DG0XLCw5vcyg5WtPOWP69cdsX9Vnrwh09UKoUPb9xoT1zlVPJYCJCAjIXWBF4r2tvVXEPDAmbxa62nn/6gSKVX8opdx3TP0HoHnRo4gfSp6ClHQG7zddZF5MFnyiCikR3aVe++j0F9NLhn+yEKxDg1LEYCco7tcOIMD2b0JBeUu4++WyQSH+P79q8ARwS+0DluHVVPBKYAgWIWUJBWli5+ncXrNyitrU9t2bnzIE1nnXvbkICcYxvIkQficW/eEp+wXt/+Yfull65k0UaKpHuO7ULVTyECJyP6pvqgXnbpc/qqVRuto+kfhQuLc2zzemsKtbTmmkICco5NXvzyl1stKLdZDzxwPfr6VgnoUehu2qZ7ju1C1U8xAvJsEdMAmJVWmhq2q+97/4Ma+AbfV796fIq1tKaaQwJyDs2da2+PW4PpS0Uh+0XR2XUeypUYvEFa7ziHNqGqpzABORIp5QCPK8naWnaxurqvVWbNeqHx3/+dzls/R2YjATkH4J11jzvucKezxUtxrONme/v2TyEY9TFv4By0hqokAtOLgCjlgXyqqKy98EfKogW/DNfVPYevfa3MGHmsT7YlSUAmmziAA9dd566PRpehYHwaqdRHsHtflKu6Ao3OLD8H5qAqpxsBy4JimxxLFydFPPYL96zm7/kYe51961vGdLuV6d5eEpBJtmDmU5+KsQJfahezt4vjvVeLRHopM4pD53jQVt1JtgZVNy0JnPATES6vQH10P5vd9KTw+n+sRvx7I/+XAjBOpk1JQCaRdvcNN/gCzLuGm+ZNPJ3+mOjqaxKJNHmYT6INqKoZQuCkx3osLFhrQw9ikR9rXu+vg0ZoG/vN3RQKfpLMTAIySaBlNf3Xti902fk7RNH4kr3zoA4mGPO7aOQxiTagqmYQASkihQoYB8eK+RU1EPiaEqv7j9A9P9o/g+5ySt8KCcgkmEesvUvPNOUD6vK2L9jbdt1ob9+5GrYANIUCI04Cf6piBhOQARgtG0xhgi2c/7KydOH9Wjn//Z50Or1o0yZaE5lg05OATDBgGd8qmc3O0oRyueg4/Hl+uPMCfuiYiwV85Osxweyp+BohIEOe5ItgzfGM0ta4RVl+3vdsBc8+3tPTRXGzJrYPkIBMLF/0fvzjfm84fCVU/X9a9/5iqUjlIixcP8G1UvFEoPYIiMwglJA/od9w4w4OfLVilp+Lf//7udojMXl3TAIywaxTf/CZd2Hv7lv4vr2fgFB9UPShM8wpEQEiML4ELBPMNk3ALCirV/9MXbbil8Fvf+PJ8a2ESjuVAAnIBPWHI3fc4fEXrFY9nfh99PbdxI8cXukER9RdE1QjFUsEiADMClDMQlm4aJfS2HQf4g0/TGr28Xk//GGZ6Iw/ARKQ8WcKGSAx6Qo3M1Vcj9f3fAKp1KXMMMClnwf5ekwAcSqSCJwgIAQUuTvL7QaikRe01ct+oJnKJm9Xay8FXhz/XkICMv5Mkb7+9iir81zCvd5/5M+8Ol8cO+51ThOkRASIwKQQkKcaKi1NOeXS8/dzwddrZvnF0IYNg5NSeQ1VQgIyvsZmr65dqy26/Mqr+cDAR8WunTfyRC7IyhbgoXWP8UVNpRGBMxAom4CucBbzZ9jSpb9RYpF7spnMU60bN5YZIIjd+BAgARkfjk4pYt16LbO4ew4G0nfyROJOse21OHSvCo9vHGuhoogAERgVgXIRqBQttnxFj9LQ+DN14cIfBwqp/ezuu81R5aeLRiRAAjIiotFf0PvxL/p9gcpt1mObb+fHOq9isQj5eoweH11JBMafgPQRSaahLF30gvqB924Mqezf2N/8TX78K6rNEklAxsnuuZs/3lBJJS7A7kOfZ2bpQii83lnIo0XzcSJMxRCBKgjIwIuGPIhKTwlfcKt+wXnfMmJ1L8e//+3uKkqjLG8hQAIyDl1CtLe70qHYJSxf/n3roc3vZ8JsZCEvBInHONClIojA2RFgcldWtgSh6P36+656iAcC/zHYxV5YtInCv58dWXmwEaWzIiAPhyp+7K4m080+CqPy1/ajz3qFUVJZwHNW5VJmIkAExo+AyJfBdI+lXHVRBn7P39se1z313/1u1/jVUJslkYCchd2dkwXvuktLROtvxasv36rs2HGdYB4FisagKmdRMmUlAkRgXAnYHLAtAV60xcoVm5QLL/557J/+4WfjWkcNFkYCchZGH7jzzqBW5gvsvTs/i1TqPUhm2pxjaVU6WfAssFJWIjAxBGwLznG44WCniEUe8axc8bVSudzZsHEjLapXSZwEpEpwYt06Ldc6f4Gl4Rbx0IMfFaXKchaqq7I0ykYEiMBkERDZBODSdqrXXPsDxcKvQzCOsI0b7cmqfybVQwJSpTXT118fRaTuGubxfFu8+EqY9yd04aI4V1XipGxEYNIIsEoFLBousQtW9gmBL/Bs6qm6TZuyk9aAGVQRCUiVxsx+4YuX2gf2tfODBz6Lgqk5B0TJc80pEQEiMLUJcA7GBOduZmizWr6GWXPvjdzzk9emdqOnZutIQMZoFxkoMQUEVK//9+2jnbeLF1+4CMGoAjfFuhojSrqcCJw7AkYJIpfiysoVzyjNrT8zmbXhKbe7SAdQjc0kJCBj44XuG27whXV9qZkt/oVIZ9vR0QmhaRCqOsaS6HIiQATOFQFm22CWBcxtAwuHfq7Wh7+S5vxQ28aNpXPVpulYLwnIGKwmRx+leLzF1lyfMjdvvll096yC7gOYQh7nY+A4JS6VHspCALYNyD9jyIQjPRAyCp/MJuR0pcwg86vqm3+fEjdHjRiRgGNEDphFsIb6reqll91rlYs/jC1a1M3Wr+cj5qcLHAIjPS+E6RQCcuFcVd3n28D/EHt2r+b9gzEEwoRxKvSSEyIw9HYfEgRhc4iKDYYK2CkBWOXbwdA9yPliAOfQVAamq8hqOiwpBmeIIKAKAW+lAhcEFC5gGiZchgGPVYabv3lmkWyBgArm0sFkmScYOWXTWtlU6DGyhwD5DFgslmCLF23VVPXvAn73drZxY2aKNHDKN4MEZJQmEuvXK/kjR5aJgdT7zMMdX2TFcgNMa+jLk9LkEpAiIRMfEguAQ8hwFUwFZyrkfkxNU6DYAsKwwLUKmCqgKApUxsAVhkygDscal0BhDG63BtXvxjGPHyVNBz+DE6huczQU8wjaJljFQiFfQSgxiEh+AJFKArYQ4Fz+SAHToLldkE6ltsUh5LSJ4NDYUPuZlDnGwBRlSGAo9M3k9iOJXBpK18B8nj7MnfMParRuU3DDD/dRyPfRmYIEZBScHI/za67xFVatuZkPDt5V+c39ayE0n+M0SGnSCDgPuyMcHLBsiEIFzCpBoIwCgGKoCdloCwZjcUTiIURjQfjrwuhomQ01FkU46EXI7YI74IXp9SPp8sOjq/DoGly6hgpTRjw1Uk57aZyD2xYM00LRsKAWCnCVinAbRWSNCnJFA5VsHv5kAtrAIOyBJArJDMr9KUT6OzEr2QF5OowCHUzzQAt4weU6mpwKld/F9FEyaX3K4S2dC4VZUN977Uss3viv4Z7j97GNGyuT2ohpWhkJyCgM99S6ddqa1tZV4sjRj4l05uOipzcK1aXCRfGuRoGv6kucNQo5sjAswOZgLtX5mq94fSiEY7DCMZixMMy6IHjAD3ddI/S6OEQ4DI/fA5/fDZffh1Q4CubzwePW4dFUaC7d2fhgMBW6KqPOKM7PWJLNOeSPKbdvWyYUy4ZiWyhbNoyKBdsw4C4WoOTy4PkiKsUSCpki7OQAMNiDcqEIdzoLPZVFMVNAQ18Xgrm0s6YiKqYzKmFu3REVZ9qLRidjMc/Yrq2UAcuwREM8qQT83+NNDT+u8/n2k3PhyBhJQEZgJKeuBo8d8+uK9jH+zHMf5oeOrGOxuJwjoYd65P41titOCIazMC2nFxQVlq6jqHoc0XDHgtD9Ptj19Si1zoY5uw3l1lZUWprhikYQiwQRdUYZ+pRc3CtZHKlSBYO5IjKZHDx9vXB1dSN5rA9tB3Yj3NcFq2xADCadEOTMtqCWDSimAUXIxXopKCQmY+tUo7ha9jvLgkgOgDU3PqJduPZnhsbujZ93XpEW1M/MjwRkJAFZd4cn06K0sGjgG/arO6/kW14Ps7oAoNG23VE8mmO6xNlaaZrgucLQzqZQENm6BuxfezEG116I+gVzEG9rRmNjDI0h39DagRw5nNgRpShyVYFN2Y/1oR1c4sQ6v3Cm4uS0HOcc2VIF6WwB2UQKOHAQ9u59wK49CO/di1D3YXiLWbBQDLamQyhnXugfE3S6eIiAnBJN5MGWzu9nKxY/xbL2n0dEqpdt2mQQotMTIAEZoXckPvrpVs2y3mm/vufPRSa7AuWiBjeNPsbloXK+/IbWMhReQjkSRmLuUhTb2uCf24rY7FlgTU0wWprB4/VwB/zw+H3welzw6jNLwCtcOGsqplEBsjnYmQyMRAql3gFUjhyBdegwcOQYvAdFtc6tAAAgAElEQVSPwpcYgNcuQ/G6AV0nH6Tx6IyyL8qpUt1Vgde3TVmy4Ct6MPRyYOMPe8ej+JlaBgnIGSwr7rpLzymui0TZ/LR1/6PXCrPSzMLkcX62D4P86pbz/JxbMHUd2UgLXPEA2Pw5KK1+B4z58+CfPQt1LQ3O1JTbpUFXaquryu0CUlTSRQOFvkGUj3bC3n8Q6o69cB05DE9/N3giBVcpB49tAJp7SEhoreSsuqfIlMCYelx5zzvvUzzeHx/Yp269cAudoX46qLX1VI6xa3Ve2x7zzaq7RRHiH/im3wZFIafJkwYpVUngDec9DrtQhIkKsi0tOHLDRxC47CI0rV6GtoWzT+xQqrKOUWQ76ZPhrLM4fxFv+mmc+svTlPWmwyGDOOUJmsiHSQqKCWCgP4XcgSOwXtuG4kNPIbL7NTQkj0N4wkPrcicdHEfBgS55OwF5ciHz+irquouSQlH+UgyWfxV7nPxCSECqeFoSN9xynji8/yNIJP4CtqYyeVCUNrbdOlVUO/OynBAOkSs7u6h4PIb0O6+AfcFq6MsWIzhnNlyRMFwBH9xez5BX+DhTkMvyJ+N1W7aALX1IAHhtE7ZpOtNHMpVM7uykOl1SFQa/S4XPpUPVdZRUuSFX3hZzHBKdP5/4Gc9bcNZPpIhULFglGccp70xxDew/jNS2HQi99CrC+/bAl0qA+bzOLjNyWKzCAhYHuMkFMy0WCPy9mN16T/3mzXurKKkmsoz3czojoDl+H+3tSibedLN48eWPWFu33aLUNQBu94y4v0m9CcOAbQoYigvmwgVQlyyA+7zF4GvOB1u0EO7mRoQ9uuPQd7apbHOUTBvFigmtWIRZNlAyTCjlMgL5DLz5HIqGiWKhgnK5AtOw0JDtgaeUBz+x86ticWfqSKaTnwqnxrWQM2lyK7BbU2F7/RgMNoJ73NDluozPBUUHCh4/Cr4wNCmI0sfE44YWCsLjcTvTcS5Vcco+2zuWMpcYTCPVcRyevXthbtkKsXsvXF1d8A32QJM7i2SQz3Fge7a2mVb5DQM80Q913tyfaUuXbwj6tU3YuJGTc+HbrXi2fXha9YvRNlasvUvvaekJBxpn/Qnfe/AW66UtS1gkBLiGvjYpjYKA4JC7qgwbKLsDMOKzYN7yPrivvgKRNasQdanQqlzXkN7elgxTYlrgcteWaUItl5EvGkjnSxjMFuEb6EMlnUUqX4KayWDWYDfqB/uQzJaRzRZRyJVQzpXRNrAfkVIGw30anFymP914pOgNoTe+AFbQDz3oQyDoheYFeoP16Ik2w9NQj4DXDV8oCFdLM0L1EQSCPvi8LsDjAdNdUGSf0nW4NNUZxVTzQDojEwCd+44g/co2eJ5+FsFXnoG7rxcqNDAut0TL3WrVlD4KW8+0SyomRDoLZeHcbZjV8oto1PdtDAwU2ObNQ8NUSm8QoB41TGfItLfHrAp/BzvY8afIF9ahVHI5UwL0JTeqR0c6ALKKAZYdxOGL16H43usx+wPXIhyPwhMKQPW4nRFHNZ1PvixzhoX+bAFWTx/y3b0oHzuO2J490Ht6YCfSKGTLqB/sdrzDufxutCtw6Qo0XXGmrpxQI1KApFc57KHRQBW2lU5+tqJBSLFkDM42YianmWxUTA5FdUNROCzNhbwvBq0lBiUShBUJo3/5SmBOG9yzmqHNbkVrfQgxn9tZ/6kmDU1vmY7DYilbwOEnnwEe2YSmJx+FN2tBk6PnAI2gR8VW9l85enO5yszrfkwsnPf3gLWbDp2iEciI/Uc6DhrZ7MKKze4yH3jgBpFMLWbeIInHiOSGwtSKggGTKyjG65G/6jK4rngnAmvXILJ4PrwnvrJHU5S8Rr4UnWmabBG5gSS0nm4kO3shenoR6u2F1t0FK5WGncvDl89CLRYBowKrYsNrFKA6axlSprgTLJHJj4C3pKHghtWvujje8idDrJwoW8iXjynrltIknPAoFcUF5vc4o1hb15APRoBgEAiHYcQaobU1wSV3nTXGYcyeDX9LI+rrInCfEKXRMpOzbyYXSHR2o7RvH6wtr8F45FmED+1FOJ+A8AUdPxJKIxCQfbmUA/N7d6pXXrEBJtsQ3vjjDprG+l1u1XwEzui+19/eHnDp3ksUsK+YLzy3RCRSYRaMzuh7Hpebsy3Hm7egBWA0zoJxwRqUPnkb5ixfgHidjFg8choKiwhUjAoqhRKMTA6VVAa5Y50oHe6A3nEU/UeOw9Xdg7mDvfCkklDk8aSqIoPhOc6HJxeOp5rH9smwLI7YyHAlxbITLdhWVIdZrqEeZnMj9JZmlBfPh3/hfMTmzoZeH4UaDUMPBeH2eZ1gkKOdicpXLAwOpJD+1YPwPP4Igtu3wJMf4iU3M9CI+sx9UuRSUkAG1RWrtysqW58JerfQeSEkIGfsNenbb58vDnS8H139XxGCO9ESKbjdyC9/VsyBl3I49K73gd36YdRffw1mxQLQVXXU7yn5zV4RAn29CfTtPYzBLTtQefoVLNzxHNq6D8ESbqh+H5jbNeSNfeqbtIopqJHvagKvOBlR2OlgwlkvEmULvFCByvLIBmMYaF2K7GUXwXX5RYhesBLN82cj4NbgGq2COAGLBSo2x9HfvoDkPfdh/oaNcKkc8EmGtKPwTBaW/krMiRug5Fld9E+suU0P1z/wQNcE9oppVzSNQE4xmRCCZf7wc1dj/76PWC+88DHmC7npqNqR+7SSTyEfimBg5QVwf/yjCF+0FpG2Jvg0bUTxkLEI5e6pbE8/sgc7UNixG3U7t4EdOQqjPwFRKCJQzMBbkVF3VTD9TV+HM53bMXKrp9AVb8QAk1GG5UvLgqXqMFw+VNx+qFEvlFmNsJatQvKCNVCXL0XDnFmo97mdHV0jJTmqKwwmkdh9AMc2bUbLpk2IHT4IFvSc8eyTkcqtid/Lo28LmbK2YP63WEvrL8OPPvRSTdz3KG+SBOQEKLn2gV27fNmGpjtF5/FP2k88uRLegEoCcoaeJLe+GhUUAj6ULlwL6+YPoe7dVyDUVA/vCC82OdrIp3Mo9vRBHD4KY+9+lPcdgHHgMBqPHoQnlYKwbDCPG+KkaIyyU8+Iy5xRCYcoVsDsMmyvC4XmORhcvBT2woUILZgPz6plCMxrg78+Co+cxhvhxvP5Ig7sOwK24ZcIPPEUYh0HAbdOcd3OxM0ogRWzJjt/zbNoavlRXrXvad24sUxrIUPQRupzM+JZHM1N7Gxvd7WaZhsi0f+GVPZO8dJrziIunXV+enoyHImVLaDr3b8Hz20fwoKP3zKiF7mcUrFlyPNyGd079yP5zIuIPPwoQrt3wptJQw36wFUNnDyqfxc851DkluV8EWVbRSYUR/9tH0Tg2qvQfMFKxCIB6G4X1FGMSLZu2YXcLx7A4m9/B7qHQdFlUEpaWB+upzsBPuV2vZXLioiEv8d55R9jyWQvbeklAfmd/jLwgTuDWkC8W2x58S6RzrwPiufEIdmkscM9WPLsi6LHj46WeQh/5k7UX3U54rMa3nC+O53spPJF9BztQeH+TQg++xQi+3dBqQiopuWc1icXeJ0DaafbmsZovlLO9hq5AC/jiMl1eKbAcHtQamhGecVKmLfcgJa1K1Df0jDiVuBCvoj+rTtx9Cf3YsGjv0IwlQQPRM62dTMz/4mz05lZtIXfc59r+arvFGzjpaZHH5VnmNV8orfj0HZRVvj85xsE0z9jPrTpJn702GpWF5feVzXfQYYFIEcR3ERh7jz03fr7aL3u3YgtnH3aaauT23H7DnSg9PKrwDNPw9q5H4HODgQySQi3b2ikR4u6o+tvJ0PDlMooq26UY3UwVyyCftmlcF9yEdxrzkfIo59xfSQ7mELnjj3Q//lb8G/bBr/0vqZR3/D8BYdIDIDF619RL79ko6LgB8ENGxI0jUVTWE6HEddd587HmhZwt/6/+ctbL7EPdzQ4nuf0Ffz2B0p+kZkWskEfSldcBs/6v0VDYx38MrT4MEl6jUvntnL/II48/CT0X9+PlqceheaPQLjc4FI4KFVNwHHaNCtguQSSi1Yi/66roX/4ZjQsnodgXQT6ac6tcbZLWzYOf+eHUH/zABp2vAqhueijaThLSJ8Q6ZneGO9RVix5lgnlr0ItdR3sborSSyMQ6dl8880NYiB5sd098E8oGwsE5yqtfZzmnSad5FIZHF13NcxbP4Q1H/0gdJfcbTV8V8pUbKR27Eb6hz9F/VMPw9vXC6b7KGps1ZIxTMYT0yx20Ybp9qE4tw348p8gtO4yNJzBB0euR3Ue6kT5Jz+B51//BX4mIwSQf8jp1kLAmK249P1ac/Pn7HD8tfAjG5PjacbpWBYJCIDM7bcv4l297xXbtn1ZaO5WuH00+jjdl5jFUchWUPiju+D+1Ecxb+n8YcVDjjzyJsfg5udgPPgofA89BH82AU1OB9BZ8hPzrqhYTpgWy+WCWLsG1rXvAW54Hxqb6uFyu4atM18sI3XfA8h957uIHz02FICRRoXDj7yNIlildBRz5vx3EWv8bd3Tj3ZOjCGnT6k1LyDSSyj3qU9dyvsTH7WfeKJd6J56Fhid5/T0MfM4tdS0YXOGRKQRvr/8PCIf/aBz/vhbk1zzKBdK6Nl7GKUfbYD+yKOoO3oYLBRwAgdSmkAC0vnNkhsSBHIXrEX6I7eh+dp1CDXWD7smIm3V/8IW9Gz4JVp+fS/0YoEE/jTmEfkMUMr3qitX/RtidfdGHntoe62vg5CA3HWXnnX7PiRS6S9av3lkmTwiggX8E/iET9+iRb4MU/Wg7/r3oulTt6PhXZcOuw9chizNdnTi0DfuRt2mTQgf6wCro3Awk2l5VqnA0NzIt82F9U9/j/oLVqLeP/w6VV/vILqfexmtX/os9GSWdmSdVkAKYBUrp1x6wcsIB78V0dgDbOPG0x8eM5kGP0d11bSAyN1XpQ9+cJZh4ZMolv4Mu/cHuGWrkI5rlN5GgOWzMPx+HPj8lzDn/e/B7OULh6U0OJhC4oUt8Pz3/wVP73HowgRcw0+hEOYJIsA5eMWEoXuQ+NSdqL/pfWi+cNWwgi+DVfbu3Av/F/8cvo4j0OUJjbQj7u2GMS0oqmqxRXPT8Hr/saLyH8UfeqivlkchtS0g7e1qriIuto8f+6TI5j6NYsWJfEO7r4Z/qbF8CpVoCMf/99cx64pL0TSrYdgLu7fvweD9D6Px6/8CHRUn7hIxnSChOFOxRgW2zdG95iJE/+ATaPrwDc7Z8m996GV4/IHDx5D68/WI7tyOaDE7dKIhpd8lIHe8SXiyPwf831Vbm78fWrt2C1u//tQzx2qKWs0KiHPq4Nq1Wnbx0lvtl1++jR89+j5W1wTIrYyUhiUg8inw+ijK3/4uIu9Y62wTfWuS+tvz0BNI/mADGh55zDmm23ngKE06AbkOIn0PB5gH3i/8IaKfvwtBZ8fc7zbFsGX4915s+59fRcvLz2NushecRozD28uqQCR6obS1PqCufcdPQ4xvrOVprNoWkM9+1pXXvV+0nnnhg/bWbRewujoMvfEoDUdgJAGR4iHXPwZ++QCy3/sx6l97FarcdUVTgueuQ9k2eCYBfOHz0L/0RQTDAShvmZ6SAjJwvBcv/e3XMefFZ7FosAu2TqI/rNHkLrVEAurqla+xyy+5N5xN/h/84AcGY2zoHOQaSzUrIEfWrfM0emP1Fbf6D+Jo53v4oaNx+L3kDX2GB2AkAZFZ5Ypi7wOPIvWDDWjcvBmqIoYC9lGafALSAY4LFIwK9C98Fv4//SwCfs/bzp8fEpA+PP93X8e8F5/BkoEuWCQgw9tLDukKJSjz5wwoc1of1VT+JZ+qJtjGjZXJN/C5r7FmBSR1000Ru4TFLDX4TZbNX8LSGXAnEF3NIhmxN45GQORnWNdzr2Dw5/eh+Uc/ha7YgDyJj9KkE2C25Rzhe7xlIUJ/+Ck0ffJWeLW3R+0lARmLaQQUGSU5EgbCgedcTXWfKQnREf/1r3NjKWWmXFuzb8u+D9zW6IF1od3Z+bfI5S9g+QIJyAi9ejQCIovoOtqNwcc2o+kv/wq6DLPh99K5E+fgjSEP+bKFid2f/GM0t9+EhZeuGfbziARkLMY5ISABP0TA9wpvjP+52+faEfrVrxJjKWWmXFuTAiIX0Ac/85nFqsU/KB5+5A6UK4uZTi+5kTr1aAWkWCwhufcQer7zfcSffRKR3i7yLRgJ7jj/XuQLKPn8yCxZAvGFz6HhkrVOzLLhEgnI2ODLzQnCLAGaslu848Jvq4pnU/S+n3eMrZSZcXVNCog8+2NWKHaJ4NafiocfuRRFowHkfT5ijx6tgMiCCuks9r+wFf7/+AFCz/4W7lIZcHkgVNqkMCLos7nA5kClgrzNkF+xCsbNH0DTLdcj0toE72kCK5KAVAFceqXrrAsXX/y4qrJvf+PXv35tPVBz23lrUkCS7e1hzrQbVMG/hm27wiKTcwkKsTHiUzQWAZFPkimns/7jHhg/3YCmzZuAUB3g8pKT2oikq7xAfhkbFfB0FkdnL4V924dQ/2f/FbNCXnhOIx6yJhKQsfNmpgn4vWUsmT/IBf64t7Nj04rdu2tuIb0mBSR/222NFlM/CI5v4LXtGk9nFRKQkR+isQiILM05i7u7D4kt29D5q4cwe/PTCMpzFfxuEpGRcY/pCieseyGDksuNvvkrgds/jPBV70Tj0vnwaMrbdl6dWjgJyJhQOxdLAWHhIGfnr6wIBX8Io/Sr6H33pcde0vTOUZMCkrnl9kV2X/eHUcz/Lwxm5MEIFIF0FP14rAIii5TbenMDSRzfthvqbx6B/sqrcB09Am+5AFV+Fbtoi+8o0J/+Ehk80bYgjCJKTU0orzwf5tXXInDV5QjNbR022OVbCyMBGbsF5FG3cGlAfRjM4/qiiMU2xh544NjYS5reOWpTQG699RL+2mu32gcPfoHVNcMJ305pRALVCMjJQmWImH3b9yC/6Sl47n8Q4WOH4DFLUFXZBZUh/xulJrvjiNyHvUCeayuPtwWDrTBYukD26uvAbrgRTdddDb+uQBslTxKQ6kwAowiR6IHS1PQVLF/+n7EnnthRZUnTNltNPrHZ//pH7+dbXrnNevWV20lARt93z0ZAnLn2soF8KovM0S7k7nsQwUcfQPj17QD8YEEf4NUpZtYozCG/fp0plEIK2bomJFdfhOJHP4zW889DQ2sztKDfmbIa7cNNAjIK6MNdclJAWlv/BUuW/Dz2+OPPVlnStM022j42bW/w1IY78a/WrVMz8xd9WuzZf7v94qtXsLoY4B4+zPWMuOlxvImzFRDZFJMLlIpllPYeQHnbVlS27QB2HUKw+xhcqQRE2YDi9TghZQQdKTxkPTl8szhEqQIIA5bfh3JTK0qLF0BfuRKeNeeDn78a0foIAp6xhyAhAanyITEMiEQSbNH8TWzOrJ9FI8EN2LiR11J03poSkP9sb1evzGQ8nrZ5fyWOHLudP7NlDiK+oblMSiMSGA8BObWSwUwByY7jwAsvwfvaFmDvPhQ7e+AzK/BYBjRuAqruTG85gYZqSVCkaMiwGXK0oSiwFA0F4YYWdUHMaYOxYg1K77wc0fPPQ+OcFsgeXO3DTAIyYtcf/oKKBaSLYKsX71Nbm34S2s++it0bTRKQKnlO9Wzirrv0/t5czLWw7f8oxzpv5U8+o3F51CedfTAq0423gAi57VT+WDZ6+xLo2HkAB596EfOf2ozWg6+jLt8LFqwD193gqlozO7fkjiopHNKfg+cKUHxe5Ga1Yf/5FyF01eWIXbgadQvmwe/RoWsq2CjXOk5nZBKQUXX/t1/EORSjAnbJ2ixmNf+k2Mu/1Ly2pVxL4d2r/Wipkvi5zSZuuMGX4nw+jhz9O1Gu3MiKJnMOzqmlL9uzMMFoBESOFAayReSKBubEw9Cc+GIjp5JRQT6TR65vEOjsQvHwERQPHoR+8AgCx7vg7++HO5OFHIowl+psBXZmd6bzyERuvT2BhnEpGCbskgEDFaSicaTaFkFdOB+hxfPhXzQfyry58DXF4YlF4A74ocl1jhGeYHk2faJowLQFdFVBvc9FwRRH7o6ju0LaT25kcDELuvoLpW3WX0a83h62aZMxugKm/1U1JSDSgVA3jAuMJ574C3B2DYs1TX8LTuIdjEZA5Lbd/Tv2o/tAB5Ytno1IWws8kZDcZzWqJAUhX7GQHEwhfawb2r79cB89BqWzC2ZnD9hgAu50AqFSxlkbkKMXyB8wMLktWBv6IJhqwuKMKqTgWRwwZdB7AagKmBRYVUUmGIEZCMLl9aAU8cFomwNz4TJoSxYiMG82ws0NCEcCjmiMlmW5bCDbn0Dh2WdRaWqBe+VKtNYFoQ0bzp2i8Y6qgw5zkUj2QnDzQdeqtX8T8rv2sM2b89WWNd3y1ZSA5Nrb45zz37OfePIz3DCvIAEZW3cdSUDkK1J6n2//+a+x//5HMX/5ArS950rEVi2Hy+2GKk/DG+mTeZgmZQ0T/cksjh3ugnhtG+peeQmzX3sJwubg2TxENg+bq9C9KjSXCi7r4CeOZ3jjmIY3vvXfXCw4+U9nc5KDLONkfue/pylMvvgZg2XYMAsVKMyGEvBCCfoBtwt7l5yPwoqVaFy1GObSpWhobURbxD/mdQ1Zu5wWtCsmEl296H5xC2J//Rfg7/8AlD/7Mlqb6942KqQprLE9B2+9WgoIhP2ksnT51xTb+3zk9WdTZ1fi9MldMwIiACVzzQ1zmK583Hrh1Q+JUmkli8Wmj6WmQEtHKyAdG+5H//d+jLmde5BdtALGu6+Gr/0mzKoPI+Ad+443GZK8YlkwyhUgl4eSz4FlM+hK5lHp7oV5vBvHEznE+npQ39cNb18f7MEsPPkUAlbacWYUkA6LcoeSCsWrO9NgJ5cOnPXqKvg6HiwntEpUbPCSlE9ZG4ccA6kwwOWhvv4wSs0t8Ie96I8342B8NoJBDzxzWuGb04b6ujBckQj0UBAuvxfc54PLrcN9hvAjp2tuxebIGCaOP/YMrEcfRvTJTQgfPYLyf/kj2CQgVVh55CwimZQdYatYMGcDY/bP6rdv7xo518y4onYEpL1dzaZL87lb+6/8xa3Xi0JhCYu9/UjWmWHWibmL0QpI14b7kPru9zF7x4soBKIoLVgCbe1a8AvPh758CfxzWhEL+ka9PvLWu5Eve0vO7efLsNIZ2Kk0ErkSfOkkvIkExGASSjIDlhqEyAyiXDFRNGwYJQvuXBEBswTBLSQ54K7Y0LkFTTrmyWSenBIbhqF8oeuq8wtF01DRdSQUDQ2w4VVVGJoHGY8bmt8Lv88NuaNWc3mASAyV1jYEAm4Uo3UYrGuA1+OGXheFuz6GUMAHv64655VXk7gQKFk2isd7YOw7iMqrO5F/7TXoe19H5NhBuEt5FD73JyQg1cAdRR6RTMtt53uweN79KmffjW59/ugoss2IS6rrsdPw1kV7u5ozsNByqZ/lz7x8LbLZhSQgYzPkWAQkefd/YM6+153zQKQPg1UwcfBd74J15eWIXXYh4vPa4IlFofu9cOnamKdqhmu5XFmQ0zFyDUUvl2BkssgMplAolJHKF1FI5xDo70csOQAzX0CHxeAvVZxtw25hQb6ImfS1kCOd4ZLHBeEdWoTWPW4UPR4cUt1YykxE/R6U6+rQFYzCHYsiFgvB7/fA5/PCFQpC+hu5FMU50MnjeN+fXXKmC20Ou1yGmc0jNZBC4ZUtsJ94Bp4HHkOwkoPLpYD53ODJXhT+6LPgNAI5O+inye0IiNdzgK1ctkm1xTcjzz5+eEIqmoKFnn1PnoI3NVyTnlq3Tlu9YOlSVdf+0n74ySt4X38bCcjYjFeNgKhyd5FctLU5DLlv3u+HPbsVhy5/F/Qr34mGtSsxpyn2toXdsbVs6Gpn/v/EGoCzwC7XSOTpcYI7J/MJJ26UDW7bsAWHJXd0yekrKXCW7UyTcel7cbo1ESZvRYFL0+DSVSiaApMxZ2JMLm6rqgpbURy/DVUukDMFilz3kfcv/y7/x6r31ziVidxd1ZMrIbvnAMrPv4zKY8+gbv9uhNMDTjucpSY5opFn0id6SECq6VCjzCMFhEXCndplF/3WBL5S98sN+2rFF6RmBES0t3vTvtA7mNf7dfHsi4v48e4g/BQDa5TPyNALOp8Cr4+i/O3vIvKOtQjW/e4U4MlFdDmFdXIEosoXmKoOeVMbFeftyT1eJMINUFvqoc2dBWPhMpgrV8C3dCGa2prhVhWMw0f6aW9NTladqhFy5CEFRv6cXj1OFseczQDyR45E3vxXJ6LXhCXZMjnC6ukZdHanmYeOIPjq89COHAV6BiH6E/Dls3BzE8ztetOLXwZaJAGZMLs4BReKYPH6DFu7ehez7c9tHejeftXmzdJcMz7VjICk1t0UgV+5Eir7Nxw8EheJJBMaeaCPpYeflYCcrMhxkuMQeQOKXYLhdaG7dRHKF5wP35pVaDlvKXS5NhUJQwSD0AN+eFya48NQS0mu8ZhyVFQsO9NtdjYHnsliYNdeZHYfgLnnIOa89jSCmTQ01QMW8Dnbgd8W/oUEZMK7DbMssEjIQltrF6DcEbHyL7LNm8sTXvEUqKBmBKR/3fuatJ7Oq1ki/c9CVWPDPmxTwCBTuQnjIiBvvUE5rWSaUPJJVHQ3ss0LkV97AYprzoe1agWiyxahOR5BzOsal3WSqcz31LblTRuDuRKSHZ1I7dqP8rad8GzZigW7X0JkcBC2EgSTYXjc2pkdYUlAJtzkJyMHMG4n4A98mrXO/23k2QdrYitvzQhI8dJ3zzJSyfeIbPZrEIg6zmZV+CRMeG+cwhVMiIDIEYlcvLYqjv+Grftgah5wvws8GoA5eyHEnDnA/DlQ5s+D0dwMV30MsXAAIV0ddcjyqYrVFkDZ4kjIAJPJNNSeHvDj3WCHO6B1dEAb6IfV0wc7kYRWMeAr5aBbFoSMfuVSRw7DQwIy4aZ3BA88NscAACAASURBVESuuUEk4fF+phKpe6p56zMDE17xFKigZgQkfeU183hv4joxMPAV6GrkpMfyFLDBtGnChAjIqXcvhUQ+iIUKmG0AKkcpWA8jHofZ2Ag0N8FsaYEer0MwGka5sQmanObye2GGw9ADPseT2+3WoatD4jIVJr7k0oqMQmzIKSnThFUy4E0OopTOoZDOQyQzKCbTEAP98PZ2we4dgN7XB+9gHzylAlixNBRU0eMeWk861ZPcCYciQ2oIJ1YYTWGdg8fpRLRkmHZKCfr+xI5GH6/f/kJN+ILUjIAMXnn9MqWr8/38SNdfsbAvDN/YHdrOQdecUlVOuIAMc7cy1pDcOeWc9Z0vQvF7AY8bpteHncvWQLS0wN9Uj8K8ufC3NCJcH0M4EoIr6Hec8XS5I0q+WFUFXJG7k04sfp/YDeX8/cSC+JAniByZnh67/JUjcid+5JVSIAQXzjZgZxH+ZBRduc1W7vayOMplE4VCAdlcAaVECvE9u9B/sBOJw90IdRxFeDCBcD6FoJmTe7rAvG4oAbcjCI4ovHW07Hz1yhazIeGQu7+4FGD+u9fSCGRynqGiAZEupJXG6P9Q6hs3RXY+f2hyKj63tdSMgKTWXLSaDwzeJLo7/5SF60LwBc4t+WlY+7kQEGf31sm3NLeHQqGc+Cm7PeBcAZPxpTwWVLm1VvcCahC7ly1HtrkF3lAQ0bowjHgditEY3F4P/D4v3CdC+Ac9OsJ+LwJ+D4q2QEXTYWunP2ZXA0fIMlHIF1EqD8XMy5VN5EoVFIpl2DKKbioNra8P/oF+DOZLMNM5NPQNoLHvIDyFNGzLhlKyYZaFIy66xqHKUAngUB2feGe/8NA23GGmWR1RrVTAimmUQjGkWxegc+ESzD64B03HO363/SQgk/OkFfMQ6UQW9Q3/qNTF7o/tff31yan43NZSOwJy3prVPDFws+jr+hMWiYfgC51b8tOw9nMiIG/ldDKC7cnpLtOGMC0okC9zOTJQIeBCd0MDSqEwNLcHXl2H6XOh4nc7Totut8vx05AjDY+mwevW4fK4kXd7UPCEUXb5h7WOwjk8lTLq8/0wSyVUnKCIMoiuDcO0UKmYjh+JKBhg+RJ8Zhk5w3Ii7IbyBYQLg3CbJUcgODQn2AmToyK5luG0Z3jBcERU7lyToVKEATPgR7mxFWiJQ1m6FMb8xdhvq5h3/z2YteUl2IFTtleTgEzOk1bMQqQHsiwe/6YSCv0qevDg1smp+NzWUjMCkpy3ZJXIZW4Uib4vkoBU1+mmhICMounyC12RoxW5LiB9PAomhF0Cg4GhQCRD3h4yatXJxBUF5WAIOW8MRS04bC2abcFrFBHNHIdqy7hXQ0mWeeqD5IiD6oHq9zjOhM40lHoiyGMVGzdkZC2bMxgmgxJSYc2djdLqi8AuXIPgmpVQGhuwc8sutH3j/0Pzk4/Brmt5s/0kIKPoMeNwyZCA5FDf8C0RCtwbP3RoyziUOuWLqB0Bmb90Jc8lbsTg4JdIQKrrl9NFQN6QiLdFyT1z2N2h3zpL0qcFJNc/2BsRfs/E8S2jiSqEw2kN5yjpHqSjcfQuXgbvussQXbsK8fmz4fd5oLt15AplvPzCdrR986to2fw4CUh13fvscp0QEKWh8Ts8HPpl/f79r5xdgdMjd20JSCZxI5IkINV2zeklIFXc5SkHPJ0p96Rt/7Y5kC/gyOq1yK1bh/lXvxPu2bOcAIy+gN8Jvih1KZPO4blntqDtW99E6zObIerqaQRShfnPKstJAWlq+hclVPfLyL6dr55VedMkMwnINDHUVGjmjBeQqQD51DZIf49EGtuvuwHFj92O9978e9B0uXYid34JmCd8R1JHOnHkiefR8tBv0LhvNxA6ZYOIbQEnQplQOPcJNPAbI5CmbynR8L2RvXtpCmsCcU960Uk5hUUjkLPiPmoB+fl9SP7rjzBn73bIJW3Hd4HS2AmcIiCFkwKiqbCc81FMZDu6cPylbUg8/gxmPfwkYjwPn/stDrK2BTXRg9wffRbWF7+M1iY6UGrshhhFjmIWPD2QY/UN/6yFY/dGDu55bRS5pv0lNTMC6Z2/dKWWSXwAycEv0xpIdf12tALSce/DGPz3H2Hxc49A1dwQ3uF3NVXXihrKdUJAXn3fjUjefjuuuv5KDBzrRnnnXvi2bkVk+zbw410w01l4jTJ0ufP3lCiUjr+KZaKc6oP1Z38G11/8N8SDPicQ5KmJTiQchz51YhcWYvX/LKLhX8UPHiQBGQesU6YIGoGcvSlGEhBZg9zY2rV1F3offBzh//wZwn098MidQG7fmWM2nX3zZl4J0iExX8TR1WuQv+giLFw2H4kDx2AeOAx/xyGEjx+DVio6W4Hh8zjBFE8mx1dE7kBzuZA8bwk8n/g4ojffBL88e+Utn40kIOPQdU4IiKiLf1NEQr9qoG284wB1ChXhbOPNJG4UqQRt463SLqMREFl0slRB38GjSP1gAxo2P4xox0Eoum9oKut0vg5VtmmmZ3PiLHnczrnpMomepONEqPpdsOV6CHtLsBbpiS4991UN8Plgz56NxGc/i9gla9HYdMri+ingSEDGoRe9ISB13xSRCAnIOCCdUkWQgJy9OUYrIM4Z5kYF5WQKg/c9BPv+3/w/9t4DTo/qPB99zvSvt+1Vq95RA4FBIKoNptsKYIxjxzgNdzuOk+v7txwncYxz3RKX2LkugA1YtunFVCGMBEJCqPeVtL19vU499575dsVKSLvfFold7Zzfb220O3Nm5j1nzjPnLc+D8pfXg/O6AFmGQ6M/srGwNwz92wZqFKtXCHcKMlCWRabmwaX60Dn/fGhXXg3vzdeibO5MuIN+OwB/quYAyMjG45RHDxQSRsp/wAWdQsJxsOjE6qK7afZ5QjpxE432fsmJgYxubEoFEPtLmWUKAUjtP4zkG28h8+J6eHfvhqujFXI2CeryvbMjGd3tTJ2zBuhcBgHJCQ/PqtRzWrFmJBRE7/zZUK66Gu6LVsK3cC58XteQ+vMOgIzDVHJcWONgxAncRXz2gvOsWPRmGu3+ogMgoxuoUgHE1uqmFHK/tGoimsCR3Yfgfu55yG++DuHQfgg5A7xpgmdFeUzYa5SFdqN7knPjLJs4kcnzWhQ5zg0uHIa2cD46r78O0y5diUh9ta2/zsbCFltkJPCMdPGkx3cAZBzmgwMg42DECdyFDSCJ6M201wGQ0Q5TKQDC1qloTkVWM1Drd9uU6jadiGEins6ic/cB9Dz/KiofWIdg21F4OA1c0G/vRs5agd5oDTChzqMQdB3IppCTROy/9IPw3Hw9KlZdgOq6SvAsWM5YeimQZWzAumHX2DNhrsFSvOyRHAAZh4F1XFjjYMQJ3EXPrPlLSDJ2M+ntdsgURzlOpQAIy8Jqe3UzOrfvg3LR+WiYXodIqMgtpZoWcsk0su3dyO3aj+i2HdC2bkfd9h3wFNKQeMvWvDiuFunsSt4ZqQHyyFweVFNhiRR9c5dAW7wYwpJF8C+YD3dTI1wVEbhdRamCrG4gFk0i/tSL4Guq4F++GDVlfpvefnBzAGSUL8Tg05wdyDgYcQJ34QDI2AdnOABhuw9GMdjy4GNo/+PTcE2vQXDlCgQWL4S/sQ6SwIFnqoMWRTSvoXN/M9Jvbkdo42bwrUchxnqhZDOQUylwulZkKGSB34HsrbE/wqTqwebdopZdy8F2cbrsQdYXAA37IVVFkF1+Iczzz4eyeAHqywKQmOYJBZieeqEnikzzEaTe3o7CY8+Av2I1fHfejrpqp5DwjEyCd7Kwvi94Q4+Ejh58+4xcZ4J1OmUKCYsAkriZ9HY6O5BRTsJSAaT9wUcR/8n/onHLehy58HLkbv4QZvzF9Qj53FBkGaQ/NsJuI6+baE/l0b1lO4zNWxDesgWhbTsg9zFFUAOcSwaxQYR9NfdP13N1Z9Ifp7BTEPq1qZhGCAoZ6DyPdPVMtF+2Grj0YlSvXIqayjDcSjG9lzVGJa/rBjI5DX2vvQHzicfgfvR38MdjyN3zORhf+ooDIKOc+8OeNgAgocj3qD/0aIUDIMOabFId4OxAxj5cIwGQ2P/8Co17tkIlItTKapC5c2FdejGkC1fAs2Au/LJox0cYp5NqWNDSGbuiWo8lkNx/GLmDh6EdPARuxz5EOpsRzEQBSODdLBVYgsXqHM6hZtd7qDqsDKOczyLr8iMZrgVtqoU2Zxa4+XMRmjcHSnUlpEgIst8HWRJtNUWGNcx1GGvrQmrHHpgvbYD3zdcgtbaAZPPg4t3I3vNZWA6AnLkZcwKAeB+tOHrU2YGcOWuf/Z4dABm7zUcEID/7NRr37wSXy8HkBeheP7QZ00HnzwO/eCGEebMhz5gGV0U5XEIxM4hlCzEwSUUTKHT3QGvrhHHwGPijByB0tIFPZJCKJSHFelAR6+rfjzANPwYmHIgkgIiMfWtQmyi7lf5UXNstZZmwVB2EssB2sa4j7QqhECgDyspglvuA6hpwtY0Q6ytBGxsg1NchUFMBtyTYMr2ssTPzqQyynT0w9x+AvmM3zN17QPYegLerBYKugYoyaKwL2Xs+4wDI2F+B0/cwEEQPRb5n+h0AOZOmfk/6ZgDCJ2MsC8txYY1yBEYDIDzz4XMcmJqflcpAkxTkauuQWb0KrvddCN/iBXBXRCB43BBkCaLAH08zZf78nGEh2tWLdEs7hJYWtO06AGXXdszZ/xYMpgioUVCdwDQIBIkrhkz601uZNjm1q1EGB437dTpO4oMaQgLk1NY6hbQI2wtQs9/3VHQq9euLsNgEsb1whihA40XQggqet8CLBJzAI1o1A7nZ88EtX4zc7FnwNzWgqqYcHqaWyBFbtMreaVgWDFWHkcvDzGSQPtqK9Ns7QJ97Gf4dO+CJ9tq68ZYoFmVxHUGpUc72EZ52PAsr8n3OiYGM0HiT4PCe+fOXkljiFtLd+TmnDmR0AzZqABngaGL6FmwhJASGYYKILuSbpuMI42hauQzls5tQXRECUyQfWPIZiJiGAcswQHQduqpBzeaRSaVxuKULpLUV7rYOJPsS8LW0INLdgbJCEiSZBk0nYOXTAFhW0kAMRQTnFosysgPN1h8/iRJkOBMxnir2wxqL6TCoMAwYmRwo00W3wYPJ7IrQODfSoh9+D9DVOA375y2GL+iHxBILGurgKg+jriKCYNBnZ6FRSQInihCYxjshdt+sN5agEM0U0HekFdHNb0N88c8o3/sWynqOgkK2FRhthxZ7loGdlwMgw43k+PzdIVMcHztO1F565y1eRhLRW9DV+VkSLHM00UcxUGMGEBs9mAuHgqqqvSpqLjeiDY2QaiIgDfXQZ8yDa/4sKLXVUCIhiAE/ZFGw4yUDjdGZ51hdSTIDpFIQUymouQJILAGSSAC5DJDOgMT6QHt7kMjo0AsaTN1E3iQoi3XDm03ZtOh9ogJON+DL5SAykBpc9X0KGzEKEVERkBJlZPvjMDUKb8dl+kQ30pICXlHgVkS4JcAfDsLyh9CphBDxSUBFBNmqGiguGXwgAC7gh+hxIeiS4RLfATUbMCyKVEFDrjcGvb0TXHMz9P1HYTYfA21thdDZDm8qCreeAySlyH91ssvOAZBRzPRRnDKgB1JW9kPT73/EkbQdhQ0n8ikOgIx9dMYFQAbfBlusdQM0kwUsFRl/AD0Nc6EsXQj3rOlw1deAq6kBV14GPhiAxDKyZAWCJNopwSfvGVg9Q043kFZ1QFXBJZJAXx96k1moubzt+smYFJXHjsAX7YNuUnTILpCChkAiCV5joDa07C3PE7g8EuIujw0ibIfQ5CIgLhc63UGkg0GIXi98Hhk+SUS4MgQSCqJb9iLglhGQRXjEd9x0A+ZgYKEbJgy7ODAHI5NFPplCojcBrbkZOHAA8v6DEPcehtLTB7ep2jspSEx/fQi9FQdAxj7xS+nhuKBUxX9xoZAjKFWKzSbTMfH55y21Er230E7HhTXacRt3ABm4kYGvfkZBrhuwsjmbdNEqCyNR04Ce8y+AumQJIo01EOtq4C8Po9znOsHVdbyrk/tkmhj2zqf4P+z/8roFjbnTWLYsYXEFioJhoMCyoAbcUqcxEgMMFshmOxGOcJCFIj26wBM7fiMSO5xvZxwPJkEc+MXp8ubjqoFYOo9kNA5y4CDUXXtR2LEH/IEjqGndi7JMH4g3bGefWYyB12Y1LmEkHQApwUjjcIijSDgORpzAXTgAMvbBOWMAMmjRZ4SANuMsWyAlEbrsQsHlgqG4IbsVcBVl0Kqrka1tRKGuBqitBV9dCTnoR9jrRsAl2fxPQ7V3uKGKR9lxFsYXxa49nAuLELsYsggQxE6jteMfDDj64xWnuzpLtWUUL/FsAb0sm6y7B1xPD3p74qg9uA/BrnYY2Rys3ihoJmPvopAtQFYzkEwdRJDshITBlC/FrC6m/WHB4nj77yc0B0DGPvFL6cEBkFKsNHmPic+fv8SKJW6h3Z2fd4LooxvHMw4gJ7m37IWY7SAKKqiq2X8lHjfygSASZZXIRcqAynIIlWHIAR/8HhckfwC5SBVcPjeoS4GmKCBeL4gk2gWMdkYTC1BLxZ8iAJTyKf9um7H9jGVROzMKLH6iasjohl1pb5mW7TZzZ9IQmUuqoIKkM7CScaiJKPriaYh9MZDeOPqiaTR2HkVZMmr3QwsaCM+BY/UuA4AxOLbBQIMF6nUVpiBC8wSQLYvAk4jDlUmfCCIOgIxuso/0rHcA5L/NoP+P5fv3bxlpF5Px+NG9OZPwSRmZopGIMi4sh413lON3VgHkNPdoB7lNs+jqymRBjAJ4FMGFfeFHg5XYN3slyhoqQSsiSIbC4BvqAL8XgiTBL/LFIryAH0rQB4kXjnNDMbfU8KzAxSpxmyDSZK4wA3nNBJfNQIzH0JrRUGCxjIKKWFcPqtta4evoRDaagLelDeHuYyhLttv3a0KCZWeICSABF4jC8s/w7l3EoB2azY7IQJXtOrQM1GA5YtPm4tiSpWjasgk1+3fDlIpcWMWLGKDRTqcOZJRzvuTT+gEEFVU/EoKRPwT373IApGTjTYIDu+fMWSxE40wPxFEkHOV4TQQAKa6wxUUUdhzDArGTXPsXdU6AKrkgyqLtmtJ0A7wMqIzWnBD4OYKcXIaMvwyZSOQ4My3H83CHPeCFIQLS9jUYtYiGQk6Dppl2JT0rDAwke1ERPYqY2wuiUYhZFYamQ1INCOwYmdigxxs6BIsl5DIcGkgtZkGUIVKJKbXraDjLhJFNIufxIdU0D1i5HNKKZbAap+FIVxSNv/gJqv/8CsxguQMgo5zjoz5tAEDKKn4oBMJ/DB7a62iij9qYE/DE6MwF82kyeQP64v9EgoEAk/t02sgsMGEA5HS33c9Yy2IC9gJtmKCaBgIDBiy7clsGgcq7kZc8KLA5wI6lRYU/yavYLq0hG/v61w3omgnTKF6HeZfcWha+XByqooAzAV4rVpjbIXWeByf3xyfIKZQEh7ogpTA4AZrighEOIVdTBTq9CeKc+XDNmwXX9Eb7b7u27kbD97+N6pefhxmpcQBkZFN77EfncqCJZBLhwLdIyP1E5NChPWPvdOL3MGVcWMkFy2bqfenrSDz1DXiVIFxFd4HTSrfAhAeQYRZiNtntAPQA0LBdjA0gQ6fuDmshFqfgWXCbs+tI7N7Gg0LFTnM2kQqVIds0HVi6GLkLV0JZMBdVdZUI2rQmBKlkBps2bUf9D+5FzfoXYDkAMuyQjfsBeR3I5OOWx/3PQkB5NnR039Fxv8YE7HDKAEh05eo6Lha/2sqk/x8AITLSL8EJOHhn+5YmNYCczlhjBY/xAotT3Z9hgcazaLnsMqgfugnn3fp+cB43iCjarraBrK8BAKntBxA4AHJWXw37o4F9lAAxIspfMFzKC+X7t3Wc1Zt4jy42ZQAkc/7qKq2v7yqSy/yAEhJmdA+OAt7IZt05CSAjM8HZPZq54KJJ7P3AdcjfeTsu/9D7IYhCkdbEoogl0si2tNv1ItmnX0b59jcQ7GkHXJ4TXFhctBPpez4D02HjPSPjZyd22DtZKwaX+x7RL77k27Gj54xcbIJ1OmUApHPpqnKXmltNdfXHNK+W2emSQ1XwTrCBmgi3UwqAsEyoI+ueQvf/3oe5b22EwHZ6g7OCJsKDTJZ7YHM0msC2a29E6s6P4JqbLgfN5aEnEtD6YogdakVh7z5g+w74N78Nr1VgpTMnus8Yj1isE/nPfh74yj+ipizgKBKO8/jbKdWsoNQl95k8/zci714f2L0pNs6XmZDdTRkAiV11FePCWAVe+jk5dLiC9sU4RlrntNItMByAsJ6Y/3/bU+vR/MvfYtWzD0ESXaAef+kXcY58xwL9ALL5upvQd8cdWPX+S5Ddsw/5zW8Bm96Asult+Lrb4UUBXCgAKpzIhWW7Vgwd6UQP8JWvwP1P/4yIo4k+7jOMsESNsrBlzWzqIbr+SRo3/xx545nUuF9oAnY4ZQCEXnutHPWHFwsu91rz1U0r0N1bgUBRq9tppVmgFABhPbW2dqFt41bw//sLVOzZBV8mBeLzlnYR56h3LMD86qqKtulzkJw+C1VBD6TDe+3qdVIwwaWztuYHU0Sxtx6DAvecaQAFHbroQu/HboP/1htRsXIFRL6ovTK4OZroY5x0yTRI0N9Bzlv4Oij9ZrC7dTfZurWYq32OtykDIC+vXi0sqp85S1CEz5nPvnQ17YtNJ+HgOT684/t4pQJIRjMQ6+hF9IUNcP3pOXjffgvuvh6bsXaq6puPdiRYSnLO7YMqKxANHXKsC4Kugygem7bdjuMdBw5qU8oTNYeUvwxWXSP4xYthffQvEJg/C8HQqXeCDoCMdnSK59FYAvB6DgsrznuOI8b3fRdccIisXdvP9T+2vif62VMGQOiaNXzKEqdbPP0bc8Pr1yOZnuMAyMimZ6kAwnplQV5GEJh8+gVYjz2BwLPP2oSDdpkFCzoO1qwY2W1MuaMH+K7sxepUyR/Mb9ifjkxNHaaRQ/uiC2HdcCPCd9yKmoqgLX97uuYAyNimFAMQ4nU3k6XnPS+Y5nd9qxwAGZtFJ+DZNoCk1CaD4K/pm2/fgFxurgMgIxuokQBIUT2PwmSU5IeO4shrWxB+7An4du+EnEqA83sBUXQy4UodgoF041PVl7BsrUTeBpF0fT2ar70GdR+8BpHF8+Atj0Bi9PFD1KU4AFLqIJz6OBtAPO4j3HkLX+SB7zgAMjZ7TsizWbFx9IrrayCQW7H59Y9B1VaQ8CDKhwl51xPrpkoFENW0bIJBdz/VeS6TQ297D7DlLRS2bEN+2w4EDh6GK5OExFmASxm5IuDEMs17cjccy/7RCtAJQbR6OoQF8yGsWAL9ogtQNmcGvOGALcSlmRQ6484CPT4mg2/YAZCxDR+N9YLI0naybOlD1MBvwhuea2PlqmPrdXKcPWVcWGw4Eh/8YMgC/z7rlZe/CJNeQcJVk2OUJshdlgIgzPEb7+xFOpZAqKYSbq8bIhMqB5BUdfQcOILeDW/A99x6KIf2Q4r3QjFN8NQsqsoOpFaPRyX3BLHbuN3GAP8Xo50nFnTFA8stQ68oQ/Si1XBddTnCSxeiMhKwL8l2gKqqIdXaCV2SIIWDKPe6wJ9E1+IAyNhGiMa62NxdT5Yv+y9eFF/xv/hidGw9Tp6zpxSA9Kxe7ZUMY47+5ptrCSde7wDIyCbqcADCPrlY6knLH55G+ytvwHPLdZi2cDbKykP2hex6K9OEWlDR2ZdE1/pNKDz1HKpf3IBApg8ugYIL+Gy31onB4ZHd5zl5dD+hopUsgKpZmKKOI0tWoXD99XBfdxVmNNXA43FDFITjfF7Jgo6O9h5Ef/oryHNmofzaK1BfFQbPn6gZ4gDI2GYMAxBY+p/4xYu/RS3r7fDWrcmx9Th5zp5SAHJk9WollLOqqUK+TVPZD6Ojl5ycOz95hu7s32mpANL64GPo/c3vUGVlkLvwYnCrLkXlRcvgtbmbOJvBNqebyHb2IH+kFYVDR5Hbtx/Cnj0I794Fl5YHV9BADQtEEUDZDuZkoaSz//hn94r9fF2MgRdqDgYF8oEKJGobYc6eAdfi2XDNnAVh5gyI9TUIeFzHdeNZMefRQy0obHodygvPgtuyDeaH1kD660+hrjoCwQGQ8RlLNkaGAZQFNepRHrGo+fWCKLbUb9qUH58LTPxephSA0NWrhXaeD3gamv4D7d23001bvNStMD3SiT9SE+AOSwWQ9gcfRfynv0DjttfQPWMeChddgrIrV8E1azrkmipIoQAkjrMzspi0bDSnIn7wCKztO+HdvAVcrA9mTxR6dwxSOgGXrcingYIHYcVyQpG48JxqLIuK0dMz0IQBk/DQBQU05Af1yrBCIRQaZkGdNxfc4gVwL5qPqrAfilR0DzLXYSGTg9oXg9nRiY5Nm4FXNyCy6VW44n3I3vM5h8pkvCeMYYLkCiBL5kdRWf4Q39L7dZ/bTJL16xmGT4k2tQBk7Vqubfdu2Rsu+2ccOHanuf6NJhLxArLDzFvKbB8JgMR+9ms07t8JLp6AxovIVdUgu+ZDEK6+HIGlixBxS3ZshHDvFLblDQvRgo7YsTYk9h1GdttOeNa/htrDOxCOd8KwZPAeJrzEpF1PAv3JFjM5mcSRVZ2rBsysAYHL2nTzyVADChctAS5cAX7ZEshzZ6M26IFv0HxlJH5MilczTfQcOIrU61tAnv4Tyl9/GUoyCeoNwox3IXvPZ2E5XFilTPPSj1F10GgG5ILF+4Wmugf8ZuFerFunT5UAOjPUlAIQ9rx07VqSbOtcQ3fuvMPcvOUmEikHZFfpk2YKHzkaAOF1zdbqtkQJhjuAdHUt0rNnQ7lkBXwrlsA/azoCdpop0yan0JhEbF6FnstBT2Wg98aQa2lBpvko0s2tyHR0IXzkIOY17+z/8pZBeRd4twAq8CfsTCZEHMVmae1PyGGpgEwAyzBhXXQVDQAAIABJREFU5gxQM8/UScCgsCtUj76aJmSmN8E1sx7hxjqU1ddCqK2EEAqB93vBeTyQBf64q4rFm+J9ccQPHAH/542Q3ngDwqFD4HI5iNkUONMq1o04ioRn5q1V86DRXvALFvyBzJn7YOAPDz7CpvGZudjE7HWqAYg9Cqnbb3+f8dZbt1sHD36GRKoB2RGXKmV6jgpAaHERs3mZ8jpygox0KAxuRiOUhXMhLpiHwqzZkOuq4SkLwedxHdfpsxUFLYp0IoVMTx9yHd3I9fRBbj2GSPM+5FJZCKkcxEwBiXweci4HpZCDoKqQdBWcrsIyVFsyln0r2bsdVlB3JooY+xlZqWbacrNMsJaJ7BIqwBIU6Eyv3dSRc3uRCEUgcyJknwQ+6ILuD0KvaoBeUw+trgZibRWClRGEw36ILsUmPxxw2DG53Hw8icKxNqhHWmEePgQcPgBufzNcx45CSiZZSuk7vFiOpG0pU3t0x6g5G5yFphk/pnPnPxx6+vENo+to8p41JQGk76LVc/m2I2vMeOxfiDsICNL4CABN3nlQ0p2PGkAGsR7b1NfMXZPKAIqMTEMjDl1yObwrzkN43kxEGmrBuxRIigxREsExVxVj6+i/Q/Ytn1ENdKVyiHb0wNPRBndbK5qPdsPb1YVAtNdeRF2ZBIR0DCQdh2GKTEbdLqbzuER7PzDwmUgspi9e1HMYSWN9DXjNGEByYNK2FgoFtpOywGQJeUEHeB90bwj5ynL4LBWxyhq0zpqPSFkA/roqiA11SNXVozriR9gtY8CZyu6mWGBOYTFGXVUDzeWQiqeROnAI6Y2vQ33lTUQO70FlqgvUE7RZj9/FMO0AyEiGtfRj7XnMxiQBrqL829y0ab8LvvTSlJCxHWykKQkgmSuvrNQgfBgE/02aW0Cz+eIXm9OGtMB4AIh9gQH9BHshJ1ANC4JCkKurR9vSS5A/fxkqFs1B04x6yH4vRJ633TwDjbm6DJPCMAxwum7/MO1zraAhn1eRzuaRSaYhRHvh7e1GVzyLWDILKZXC8nQnCj1xFDKFoip5Pg8jp0LLjYz7TnKLEOX+ALaiQHbLcHkVHAlWI+0Pgvg8CIV9QHkFzPJymJEIIh4Zfp8biscDQeDAsRiQKMISRQjsGTlyHCjZ/oXtvjKqZmerZfcdgvba65De3AHXkYNwp9ptgV4eBDxh1DA8ijwxJ73SDoCckbfa5hzzuECnN7APiS/D1H8feumlY2fkYhO40ykJIKygkEqumynH/TfZvkemqTRPRSeQPtw8HTcAGXwhtjUoqCDUgOr2IFVeA60sAHdNNQL19dAqKhFrmo58XR08fh+8IT8CPjf8p0h8sAvnTAuqYaJQ0GxwkHNZpPMq8qoOrlBAZSEFNZVDPq/BYLUVmgZLM2Dopp0RNngnwv7NmnRS2iv7nayIkPozoHhJsv/tcolIufzQFAVElqG4ZBAPK/ZzgyoK3JIAReShnKK/nGEhqxnI5FVku3tBOzogtrYDrZ2QOo5C6GyD2R0D39lnZ6ZJtAAiuUD5YVKcHQAZblqP6u+EEVr6vRYWz1cJ6Bd4aj7ie+SRKSEiNeV3IPSauzyJIL0aHP0m3fTmNGSzXuoE0od9kc4IgAy6KnMB8YYOmkuBCiIMfxiZcDna58xHcuZs+KvLEKquQKA8Al/ID87nheVyw1RksEWccT6xxZ4/TUaWzc/Fih0ZtYdpQWP0Hmw3xDKZAKi6CRZ3GWgFluMPQDnF7pRdi+0abIDhiE2TLvKkP9pyalPahZYsY0o3UVB18JoKTlWhF1QYsThyiSSiLN5zuBX84WZ4mpuhHG1FMNYBr54Fcfth8QKsk2M4Q/FkOQAy7LwezQFEzQNud4Zfcd4xSrivm4r4fOQ3v5kSGiAOgKxdy2VbOheZlvlx8/E/3mxp1jQSKBvNPJpS55xpADluTHtBZDEFCha8MAsmLHDgIj4QnxvpUDm6qhuhLFmI/MwZyNbWwV1ZhuqwH+UeBV5x6BqRd0U7jidJlR4HsZ1NJ+3fh9vOMydZoqDZLrWWzl64u7rg7uhA39E2zNy+BYGjB5BNJ+COaZAIgeASYA2uyj8VMPYXHNpJCqdi6nUA5Iy8ozTZB3DWUe7iy34vcsKvvU89snsqpe8OGHW4OX9GjP9ed8qyKfN33lmr581Lze1v/yMtaIsJ7afPeK9vbgJf/6wByIAN+hdHVpHOdglE5O2iT12QUJAUEEWG5ZKhu0Xk2C4kVA0arkImGEKgIohweQCeSBBtkSpYLgWKKEByu0E4Al5g/63Y8RXO1tRAUWypxDfCjsGYFnTmggNbS0wQVUMimUZW1WGoOjzpFEhXN8x43OakyiVzcHW0Ith6ALF8AXLBgJI3oGY0+PUMJD0PgwlEGRQc4UAEzk7usNORBzdmC8aHldVse5gBD1JllXCnElAy6ROPdwBk3N8oG6wJBZGFnWT6jP+0OPPlyHPPtY77hSZBhyW+LpPgSUZ4iywOYhbMuSQW/y6yuQuRztpfcE47vQXOOoCcdCsD7iY7CG+aoCx2YmqwYCBDAd0dhuqLIOkLIFAeQCDkg9vvRUc4AqpIkG0AcUHnXTBcXiAUtGk9eCZ0pUjIMvZgSiFTCz6252GxCntOsPoUIEcJCiAQLAuKZYLTdOSzBQimAaWQgTsdRyKVQY4BiGbAlc6C9ERtSnvdMpFP5eDv7URF3zFoFOCJAMHOu+JB3BJIf0zlXYDB7DAAGiw1meNhyB7oLh+EaXWg0xvRLnsQeeM1hA7tB2ViUwOtBAApmBR9bd3Y+M3voen1VzGntx2G6Mg9n+5NYOANn4fFt94UQv6vUkve4V//RN9UXDumLIDQa67xpDXUm7r2E8RTq2g0xtspkKV+gk7B2XIygHgj71Z0ZG6a9oceRfx/fo2G/TvBszqQQWm8Z8ps9ktt7wQsezfAcmBNu7JbhYAMiF2XUWwJsQxxbzkSkbD9b1akZ0aCOMSJgGEiZGmYDgOCIoHwvJ1Om9ApOimPPnBw6xrqoSNYUJHpTcGt5hFK96A88c5HKAUHAwoAEZwkQvBKdpzFYv0xoLIZdQerCQ5hGfbFa6cbW6CFFDS3F/n62cgvPQ/eay6HuHwJ9h5oQe0P7kXlS8+BRGreBSC5ez4D68tfQW1V5JRkig6AlDgzGZCzXWc4bCLk38h53F+0qOdg+IV1U4ZAcbClpi6ArF4tJD0eHyqq/8Pate86unNvHQJ+hxdrqHUsE4dVFkLhv3+K4PnL4YsE3yV6wACk53ePIfW/96Fy13ZwZwlA7Nu2q77704T7/5+a7HcMPN6Jb5gQYBAe5gCtOQM4UYDKFnQKCNSCxGIwg3akjMxQZz0RgKMUEqXgLQumboCRsQjUhGBpJ1iPgQjYD6sZ4YuvWsmgMagnmskhzwnoaJwBYeEcSEsXQ1q2DJHKCNzlYeQJhy1v7kbdD+5FzfoXYJ0EIFy0E8bnPgfylX9EKBI84bnYXTlsvCWCBzvMMIFkCtzMpkOYM+spXsv8q6+6Okl+9rOR5YGP4JIT+dCpCyDM671mjZgMlX3OfGPzh+nuvRfYtCaCk8572q17Jg4jEkT8+z9C2crzEa4IH1+WByYSW6pbn9+Avgd+h2nPPAKexZYmWoZbf2zFloEd1AaqKAaK+E62w+AqixOO6c+KOqXraSxvP0siyGtIlpUjx8Sirr4S8oxGSNMaIDXUISCLdtwmlcxg06btxwGE9gMIo01hackpxQX5038L/9/eDbdLsQsqB+CUPRNLIe5r6cDef/oWarZtRkOqD6ZTF3XqkWNZgtFekDmz3+SXL/9DoLfj+3jmGW0qBtCZgaYsgLCH/92aNfzVJm60tr/9UdrZeSvxRRwAGWLBI5kkjKAf7f92L6ovfR8q608tyHVk5wF0PvksZvzwOxB1s0gV47gGRw4lTKo2msaRVZchf/uHsOITH4YsisdpTRi+GKqGZHcvdr38Oqp+/XNUvvk6ECwqbXKGbu+yjl24GuGP34HaG685ZZpxWjXQe+gYYp//Z4T270bYyDvxwNONFgOQdBRc07TnhGUrHvQVsveTdeve8Y+OfJQn9RlTGkBYNlb8mg8uIF1dd9Nc4XMkX7Djs+P+JTmpp8igm8/kobv96P3036Dyxg+gfOGcUz5ZOp5Ccss26P/yLZufSVYLcAo1RzEJbACJY+sHbkTmox/BDbdeeVzdke0gsrqF+NFWJF/bDP7+BxE4chCuXNquobEzhXJpGCJBx9f/HeUfuAo1MxpO+cUYT2XRs2sfyD98EZ4jLXAzYhYnoeRdA8Zsans5mQSz3/tjblrt/xtYvPhtsnbtlCJQPHnXPoqZfW6cwgAkfeWVYdMXuovLF/7B3LqznFJLZBxNTjuFBVQdmqig9eJVqP7ru1B99aUnUIwMnGHoBpLtXdj7+POofPgBRHa+DeINjsr/P6XHgXGGRRPYfN3NSH30Ttx4y2oY6SzSHd1INR8Dv3M/hEP7IB45CP5YB0RNLSYtEAIuk0SyogJ9F16Mik//HcLzZ8PjPTVpaMeRNrS89GdU3fsteKJR8LLi7BhPNfFsxgRoZMHsTrhd3xM412+9z6zrm6ruqynvwmIGYCJT6fOWXWdFY582Hn/qQhDOR7y+Kb1une7hWfaJRjh0+sNQvvQZhO/4sK2xfaptbKagYXdLN4I//wkCTz8N0pO2dbvsYLLjziptfrFsn1QGuy65HMlrr8WKS5cDh48is/cAEnsPwL1jNwJdLfCpKVv3g9GasEwtoqtIej1Ive8SaLd9BHMvPR/eUFEn/eTG6FzaXn0Trfevw4wnH4Oi5QH2he20d1mAZtKMCDQlXn7ZqyQc+KmvpfFZsn7tlBGPOtWUmNIurAGDpD/5twvNjvYbjZef/zRkTzXxFjW8nXaqFUezKawPfPpL0O/+G1wyv7FYiHeKxtwsfdt3I/HHp2F8538QlnVIEnHcWSOYWJxpIlbTgHhdA7RQCNUbXoPv6BEW4AAXDACSeNzdZLtYCllwsW68dtvdcN9xO1beeLld1X66CqeMbiH6q4eR/JfvoMpMQySsSM5ZFk45nzNxoJDtEi+65Kd8dc0j3gfv2zGCoTwnD3VmCstCuemmerWlZbW1Y8c3qTfY6ADIEHOdVVznsuhdej7Mm2/G9Hs+AVHgT7tAaak0oodbcWTT2yh7/BF4d+6AnIiDeD3FlGlnsRp6YWHMw7ICg1G1CzykeAI844xnby4jAGXFjv3a3JQRMVZUoP2qKxG+6XpEli5GqKrstGPDdit739wJet/9iPz6lxC9/qJksNNO/UHEACSbbOMWnvctvrLsucCf/nRoqpvKARAAseXLA0TTzqOa9j2a1uZDtRRb5taxzrvfj/5CqrzihnrBBbC+9o+omsaYcr2nfZeYO6s9moL05FMgG14D3bETcqIPkmGAJ07AdrhFyN5ZMCVDy7Kr0AdqSeziSVaZzvTQQ+VQGXvx0qXQP3gtGhfNgb/s9DvpgmYgmswg9tOfQ3n6SZTv3gnLEwAYu6/TTrQA20qrTNuF5ojC7UUosFb0eDb7Nm6ccuy7J08NZ4kslpjxhY9/vF51ee61Nmy+xDp0rJpEfM7X8RALCROEStXU4vBH78K8mz+AyjkzIIhDLz5MoyO6bSdif3oJ7g3PwdfRDVdBB2UjQIoFd86OpITVmwlWMTBhFGGmCt2jILHsEmQ/dCs8qy/G/LpiGu/pGtNT6YsmsX/nQTT80xfg27MH8EdKuPAUPYRltEXTIDWVrdzyhRuEfOHf+rLxI03r1zNRmSndHAApAghJffKTIXDC7eafnr/D6u65hEQqioua005tAcaSC4q8CCQ/+yX4rv8gps1tGtJapmnCyOaQ742hfedemH96Ee716xE5uhdEZpoZHkfYa5j5xnYdpJCzKe/by6Yjdv75sK5chRkXnQ9vfQ2UoB+ufk6t03WV1gwkN76J1Pd+hPCeHZDTRfp8p53GAiyzLdoDEvBvJMtXPCgI9CHfE0/Eppr++ams4wBIv1Va16xx+SXPeXTv7s9b6fRtSKvF4KTjoz/9umLoQC6FrhWXQb3hBrj+4gY0lgfhYrrjQzSDBYb7EtD27gfdvhPWnp2gew5CaGmBK868AjKIJDG2Uyegy0Sv2I6D2VrNIemJIFNdg8KsaZDmLQK3eBGkhXNQXV8NlyyeVguFDYdJKXK6icxLr0J/6hmITz1ja8fbrjBnnp96xvaTWMIng7pcf+Cqyn+Yl+UtNU88kXMA1/HyH58DdM0avqsrE5Yr/V8mseSn6Nvbg1SUiENtMsRr0k8Jks4DfcuXI/6Xt2HB+1YgXFMJqYRUUFa+m8vm0HO41d6N8Btfg3RoN7iUCV43IDD2KVMHo9q3WXFZwPhcX+gG+LwYIST74UWokgxDFMATHYmGeUicvxKFqy5D04JZKI8E4BnGdchGUDdM5FJpZA4fg/HzX0F86SV40wmYLPXXKRoc8iOJ6Bol5y1OIBT4hZSOf9et6z1k/fopnb47YDBnB9JvCebGwurVfGrBgg/TQ80fM1568SriC4tgtN9OG9oCpgXTUKF6JKS+9E8Iv/8qVM5uKikHgXE1mYygrlBANJrAgeZ2SK9uhGfzZvh27oC75yg4nQeRPOACTMKVO2d3JXawfIBNmFWUa3lYoUocmrUI3YuWwL9iEZouOA/h+hoITP9EEMBzpWmYdMVS6NuyHa5vfw/eo4cg59J2QP6cB+Sxvrv5DGg6pgurVr1Amqbf5z9c+3usX8s4NUtXHxvrPUzg8x0AGTQ4DESSd9+9jOw5cIu5c/cXobhdlOkinOtfvWOdoIz/hXEEWTpyTCHwiqtB338tapctgtstQxhgvR3mOiwzKJ7Jge/ohNHRBa2lDdr+PaBHO0Dbe2B09SCY7ICrkAMhEjiXDAhFN9ek+Yoe2GEwW9hZVCasggGOFqBJElLeCuTraqBXhEEqyhCYPQt0ehNIfT1cFREEK8JsWp42NfdkE+u6gaNH2qFu2Aj5hZfgfWMTpEIebEgmjc3GOj9Hez4bK10DLeQK/Py5/0Wapv/B/9D9mx3weMegDoCcNLnSt9xSYbX3Xklz+XtpLFFhaboEJjjktKEtMCB4lImjb+Y8JC+9ApXvvwLy3FlQqioQcI+MHiZvWshk8sgeOQbzaAuM5hZkDx2Dr+0gpL5egKnxaRqgarauuKxmwFOTCd+CQgRhsrbcaVQmz9QHwYA2+WBLsd8x1kPdVgMBSz0wbLp4ASwVWnN54JUkqH4ZaiQCtXo6tBnTYDbUga+rRqipAaGyEDwexSZCLLVppoV8LIFM8zF0vfoalFf+jND2nVDUXNEV6LithjelqoGIgkb8vh4+4P2aUBF6wf3kk+3Dnzh1jnAA5KSxZrGQVLB8GRGFbxtPPb/Y6umNkPC7hZOmzhQZ2ZPaQkmZLFQiILp0GdJ33A7vVZdhwbQqW4eCUYmPtNlp+KaFeF5DtLUT+SPHYB06jPxbu4HmFrg62lDRsRtenYlHCTCpD4JPAlgQ/hQLZbHSmv2wngffT6leiVOfYysmntyYcqJqwMowuQgdOaIhSwyE4Edb42zEF87HnMVN6FywGHTuHDRMr4PPJcHFcyMCjIHL2mSg1EIsW0DX62+h96E/YsaTD8GbL4AVyDq7jtJnH40lQCLhPv6KS98mhvZ/+Tta3nJiHyfab+Rvc+n2n5RHMjdW4uN/20iIeYf55BN30Ex+EQkPnVc/KR/0TN60Ydgf3YbbDT3oRXbOHMSuuBa1V7wPkYZaeIdJMz3VrbHaBd2i0PMqzHweyOVgpDLIp7LIJJJId3dD64uC9Ebh6epFKpWFr6sdDW3NNjMtcxcNqBZaeQNUZzFQFsbni6JPNpiUGhdlewH26rBdBevD/lIF5ypyqA1k7zHusGhlLZIV1VCDIVjhEGhtJQS2s/D6IJeFoURCCPhc0Lw+UI8HLrcCnmm2MxGqEY4Ru5NkPIXWvc3gnngW4utvQDl8AB62O2OgyYoERwHgI7yNc+ZwGusFUaSd/KWX/pYS86Hgo48ec9xXDoAMO8HpnXf68wbmF3bv/DyS6atpWg3bDL1nQZp12JubLAf0V6xTNYes14fO2YtR8b4V8CxdDDJ3NriaGri9LiiMzmQMrWBYyKoaEpk81GQaiCfgikWRSWXh6u1BeXebrVGuaQYMXYfFKNLjaZBMFoKhImlxyLOEJ8OE1yygKGA7RGO1QaIMjeNtL1CAs0CIAc3lghoqh+KSIUmSTe8iEECtqIJaXgE94Af1+8GVl0GsKIfLLcOrSHBLbM80+sZScwsFHcmePtAjR2Hs3YfMW9sgbt0JV2sb3GoWxONy5u5ITGxaQEEHPGIaHvkFsb7xOwYx9oRfeGFKytYO+TqMxK5T5Vg7I2v+GjG9qvyz1s49txmbtqwgTD/biYWMbgqoGmgiCc7vQ27pUiSueT+4Cy9AuKEGwbAfUBQIggCOG/lX91A3xL7IVYuiL51HuqAjr+kwCirQ2wchmYRSyOOYbiGmmjBVHZV6HuJJKoXv6p/FDzxuZHkBgsCjUWSCtkDG60WsrAKhkB8+l2IDgyyLCEoC3ML4FqSy3ZhhUViaDjWTQ7qrFx1v7YDw4nr439iE8uadoP4yWwnScVmNYsqqTHUwDX75wgPczGkPx7pa/n3a+tX/v+rg1NX9OJ0VR7pLHsVoTM5TbFfWx/5qNd286Q5z/8FPkUgVCNNJcNrILcBcSKZpxz9MwkEXJOQbpqGwbCn0ledDuGA5KqvLEPS6xvQ1fvKNDcjOGqYFtuhaFrUlXmEYYO4lVqCnsX8yTxSlthZ6SS8Ex8FiLiYCSP0nmBxvy8DyPG+7oBhDMXte5joqMQmtZLuySvLuZBapw8dAXnsdrg2vILBnK/i8Do6VjlADlBOcQHnJFj3pQCaAFu0GaWr6Iz9z9oPff+7JP64t+iuddpIFSnpfpqrV8rd+pDHf2/4R5PP/jp64nXLpfNGNYTawxVsvxh90twdqOAK9tgb83FnQZs+BOWM6+MYGhKrL4WfuLfa177QiWWJetaVr88faoR9ohrVrP0hPB4S2VsjtbfAkekFYjEOQQB1X66hnjR0n4wklIa9ORfk78LsfCq9fv2vUHZ7jJzoAMsQAdyxf7vYtXnqDaVn/YW14rQrprEKdXci4vBJ2tlYuD2qYIH4vOptmIzFnDjBvFqpnz4CrphokHILg80BSFEiKBEkS7R3CuTppB3ZMbLekqToKuQKonSyQhtrZjfy+fUjvPgRu+x4Ed+yCx8hCZC40F6N6dwLk4zExiVoA3EqOO39ZK6H0X8xjzU+Ft251Yh+nMe65+i6Ox1yySRYz99wz38rk/sJ49JGPUYtMIw5r6bjY1u7EzjllgGDnngJ6ASikgUAZDs9dir0XXAz/eQtQNaMBVXWVqKgKHxdHOhcnLovZsGRfTbfQ0dGLlv1HYB44CGPjW/Bv24JFbTtgGRIgKOA9TEiqn73YyawatzlJU1FwMI/yV1z9G15SHvas+80uJ/Pq9OY9F9/DcZtMrKPUxz4WIZa1yGzr+A/aG1tO+xKC7SJwXtrxs3M/pxYxDVBDA3gJGV8AqVAIosJD8rhAKquQW7AUfFkEZlUl1NpaeMIBW4fE43bBK/JgarmToTGsLJgWcrqBfDYPKxZDui8O2tkNb8sx6O09QHsLuK42GEkdNJWClE0iqKUBytxUAojYrwsyGR54Mtxjf9YgiQQNlAW3kXDZ13iRbPOtW9c7GW7/vbrHSfLKvVfmAejy5WLv9OkRyRv4Bt25+/304KFG6vY5AcozOSSMgZbVbZiM7TcNyzJR8AYQmzYPCAShV1RAra+DXF0JVyQId9Bn05ibLE3W64FbFlFQ3HbWnMRICDkOIivMY8HtM3nf/ZUhLENKZ/xglgXDZNlSKrh0xk4kQL5gA4LBqsTTORQSSYidLcj0poCePgQ6WmF1ReFK9MCbS8CCC0zczGYmdtQCz9zosfmWS4PMaGohc+c+Z2a1f4lpyZ5ZzzyjnrmLTv6eHQApYQzpmjVSOhj5oL7+pbtoa9tNCJRzdsDS2YWUYL1xOKSfJoWwAsWMBqqaNqlitqIMhs8Lg6UH19cjNWsWuIY61Eb86KusAcIR+AMeuCURbkWCSxZsF9hANfzgqviBoWS/G+qlsOMU/aUithCW7X0r/sIudqSw04VzBR05VbNrUIxoDGJzM8BSiLu6wR06DNe+/TD6kkAqgfJoMzhLsTVROK9k12ywZA0nYWMc5k4pXTDBKNMAkj0WV1b2hLho2QNer/Q4WbdOK+X0qXyMAyAljD5du5bLHeqoNHOxu6xE+u/NrTtrwHMiSqAsL6F755BSLFDk6GCiFja3FGN4t5gmOFtoeQ6mKEJn+wuOfbCbMIPlyHnCyCtelNECYoEIusuqQUMBKF4FLpcMub+uR5EFeJQi3xkr8FP6//tUt8VEsbKZPHIWgWpY0LM5qAUN+byKfFZFvpBHbaIX1Yko+rIW3EYeSra4u2DV8IypiwcThVJh6SZgGhBMFYSye+dZBpCjzFjKfBjPY9iu0DB0ftGcVup1/4+l87+JXLqik6x16j6GM7MDIMNZqP/vjCMrG6m8yujq/YT1yqvXUo7zQ5adXUiJ9jsjhw0w2/ZTlVBNB9XZR6MBTnZBFd3IcxJ8VEVS8SLmDQJej12rIbKffh0NWeQgS0XnliyJEIegWmG1JCylVqUcy+qGWVChsbRkprZomdA0DeX5NCL5DNMkg8vSIBkaaL6ofsqJAojEAuD9zjTGJOzsZM/I9CipUzZ3VBXEtFLcRec/TSJlv36r7fALlzt6HyWZzwGQksxUPCix5q4m9PZcSY+1/DPUQp1lmiLLu3faxLOAzX/VDzC2g8mOqZh2UZ+ZM2CpLOdpoLH/HvzvUp6HUbC8Q8PCyTx4d5GUxHY/9csh2+DggEQpBn0MuvlCAAAgAElEQVRvjjE0EMIbnCK3orb+XpSHnw8++vDh9+ZmJt9VHQAZwZgd+fjHlaDBzeF5slbf9NqFtK29igSZdrpjxhGY8b05tD9OYXPwMqbHEyivSmXhPfnWB407w4n+knO7N2dOvDfjPJKrsthHogekqrJbWLHyDZ7Sr3s80j7yq18Vt4tOG9YCzso3rIneOcCuC/nEJ8pMXrrReuXVv6TR2CoW+Bz4yhxBV86hjgUcC7yXFuhPHWdknwgFN/IrVz7A89YfvPff3+vUfZQ+MA6AlG4r+8iD114rl8tynXmo9bM0m72dSybKqaQQmyrbaY4FHAtMDguYBohWoNTn7yVu9+9pTfWPUma+uWn9emf3MYIRdABkBMYaOJTtRHo/cfeHuIMH7yQbX70BoUoeimcUPTmnOBZwLPCeWKCQBY13W1i05CnS0PBA+IlH1zk7j5GPhAMgI7eZfUbPRz86k++N3kQSiW+hOyaioDkkdqO0pXOaY4GzaQGWTAGWql0Z1i3Z9Q3i8T0SeeaxPWfzHs6VazkAMsqRbL3oIpe3tnElIeT/ppvfXGylM2VweUfZm3OaYwHHAmfNAvkMiNcb5S5YsYvo+reMrtymyBvPpM7a9c+hCzkAMobBzPz931cZRLhU/92DnyUF/QLiDYm2TN05yxc7BmM5pzoWeM8tUJQ2pum4TiR+i3D9LT/WNOul8od+0fGe39okvQEHQMYwcLvWrJEaQiE/7ej6tNncfLPV3HweCZTZmgxOcyzgWGCCWYAVdCb7QOrqd3F1tY8KTY0/9GYySYeyZPTj5ADI6G13/Mz4pz51GT10+E5099yNZJ7YdQYDlcbj0L/ThWMBxwJjtAArJOUJqN8NLhL5Namq/k1w3YPPj7HXKX+6AyDjMAV6b7zRJ7j8H4aufwNbtlbQvCpTSR6Hnp0uHAs4FhgPCxBNBXEpGlYu76Oc8K9Cd3Kdf/0TfePR91TuwwGQcRh9tt/IfuzuhWYqcavxwnN/BSLUE1/I4TgaB9s6XTgWGKsFGK0NTccZXU07/4HrfouA5+FAXd02hyxxrJZ1or1jt2B/D/Sv/zqQjKZmmQd2f4r2JC4nOX0WvG7HlTVuFnY6ciwwCgswjfNMDlCEZhrxvyItWvBzq6xsX/AnP2GI4rQxWsDZgYzRgINPpx//uBK3rKvo2/v+kvRFb6CaJkEQCNN3cJpjAccCZ9kCrN7DMCgk2aAh/zPWjMYHymXhSbJuXf4s38k5ezkHQMZxaFmF+tHVq+VI44xPW9HYl80XXy2DLPPwuMbxKk5XjgUcC5RkgWweVNMs/vKLk4iEf8jHe//bt3x5zHFdlWS9kg5yAKQkM5V+EMVaLnHboUVE06+nmcwXrIPHwjSWIMSnlN6Jc6RjAccCY7IATRdAwkHKzW5MEI/nJ0SWH281C9sWrFunO5QlYzLtCSc7ADJ+tjzeU9c113hc4cqFVJG/Ym3adiHt7qmBW5oaFN8DIk/D2PUEAvXTUZ+X2NcJbkT2j5FQqQ+6xqiEnQbRxA83lY73P6CJO3DCSO73VBcZyT0Mso8dXB6pvYZ7yInwd2aPnAZSUdbOrVz6uqVrP0CfuiP8wrrkRLi9c+keHAA5Q6OZ/OQnwxwVL9e3vHU3TSRWk0JBoQLTUe9XojtD131Puh2Qm6UWLBa0ZGv4yYvkSTc2sJiyCUhYzQz7GbDNgMKgZb4jQF7Kg/WLNxHWj93fMNN7QAvbBhHmgOyXlR2uhsd+XguUVTUPes7hnplwAoo66pa9cDP1dY4wSV5+5OksAzailm2jIiBTkOGkTWwbcf268P26KOx350qcjloghgEqSXl4fC9z82f/jGj8huBTv3WC5qW8QyM8xgGQERqs1MPp6rVCsqbbR2jmL83m5tvMt968kAuUA/K5Fw+xX9h8FmY+iTQTlB1uEes3IiPAlwjAKmZ4bxhEcdtqfkTXoeUzyOfT0O1lsbRW7I+HCzKI38f0aU8PIqywTNeRy8Zh6BqTUodMAMETAHH7T5+CzcBG10HzKahqDulSbw6Aj3hAYKFA8/ZzuaDALXpAAkpR4nY4wOs3gw1UpgkrFYVmMHldlGQn9rKLABTiBpFkFHw8XCkVAi+CeIu2n/RNzYMme8HNnP1nUl3/O/jl+4OimCbr1o1UcnLSm+JsPIADIGfYyvG///wSHGm+wepq+zva0RUmBpXPGep3wwTN5WF4FXD1NZDnzYJWUQHqdpf0RUtzOdBoFDjWBuvAQXDxJCTZDSOfBp03B7jkQhCfv6S+2DByhQLM7l7kd+2H1HIUQkED7/K8a2FmbKwm0y/nLHCXXQxhepO9E8hv3Ai++SjEVNYGkXct6KoGS9OgSxykuTPBz54JvboaEMWh07XZTkXXYTz+rM2SJq5YDFpTA/3gEVhv74Grqw9EFoAhtNiPe7vYvetMh12F0VgLftZMiNOmgfj9Q98Dx8FMJpF+4w2IHUlIfj/EFQugNh8Df7QVck8fYI/bJAYRRtHOQ+UqK2IkEPgxgpEnQk8+sv0Mv+JTunsHQM7w8L+8erWwqGn2ckHgPmdteOUSGk/VAhIHofQvzjN8i6Prnn0B6wYMw4C1ZD7k1avgu+Ya8A31IB4PaAkLkZnNQuvqhrpzL9QnHwfduhVyXxJaLgnpo3fA87WvQamutncg1DCGvU+i6si3tKB3/cvAI49AOngEiiX0L/CDpnohD8MlQW2qh//LX4T74ktsN1rvgw/CevB3ELZsgxiMnOgG001YmgpT4GAsnA3PddfCvfoyCDNm2IvuUPETms/D6OlD9KtfBed2I/ipT0FesRzRPz2L5C8fQOCVreA9MuAehr2AuarUPHSRh1oVAb36arhXrYJ/8SIIfj/IEG4oRq9TaG5G5w9/COtoJ1w1tQjedC36du4A98pG+F7fBhIJAMzNOtka25EZzHWqWSTo7eAuet9GztR/4HvrrS1kzx5tsj3OZLpfB0DOwmjRu+7ypDWt1nR5v0v3Hbnc2rrLTUIeQJy89SE0lYYmCkgtmIHKz34GvksvBRcIgC2WeioFI5cd1rJiMAgxELQBIrdnN7K//z1y3/4OBErh/eRfwb/2G+AqK6DHYtDjsWH7kyoqIfh8sDQd7T/7Gaw/PA7fG9tYNg4gFhdGYlnQGKHe/DnwfOYzkC+/HEJtjR3PMPv6EP33/0L2F79FSDHtc+z4BFu4Y1loHgnmsnkoW/t/IM2dC8K+2E0Tal8vzPzpSwuMrm7kN22Fet8vwM9ogvcLX4Tv/BWIP/8cUr+4D/4XXwPndgHs53SNUnCWhWyyF/T85XB97rPwXnABxHAY1NChdneDsrqH0zQjmYS2ZSsy3/wm9LJykKXLIa+8GPmWw5A3bYXv9e0gES8gTMI5qZug8SzI8gUFfs70DVTNfpWaZnNo3bqUk3E17GszpgMcABmT+Uo7+Xdr1vBrACnlD37Y3HPwNhxrvw6mTligdzL6ndkirKbioNOnQfmHL8BzySWwOAGZnbthvbYBVssxWBkWDRmm1TdAWLIEviuusBfQ/La30fezn4F/bSP8N96I4DfWgq+oQO/99yP12KNgidBDTtglSyFfeikiV1yBxOubULjvAeDnv4AYrgARJcCkQCaPbMQD/prVqPza12zXj5HLQU8modTVIbN+I7IPrwP3xCMQJBd4WQEsinwsCnLZxVA+cRf8V18NZLJQ9+xG5pUNMNtaQYd4XpLTwPcmoR3ZB27VxXB98Yvwr2AA8jxSv/w1/C+UACC6BpqJI3/BSog33oDgX3wIgight2M70q+sB/btB8f4nhhhxynMTjQdJJ4AOdAM6vbAqKqEXl8LM9oHuasP3r4UKBNZ4ibXksDmok3RLkggDbXPcTObfm9a6sPh9vYcWb9++G3rcHPU+fuQFphcs2WSD2ZszZoGviN6o5XN3o1YYhY1dLedxDOZgpcs+FxQkXUL9oJa9Z3/BBUFZLZsReKBB8Fteg3obAcpDC8tbVZWgixeDM+NN9ruL0tREH9lA7L3fhu+lReivB9A2r76VSS+/30EhdO4eNgOwTBRmDsb8i03o37t16H39iL7y18i8/Wvwx2qAifKtstNjyWhX70Kyh0fRvnHPobszp3Ivv029K4ulH/kI/ZOJPfKK0j9279BiWUh6paNWmmvCOWujyB4zz22G6rw/AvIP/EU1Fc2AckoiHr65+XBQ4YIVUuDXHs15JECSL/rSot1gvvyP8J1223wzpuNxPpXkHrySRSefw7isWPgdf20AMIiG6Igwe0rs11dhiig4BJBVRWiSSETYfJ9zLC5yFYwQcgjGDhMvN5fcmVljwceX3doki8Vk+b2HQA5y0OV+qu/m0OTyeusw4c/jXiikeYLfDG9d5IMBcu4isaRvmgFuNtuRf3f/g2ye/cge/99yN/7n3AzPByBTU2XG7n6epT927/C+8HrYGVzOLBmDVwzZ9lAwHYgXV/9KjL/9SOU+8vsWMO7MoRZYDmVQZro4N5/BRoefphVICP9q18h/g9fgTdUBUEU7WyrdCYK39f/D7wf/Sikyiq0/ujHSP5+HdDejun33Qf38uUotLWh/bvfhfv5DZCPtNmurPQ1q+D7+F0IX38D8kePIPrNb0L77e8RJH5wQTeIwvKbhm6FWBfIVZePGEDYV7ah5pFJ9qLs5z+D55ZbbJfZni9/GfqGDfBGo2AKNEPOIErBcwK8sq+4GyPETndlMQ+2C550O2GWDWcYjGHXpMFAK1dV+VNeUZ7wPbbOkaYdbiKO498nyao1jk/8HnfVddddHrdGapFJ3mh19txqJVMXIV+YPAVdhg4r2gXyoVvx/7V3JkBaVWfe/5+7vPvaK73ZLCIqiwi4gEEhxi1jRhhsZYwYR/OZqUqYrzL1TSozWSQTx5mp1JhJJpMYY0y+L+64oE5ERtSOoqBJs0TZl6bppvfud1/vved8c24DkkSapqG7b8Nzq7qKou4957m//33f/3vP8jyuFXcieNON6HzuORSefBKel16yzeNUHipLUZH1eBD89jcRuP126GXl2HHvvfDV1WHiV796zEDiP/pP+CIln2i0coLdiMfBL78MvoZlqFm5EvmDzcj+8pfI/cu/whudAG4UUfC5kF90DcruvQe+mTNQbGtD/6rvwHr7HWhy0n/FnYgsXw7fxdOR37ULsW9+G9br6+Fzu5G7624Elt+G4KWz0L32NYhHfwZtwybo4QowOW8whKEfq78DuHYxtFN8A5FflCZjSPoCqPj3f0Hwhs/YE/rpps3gPT1Qi8ZJTdvIplHctQvWY/8XOnSocsm0PSkk94WcimJj/AGS3R/d/On1QAkG30dFyRpTd79UWhI4xH71q5NPvjngFs6WEMbZk3N2YBcN97vSkd6p/NChZby3Zwnfv38mXB4N+jioIWIWwfs64LrzTrjvvhvuhZ9C66M/h/H0Uwi99dYpCyTH67MAfN/4ewQ+fye8Eyfhw7/+a/irazDpK18+ZiD9P38M2vTpCFx0IVylZX/Qj+CW/YtcDod55l2G8CUz0bd2LQpPPAX1mReh+cIoujQYF0yC52//BqH5V0JOKnc89SS0p5+BfuAAFLcb6QsuQPjeexFZtgxygj/2ox8h/+yzYDt3Qf3ySvhvvRXuKZPQ9fSzUJ98HK4tcuK5ashfwKKvHeLaxVCHYyCqhkTZBEz43j8i8JmrAcMATySHtDpNwkrv2YP0669D/Y+HoakuKL4/Xd58yuKN1QVGASjkTKX2vA+V0pKX1JrqFzviPbunrl1bGKuQztV+yUDGUPnM178+19z24S3Guxu+BN1TwnSvBtXhyyhtA+mEevttcH/hLviuvRbtv3ocxaefgu+11076S/iPcVtgyDANgfu/geDn74Crugbbv/hF+GrrMOl//83HBvLEE1CuWYTy5bcjOHeuvWzVPo7sgreX+bpc9hwGT8TR/dNHwNeuh3/7PnDOUJg8CezGazHh/q/Z5/W91Yi9D3wX5V1d8Bx5A5TrqHy334bInXcieNllMD/6COlnn0Xspz9F+K/ugX/ZMmgXTEXs+ZfB/98voP6uCUrJhKH9ihcC/MgbyLAMRFGRCEUw4fv/jMB1iyGKBeRb24B02l6dNTCPduKPc/y995D59TqENnwARW6w9I7T3GyWCRg5kxdzMe3Cix5mNee9FFmzumkMP8bndNdkIGMof+tXv+oNdccu4YXs3/NNmy4X8eQEu6a6kw97DqQfmYVXQl1+K6rvvQfJTZuQefxxGA8/DLkQ9VTmQAzFjaRejoofPIDw8lvsyfA9t98O75TzUfftb308hPXDH8Lr98O66Sb4l92KyqVLBihxCzyXR6G7C0Z/DPk9e5Bavx6ejRvh6u6HqriRSfZBW7YUvvv+F4IL5iO5eRsSm7cgc6gZmhxHl+lAjux4950/FcE5l9oGIhcCJF//b3Q89H3okycjunQJwp+5DunNm5F56CHwtevgD5UBmj74TnI55CIECv2dwHDnQIp5pDJxVPz8UfiX3AIzlcLeBx4ANm1CIJUCQuFBF2NovQno/UmocrhNzrmNp4Ubx30e7Jrm0VCXevkVTYqCBxLA1jpKzz5m3xhkIGOGfqDj5Je/XArOruI7t99hdXReLdo7q+xd0NrJJ2XHJHS58iWbQyIaALtuEeq+9z2YmQxSbzUi9thjUJt+BzWRgNxNMJiRyK9sEQiCTT4fynU3I7L8L6DWTEBq64fo+cbXEZgzB1VHVmHJSfTUD36IsNsPo6oCuHweXLfcgvDChXBVlMNMZRD/4HfIN74J84P3oe7bB3cmD61ogKsKkpPq4f/CXYje1gDN5UH7Tx5Gbu8+RK5ZCLX+PLBA4BhK3R+AXloCl1whBiC3Zw9ia19F/NW1iCxejMovfQlWIY/46heQff5FsKYmOz2IKif3B5lLkAZi5jNQb7zh2CR6/2uvIfHYL+B/6x0wOYdygk188lrLMpHPZ1H64IPw39YAJhcXvPgC8s89D9bYaL+FDPZhVosWdItB8/gH9q+49CEPvY3Jc/bHnZoGRDYJVlpymFWWb2CzL3lWFeLt0COPUFnaMRSIDGQM4cuuV61apdy/fbuWrKu7TezYtdTavHkxuBKAqutONRG5KiiT7Ae/eBqi//xP8M6ciUIigf7G38B6bS1Y+2EoxSJOOBjHGCxVs78E9dmXInDHcmilZSjs2Ye+J56G8V9rELrhBpQdZyDp//gxSuUqrHwahWgQuVkzEb3rLvivuMJOd5L47RZknnsG1pvr4WluhitYZo/oGC7AuOsLCDXciuDFFyO3bRt6HnwQvK0NZXd9Aepl86BUVPzRl6mA3Lmtl5WB6RqKnZ1o/cY3oZeWouwv70DwisuR2X/QNs3imuehZzNQ5NDKSQ6r7TDUq66C5ytfsfeBJDZuRHLNi3Bt2WLn1xrsGNhszeGaNw++665D4MYbYaRSyK5bh9yal8C6O2XxpEHbYKaAmjahZLOQ6VxsExkPh2kAZsEALyRx0fS32OQpa6Iaex4TJxaptsfYCkgGMrb8j/Xeft99Pj/TFync/D/Fl16aLXKFKAuVOiS6Pw1DJJIoelxIzpuB6q99DYH58weW2MbjKHS0o9DTfcLYmaJCCQbgrqiEq7wc8HiR278P6dWrkf7Od+1hpeA99yB0vIH86McojQ7MN/B8BlY+idScOQiuWIGy5cvtX9WZjz5C8oUXEH/wQUTgkUs8UZxSh4qf/ASeuXNQaG9H27/9Gzzr1kHt6ECuvALmzBlARTmYzGd19JDzKIUiSj73OQTnXwm9pBTtTz2F3vXrwbNZTP/+Q3DX1tlLhXkshnxbK4xUcnCthED6kUfBwhH4P3+HbSBmJo1CWxt4MmHP3Qx6yKXK2Tx6fvBDuKIRnLdqFdQpU+y4rVg/Mnv3gBcGn0MWqQwKH+6GuuYVqLv3DuzQHweHSPaBaehTFizcLHTX94tB79sTaLWVI5QjA3GEDP+TcXbVKqW3PV6pMuNStm/3Pbzl0HzR0VWtBCKQE+vDqlUxkvcmh4esIgoaB7v6WrgWLYLnU5fDIw1B7i0Y7Be53IOgaXbqcSuVRmr/QRRfXgNseAf6/hYUsym4VnwegW99C+6qCej6h39A+sePoDRaaSdWlG0LmVBQ1YGLp0FbvBD+W5dBjURgHG5Dat1rsNb8GqrXB98tN8P/l8thMYbshg1IPvAAPF190Dhg6i5wzWPn7WLKx2l1hZwTsfLgs+fBe/PnUHLnbcg2NyO2+jmkXl2L0LwF8C6cD8/sGfb9chnPiQxAbtrLZFA4dAipf/wuTFWDfscdqLjpRmh+P3g+N7CSarD096qKQk8v+t55B+JnPwPr6ACbOxfupbfCf+ml8FZVgEOmdT+x4DLtfHFfM/ofehju32+DKx6DGCx1ykg+O0NoeyDjsAmejgNlpYfV6sr3RGXNL9wK3+qbNauL3jyGAHEUTiEDGQXIQ+1CmkhHe7vHr7qWWFu33MCbDy5Q3P7zYHKX/QXlpIlP+QGX6TUyCeSD5cC0qdCvnAVXfT3USBTwnHxJsojFYbW3I3egBWLTRmiHO+DxBlDMJCGuuhLqsqXQI1Fkn34GxutvIBCIfjxZLXdnpzMwNRVmbTVcN18HfepUwOVB4dBh5F9ZA9Xtgv/aa+1f6ry7D+Zvm2C9+gpUpkOVafVlG5minUsK8gv441cQyATphWAZlCuvgP+OpXaeqeKGd5Fb9yaEqUK75EK4Zl9k369MHmln5P2kQ1FhpVMoNDfDfPwZWKYAu2oBgosWQI2Eh/ZoKIqdjDH15jtw/3YTRPth5HQd+qcWQp8uY6iDJofhBkuEKLMB729B5udPw5VOQFfEQJ4vJx5yPkem9deUosglW1FT8646/aLXct3dL1cuWJAj83COaGQgztHiWCRi7lw9PmPGfKTzDeLgoSWsL1YpsjndqTvWZSI7K59GUcnBDEchgkF7WOqkR28P1P5eeMGghkrBvIGBeiDFIgoeHbmAx/5V7c3k4c4bskjQnzQp0nnwVAZZpMDll2ioBMLQgGICTJMX++1r3H1peBJ5KBEvhKYO6Y1OxLMwdAW5qrAdh7towZMp2IkVDSsNwyVghCMDk/Byd/eJDlk/JJOGP25CK3JwTUWuJgJLpnAf4qFli/AdjkMJecBkEk7TgJXuQ8YsIuv2wFVTCzbYwot8DkoqC3/CghKUiRsHiXeIMY3IaUd3mPu8hohEupSqileE3/dshFnvsdWrKbPuiEAffqNkIMNnN2JXytp4sYb7QkzJTmSF/A1oPfwXPJa4Qq75F3KfiJPeRCQFWRfEsiBkGj+7up58rIbwaMlhrqO/NuVw1NFfxEcq7Am5jMuSO0UY7CqDn7TKyeL20l8hjIHrFRXgDLCHpAbq/smDcbmUlg1kQB7qzmvZrmxFVwBrYJWTImsXmrISoQUhx+CO/Yof7H4HxpYYZ2D2i44Alz/+hxrHkQqPTO66PLrr3R7iMewKkLJJxX77OEkMAlAkmyHunB+xB/xEDctnQT4T0pD9/o0sEl4Nn+dNeLWWH8yenVy1atVJJopGPeJzvsMhfMrPeUZjBqD57rs9ZX7/FL63ZSnv7/9z9PTNEYah2lVRnWYix5exlcNtJylpO/CNKr/oT1BL48jeCTvT6tGSt4MoYY+ZH9+vvOZoqd0jfZ1K1b9jXR0Xh4z3WBtH02kcK+c7yATEkXQhRzU7WlHwlB6s4/s+/sLj4xuswcFYn1IgI3OynVVXZlXRdUtEQu/D739ZCwRfCqpmM6Md5iMD/Qy0SgZyBiCOdBPplX97iXno0J/xltZ70R+fgEJhIIuv/CV5Cr9iRzpOap8InDIBe32yNfAYu91ZhIMdrKTkP7WS6GvBF5/Zecrt0QWjSoAMZFRxD6+zvStXuisT+XpWKNxg7t7zV7y7Z7bo6WMsGj7x5O3wuqKriMDoEpDzQ7EEWEUpWDSyVS0peRReZV0oFDpEcx6jK8VweiMDGQ61MbhG3Hefr8A8Nflt2xZxLj7DFLaY798bgcV1u8Y6vYmMgSrU5bAJyDePfEY+t0V2Xr0sN9koFLyhlZT9JuNhh6tfeUXm2KTD4QTIQBwu0B+Hl1q6tMIsKV/AoDTwd966UqRy1TJBhT0+TyYyztQ8N8O154DkQgmrkGNe12H1yvnvWUJ9rtDRu6nqnbU95yaV8XnXZCDjUDc5uR61rCrh9d+PnXs/LfY118kPpV0YiExkHCp67oQsn1M5YS6fU1ZVeRD1NeshzH+KFAodNFk+/p4DMpDxp5m9a72jqckTqqu7wGrvXoiu3ut5c8tinin4BVPAguM0Vfc41IJCHjoBkcrbmY8Vn55Gefk6Fo2uF2UlGyMa34Pp0wu0QXDoLJ1yJhmIU5QYZhzxlX83RWttm29u3fpnQnXN45ZZL+I9OvP47BQodBCBMScgU73ks2DhMoOpaguK+d8q9fVr3JUV73tfeLJlzOOjAIZNgAxk2Oicc2Hn9Sv8waBxkRkK3cM72j7L326sgi+sQffIJE80we4cqc6tSOy5Dg4Uc1ykY0X16sWdrLL6VRxueywccO9kNFE+7p8HMpBxL+FAIkbs3+9Nu1yTeNG8RljmF62335mMWDIka4sImaeJ5kbOAqXH0S3IuQ65RDebBDyufmX6RdsRDP/SCpW8Z/a1t1JOq3Gk5SChkoGcHTradyFWrnSnuF4Pr7bQfGP9NSKZuZwJdZqIJwfSn8hSpnQQgZEmUCgOpKiJhCDMwg5obKM2Z/Z6zvnG/S0t7fOamgYvfjLS8VH7Z4wAGcgZQ+mMhmQeLdx3n9ZviE+jq+sm1t17vejorYWR98nCeXaRKnobcYZYZ1sU9q5yQ+YvM6G50qxmQrsI+F/lQd+r5b9++a2z7XbpfoaU8Y4wjTcC0kQO3n23O9qXqbJc2hy1NPp31u8+mIHt2/1KuAIyqy8t9x1vqg4Yxp4AAA2rSURBVDo7Xnt5rmmCJ7rB6uv72UUztohc4d/Bxe+jutVFS3Sdrd9wo6M3kOGSGwfXiZtWunurMqXuYGSetXPHIvT0LhRFPkv0druQz4P5w2Qk40BHJ4do7z/KJACPB6y0rIBCbhPCwQ3q1Gnvqjm+2e82Y5SSxMkKnl5sZCCnx8/xV9tDWqtWqcnOzjkimV7MWw4vFD0dU1k6OwGWEvqDDLOOvxsK0DEEjmwItHeU80Kc+byHWVXtHuH3vmFo+oaKQno7a2yUCegHSVPsmLuhQIZJgAxkmODG42WiocHbp2n1WqRkhWhpvZm9v/liwZgqVJXZ1elobmQ8yjr6MUvzkHVaLEvIwihi6uQmpbJ8jdXZ93hJqryb7aDCT6Mvytj0SAYyNtzHpNdnGxrUqz0ejzcareYtHTPQ3XMNXNoS0dVZz1taoPhCdmU9x5Y6HRNq1OlRAtI0ZBljnk1CkaV8yyr2K/2xJxCNvC8iJbtimb72iY2NRfaH9YEJ4FlMgAzkLBZ3sFtL3HtvCSvwC61c9gbRenCW6OqcyCIV0xCPe0UqBcrwe44+GJ9020cy5zJZqjgczvLujo9YdXUzq63bxlKZVyMeRRZ9ShKxc48AGci5p/nxd8yalywJh8Ph6YKxT6umWMp/v22iaGkJCE9QZ1AG9o84sPrhuS3bKN29rBIoEx/KormZeEGZODGtzJrdbOWzTzDLeKN9797dM3bsoDrloySHE7shA3GiKqMYk2hoULs8Ho/GWMRVVCZbqtWAzs6brXffrYepKMztgxIKgB8pyzqKoVFXY0VACChCgCfTEIUsoJoWu2DablZZ8YoaLn2xoFgtBSBRu3p1ntEk+Vip5Ih+yUAcIcPYByHTofRuPuR3TwzMFK2tl1qNb09DZc1lTNWnimy2lCf6wWReLbePJtvHXq6RiUAOVRWyEDJjbrgEQtU6hZHfzfo7mzB9+i61omJLVogdj7zySn4VzXOMjAbjrFUykHEm2GiEK66/3t9vqfV6fe2NvDc2nx84MJX3dlQAakTRPF5RLMBO0iiz/dLKrdGQZOT6kKZhmXbSQ+ZyQxQyacHNmFpR04Wqyp0iFNiotHb8dxaFjuqmJqoSOHJKjMuWyUDGpWwjG7S9d6ShQUFtrSve0lLBDD5N+LzL0dWzULQePp+3NUPRvYA3BOHSRzYYan1ECbCiAeSS4EYOSu0koCT6IQv4X1f6Y88UXIFD5X7EV5eXGw2rV3MarhpRKcZl42Qg41K20Qta3HSTOx0IhLg3NMnqPDwZvf1TRDY5gwXCl6NoTub79wLcDeb2gPlctLN99KQZVk/2zvFsEaKQB5QClClTIRS2k/d0va0EQruUSLgZkZKDorfj4AEgS4kPh4X5nLmIDOSckfr0btR+K1mxwtedzVYqpjldVbQF6O2bybdtLmGBylpALUU24wMTgKYAmkart04P+Zm7Wq6mMk3A5IBggKLFwY1uke9rZ3MviyES3Vrs7/6NkkrtquA8xmhl1Zljf5a3RAZylgs8UrcnVqzw9yYStTDFHK2q+rNiV/Nl/L3NdVBMXfG6Veb3KFw5bnc7zZWMlBSf3K6c25CHXFHFLfBMjiNbMIXQDGXqxA9Z3YR3eSK+zmLFD7f7/b2LGxvN0Q2QejsbCJCBnA0qjsE9yOW/Hfm8W2UsqJeXl6O5fRLae2Yi5Lua6doMkc/U8N27AEMBXD6wkHcMojx3uxTJHFDMAjqHMu1CMN3TYmVyW5TO+HpWEtxhTKxpLSR7+msTiTR27DBofuPcfVZO587JQE6HHl078CMXYPElS8Ka6q3hnM/kljEV8Vi92LOzUrjDU4RgNUj0hAZwqWBMAzxuQObfouP0CcgUI/kChJAvETJ/IcC8kT7GzRaRT+5RZs7qYeFwqzDFXiRTW3NGqptWVJ0+dmqB6oHQM3CGCcj9JD3bt/tceZRz5KfDG7wGbW1zrU0bzmOMuaB4PNB9PuZ1eaEqyrFlwPZwF9VvP6kcR+uM8wGjkENUMC0ucsUsjExaWPmcdBJl1uy9rKzqPd7ZvV51WbsjW7cmKUfVSenSCadIgN5AThEYnX5yAnaN9vZ2tScWczPLHfT0t5UWW1trGVDPItHpUF1z+Y6PZolcLvA/yebtfN+KLwzm8dtvJYJSp3wiZCYnwy0LIp8BzyYkugF4LndKnTKtiRcLv1G6O7YKq9hn1dR0meWTYmZzPL2xbWPxtqOvJieXj84gAkMmQAYyZFR04nAICCEYPvtZV6pYDPBkMmz5QpVQeJ34/e+nwjAqhctVyrzeMlZSMZNZrEr09wOZFIQlwJgbzKMB6kA+rnOliqJcaitzUMHiEHkTQhTAVAb4g1DCIUNwq5X3dm4WhVwfKxYT0PV+dfqs3cLkB1yx7i5/KpVt6u3NzwVMmtsYzlNL1wyVABnIUEnReWeEgL0c+OKL9d7S0lJeKFRAVSeo4XCVqnuvEonUVN58yItUbwCmEmR6IKBE/T5A6MIwFJGTG6HlI6sM/OlnQaJHaRQGx0BmEPknwLw+ME0zhGkVRCKX54VknKk8ziIVedRVZ5SgfwfSqUarP95p5ZJ9lmUlqtrbY4zeMs7IM0qNDJ0AGcjQWdGZZ5CANJLvAOz+VauA7dtZTw+8upIpFcw6z9LU6cwwZykCs1BWOgXxRFS0trrF3h0Ad8kxG4DpUKI+wKWN2yEve0iqaILHsoAwABQBpQg29WKw8vK4cLvaRSLdKvK5d3ku/4HFioeCgUBvwHN+enUtig2rV8sBLHu9Lr1pnMGHk5oaMgEykCGjohNHkoA9b9J40JV0d/i41xsy0oWoiyMqSqJBK5UMqz3dpaKnqxpQ6qD7q4TfX6m41Dre1+0TXZ3HhSbfTqTJHDkYAwv4wbTRXfElTAsinRmY5D52yMzn8i1j4GDllYKVlKV4KreXZbO9opBtV6zMPlFd16WWlcctnzfDYpkMz6V73Dnel/FZ2UpdL6KpiYamRvJhpLaHTIAMZMio6MTRJCDklumG25SmAweU+poaj98wwkXTnCCSmRqhuyu5z1+hWGYtWpqDvHmfTMilCsZ0xjQvmCcMxlToLpfQdT/jvFrRNTd0bXRuwTDBDbMgGNqZxbOwzKIwTJPxfD9gZBkg19syUTepqJxXHxOG2KdkM308m+nULOsg5+6eiK+YRUUFx6JFHKtWyf3jVFt8dNSjXk6BABnIKcCiU51BwJ5HWbRIbSsU9LBl+axUKqAUizpXlAAXotLKGucz3e1WopEQdHe1+HDnNYqulSDgH5XnXb55CMPoZxdObYSqdvJMJsn7Y1lFYTuYgk7VzXKMc0XV9XRvbW1qYnm5AUpW6IyHi6I4JQKj8oE6pYjoZCIwBAK2iaxaxdDYqKCtTYVpsq5QSHUnk7ophBfcw7Qyn66qPo+5+0C50NWA4vG4TVUVKpMJu07vYHJ12ceH/Le9jU8muEc2K99A8vrEmoNp1ZV3ZTImjyUszVRyUX+xCI+HHzRNNrG01EJTk9zQQW8YpycHXT1GBMhAxgg8dTvyBI6mpd+3ZYsWTrh03e/ShKIKRE+/b2ZZf/LZEaoq7P+PA1xL85J9+zK0Mur0WVML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L/H9xKIDJM+pF8AAAAAElFTkSuQmCC"/>
          <p:cNvSpPr>
            <a:spLocks noChangeAspect="1" noChangeArrowheads="1"/>
          </p:cNvSpPr>
          <p:nvPr/>
        </p:nvSpPr>
        <p:spPr bwMode="auto">
          <a:xfrm>
            <a:off x="2425716" y="155157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sp>
        <p:nvSpPr>
          <p:cNvPr id="47" name="오른쪽 화살표 46"/>
          <p:cNvSpPr/>
          <p:nvPr/>
        </p:nvSpPr>
        <p:spPr>
          <a:xfrm rot="12141817">
            <a:off x="5486819" y="6348950"/>
            <a:ext cx="3136590" cy="603437"/>
          </a:xfrm>
          <a:prstGeom prst="rightArrow">
            <a:avLst>
              <a:gd name="adj1" fmla="val 46654"/>
              <a:gd name="adj2" fmla="val 55453"/>
            </a:avLst>
          </a:prstGeom>
          <a:solidFill>
            <a:srgbClr val="77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48" name="TextBox 47"/>
          <p:cNvSpPr txBox="1"/>
          <p:nvPr/>
        </p:nvSpPr>
        <p:spPr>
          <a:xfrm>
            <a:off x="5415911" y="6858165"/>
            <a:ext cx="2089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 결과 출력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99482" y="4132728"/>
            <a:ext cx="1348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영상전송</a:t>
            </a:r>
            <a:endPara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7013" y="2058779"/>
            <a:ext cx="275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면접 영상 분석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5" name="AutoShape 2" descr="data:image/png;base64,iVBORw0KGgoAAAANSUhEUgAAAZAAAAGUCAYAAAAbLnTaAAAAAXNSR0IArs4c6QAAPBh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Td0FBQUNvQ0FZQUFBQmFLOU1QQUFBQUFYTlNSMElBcnM0YzZRQUFJQUJKUkVGVWVGN3RuUW1jRk1YMXgxOTE5NXc3ZTdBSExwZEtVSXdRUkM2NU5JSWlpaVNJQjNnUWhhakIlMkZEMFFiNDJKMlNUR0JEVWFJUkVCTllZa0hxeEhDRVJGVkZBUmp5eUh3SEtEaTl6c3ZUc3pPek45MVA5VHN6dkx6TzRjM1QwOU96MjdyNVdQN0hiVnExZSUyRlYlMkZQMVZVMTFOUUc4VUFGVUFCWElFQVZJaHZpSmJxSUNxQUFxQUFnc0hBU29BQ3FRTVFvZ3NESW1WT2dvS29BS0lMQndES0FDcUVER0tJREF5cGhRb2FPb0FDcUF3TUl4Z0FxZ0FobWpBQUlyWTBLRmpxSUNxQUFDQzhjQUtvQUtaSXdDQ0t5TUNSVTZpZ3FnQWdnc0hBT29BQ3FRTVFvZ3NESW1WT2x4ZE5HaU1zdlJiZzZiZzVmeW5JSnlXbGFXclhmUGJzNmliS2V0ME9td1pybXNmSjdBQVVjRWpuQUFGSUFEQUFVQXVPQmZGRVdoTWdWSlVSVFoweVEyMVhvQ3gycmR2cU0xamI1akRkNm1FdzBOJTJGdU5nRDNoTHBvOTNwNmVIMkdvbUtZREF5cVJvcGRqWGtoVmx6bXhaS2NoeFpZM3NsWjk5anNzbW5ON2s5dyUyRjIlMkI1WGk2bnB2MFhjMVhuS2l0aEdxdkRMVSUyQm1Sb2FCS2gwdTFWN1ZXaHd4SXNlM3BoTmhRNmVlamVMUnVLYyUyQngxZWRuMkV3TFBIYkpZeVVaM2s3anQ0SEgzamlhUGUzZDFZMVBUZ2ptWCUyQjFVM2dBVTd2UUlJckU0ZjR2Z2RmR2JGNWw2RjJZNkxldVZsWGVUMU5BNDdYaSUyRjIlMkI2VDhvSE5QclFSVlBqbFltVXAlMkJJSUlOQ2l3c2N6cDVFZDRDVkJiMUtkaFNyeXJRVXIzbFp3YTE0WDJMNEt5ZSUyQlVjS2N1d2JDYzk5V3VmMWZuM2dZUFhtZWJkZFVxJTJCdk1helZXUlJBWUhXV1NHcm9SOG1yWllWOWkxMVQ4ck9zazQ1V3VTZCUyQnRQMW96b2FqbmxZTGhYWSUyQnBqWGRnSXBsTVFid3Fud1NBS1hCV21OT0w0RFJaJTJCVHY1V3lPRjA4MGVENCUyQlZHOHJYM3piY1BXcG5RWnRzS2k1RlVCZ21UcyUyQmhucjN5TEtOUmYwTEhMY29UZTQ1YjJ5cTdMRyUyRjFoZTBIdzlRNFE1MEZLeWlkVG9FTUFhdlVXY1VyZmJJeXFLamRYVnJucjMxc2hwRFJVSmpwbFlBZ1dYcThCamozTzNMMXJqNk93cG1jYkx5NlB4UDl4ZHJnVlRJZzNUQ3F0bUg1bXdMZ0VCVmt3aUZEZ0d1RzkxM1k2TmZubGRaMWZEJTJCZ2ptWE54aWpGbG94c3dJSUxETkh4d0RmNXI3eXhkaSUyQjNaeCUyRldQREp2Z3YwZ0NxSUNyM3JWTEg4MTJ6dkpLeWEyZFc4bHNiVzJCaTRwcDEzMnNvVG5zRHZuJTJGenAlMkJDOE5rQXhObUZnQkJKYUpnNU9zYTQlMkIlMkIlMkJ0WDF0VFVOJTJGJTJGeGdmeU9uZHRyWHRrMnp3aXJjVHdhdUtRT0xQWVg1cnRzZnZXN00wbVIxdyUyRnJtVlFDQlpkN1lKT1hadmE5ODhYJTJGcmQ1OTRQcGlGeEZsRWo5ZElKc0FxNUglMkJWWHduMmMlMkZMdzd6M3kySFdqJTJGcGlVZUZqWnRBb2dzRXdiR3YyT3pWNjA3b1l0QjZyJTJGcGQlMkJDZWFlQmNmdkVwcHE4QlNZTVB2MmgzOTgwOXNsayUyQm85MXpha0FBc3VjY2RIdDFRM1Bmdmc5TVNEdE9sanZGJTJGUWF5YVRNcWwwZlc5YkhScDdkZTliODJ5YjhYYThHV00lMkJjQ2lDd3pCa1gzVjQ5JTJGTkxINjk0c3J4dXJaaHJJcG9zMWRRMUhxTUpWRUtDY0xBZzliVVIyOWMxMzV1dDJvRzFGZ3hiWVZmdlQwbDdmNG9KQWxzTTY3S1c3TDkybXVpNFdOTDBDQ0N6VGgwaTlneE4lMkIlMkZaOVRLeHFsQTJwZzljM0JxdDI4UWg1ekIxenZRT24wMEg1ektQN3BQd2RVTlRSY201Zm52TDFmb2F0UWZldFJTcVlKVnN5VEtwR0R5d1lVclNpdnRGJTJCMXRtUzhsRlElMkZzTEpwRkVCZ21TWVV5VHR5eFI5V1BWNWU2WGswRWJCMkg2NzlzTmpybkx3OURGUnRXJTJCOCUyQmE4a2xJRmhmNzF1UXBTJTJGYlNpT3NRbjFoMEJyVU8zdjR2eCUyQjVja1B5NnFJRk15aUF3REpERkF6eTRXZnpQenF4cHFLJTJCS0I2d3ZxdjMxeDc1NjNSVkVNcSUyRmFjazEzZkpjcGFHSGxsVzdhUUpZaGJLc0M4JTJGSWY2MnhsJTJGZkcwdW5UbXglMkJNeEN1akZVQmdaWFQ0SXAyJTJGcUdTbDN4dVFyYkc2eE5hc3ZJM3U2NDhzdWVsMU5kMGVObnVScFk3UHFpak1zZmRVVXo1WXhpU3dDdm5iM2FINGVSc3AlMkZuZkpUJTJCdFU5d0VMbWxZQkJKWnBRNlBkc1ltJTJGZTVleUkxOWlYZXdvbUgzenI5Y1U4MkZ6bHM2dkE4dGRxcklzazhFcW1HWFZOOERwQmJtRFAzcDY1aGJ0aW1JTnN5bWdhZkNhelhuMEoxS0JSTUE2M3VDUnYlMkYzTERacTJPNXd6OTdWclBBb2tuaFpxZ2xYb1VSdm1mOHNRYkhuY1JuVk1WYlpYNWZaQXJ0VTJhZVB6dDc2djJqWVdOSzBDQ0N6VGhrYTdZd21CNVpYa2IlMkY5OHRTWmduWHYlMkZzc21OQVhsbDNBeExKVHlhZTlSeHNBcG1XRzRQNU5nczEyJTJGNjYyeFYwMkR0cW1PTmpsUUFnZFdSYXFlNHJVVEFPdEVrS2ZaYzJiRzk1T1EyaGtRdVRTNTU4Nm1kTmVMOU1ZRmxZbGlGZ0dVWExOZVV2ekQ3clVSOXhmdm1Wd0NCWmY0WXFmWXdIckRZN25WMkxFczNtJTJCV1dzcWV1ZVZtTjBRbCUyRlhKWmJCTTZkJTJCMnQ5d1NOcDJsMG1oMVVyc0N6a2l2S0Z0JTJGOUhUWiUyQnhqTGtWUUdDWk96NmF2SXNGclBCSGJSd09tMSUyRjBLa1dmUDNsRll5TGpVJTJGJTJGNDMlMkJsYmp6UzhFVFc3eWdCWXRRS0w1NmVVTCUyRnI1aWtUOXhmdm1Wd0NCWmY0WXFmWXdHckRhUGhmSXNxeGhQYkklMkJxU0clMkJLejU4ZUhyVU05TEhsYXdSOHAzaXlEcHY0R05QazYlMkY5Tm9tT2hKV210dHBMeGRhdzdEeE1LVjkwQndKTDlVZ3liMEVFbG5sam85bXp0c0NLOVJBemc5YjVmZk1QQVNGM2VMM1NGJTJGVVczcHZMMXlzaUtiTGxjclJmdnN0NjZkYkQ5Yjl0OURTMVA5eGRFMENTWEdEWDFGWjB1WUxBd2ltaDVyRmsxZ29JTExOR1JvZGY0Y0JLZE9JQ2d4YTdyaGx5YWtOeEx2JTJCdFZiRFZnZVRyJTJCZVclMkJtalBYSDJ5QTVLZUJ6SHIwazBKVmR3MkJwVnFxcmxJUWdkV0pJaDBDVmlKWXRlMXlDRjdzOTVuNmJXQ3NNT0tVc0JNTjhKTzc5anBYcDdwcWIlMkZRQ0s2RmVtaktkSktlQnpCbE43Y1gzdmhsWXVPaWVNTVlaVWdBenJBd0psQm8zR2JEcU5ieUpPYUZOemVCSWNncG9NS3lZT1FZc0c4OVAzYjdvNThzVDloY0xtRjRCQkpicFE2VGVRVU9CMVFsZ1JSVUpxcjElMkJzQkZ5JTJCZllsdDclMkJuWGtrc2FWWUZFRmhtall3T3Z3d0RsbTVZTWFkSjYydTROSFZCYzV2eHJUTllzWXNCaXlmazh0MElMRTNoTUd0aEJKWlpJNlBETDBPQXBSa2NTVTRETmJlWFdKZ1FyRUxBc2hEbHNwMUw3bHFWdUNhV01Mc0NDQ3l6UjBpRGYwa0RTek04ekFXcmNGQ0ZaR01abHNERHBGMkw3c0RUR2pTTUpiTVdSV0NaTlRJNiUyRkhMZThOS2JWaXMzeGlKd2JIZTZRZ2libnhFZ2JKWkdLYU1MQlNBYyUyQnoybHdVMVNyY1FoVkdKamdSSUFqbEtxQUNHc0drY0JLTWYlMkJiYmtJSWExJTJGYjVrQXNsYlk3NW90c2traElYeXZiS3NqYmhjMHcxSGRGTEJ0S1FZc2l3S1g3bno1amc5MFNJcFZUS1lBQXN0a0FUR0ZPeVVsd29EeUFhMWdDaFFmaXpwT3BNYnMxdDhMMlkyVSUyRmV4eGVnV2I0c285cDlEeDJxNDYlMkZ3V0Z0Z2klMkJOWGV2ZzJEVk9pVkVZSmxpV0JuaEJBTExDQlhSUmpzRkp2JTJCNjlJMmQxYjdwN1lEVmdiQUtBY3NLZE9LT0YlMkI5Y2pXSEtmQVVRV0prZlExUDI0TkpIWDM5OWI3MTRiUVN3T2hoV0NDeFREbzJrbkVKZ0pTVWZWbzZsZ0ttQXhkUEpPeGJkJTJCVzViWDljdGZ6QmJ6SEhTSGhZdnljdFdGRVYwMFI3c2RSdHlQUVVwdDNsRlRxcW1JQlEwZjA2ODVRb1pXTnI2RGtlTWZzY3JnTURxZU0zYnRUanJiMnZzMW9Ca0F4QXNuQkxnYkFJZmpJdFY0SWxNT1l1RjU0SSUyRkN5SkhaSjRqQWg5b2padElPVmtTT2NMVFFQQTFWakt4OHNHJTJGY3hZbElDbmh6OGtBc1F1Y1JWSW81VVFsM0FreDBOeWV4U3FmTE84RkVGdjhZTDluWlN5U1RBTldtV1lCZ0ljdHJpc1NaeFU0d3U0MXNjJTJCMjN5MDElMkJTV0xCSmJlT1p6MG00OFBlQ1lHTTZ3MFpGYWglMkZyRkY5eXdlSm0xcDh5MWg5ZFk1biUyQmQzNnpWR1ZmZ3BWU2dWbTRES2ZxRGtrQ3k3WDFNVTd3b3JKeDRpJTJGUlpIUGFKSGxWMHNwRmtCQkpabXlaS3ZNSHRSbVRPTCUyQlBwMnk3VU95UkxvWlJ6d28lMkJ0OTBtbVZkZTdnY1M1T2U4dzNkU1hmZUFJTHZCTDdyVHRhR2o5YzU0UGRoeXUxVkZGVk50cldoWGdWbTRFbFRkaXk2TzZQd3NzcE95NXVKR0J4dGY1TzBmRGFRdWxFY3pYSCUyQmFEd3VjOXh0T1lKY3NZTExiOVUxUTBzcEZNQkJKWk80ZlJVJTJCJTJCbjhUNHQ2RjlvdnplSzR4ejdlYyUyQkxNJTJGYlclMkJDRFBzQmFocVQxb0luYkFRN1hTRjFuc0djcSUyRktKMEhVYiUyRnpZODNyJTJCNW9TdFVHanpvZWN0YWMydW1FOE1XRTZMUEc3cndqbWZSQUpyUWhQaHJQYW9jVlFpRXREb29RNEJqc0hMOW4xUWhGTWY1JTJGeWVlV1RnODI0OVl3UHJxRk1BZ2FWT3A2Ukt6WmolMkZiazZoSzJlU0RXRGgyOXRPZEF0JTJCdU8zdHo4WUxiMFF0dUZRN3BubGFadjVOb1dyNnpvRGw0c1FMdmxrOGQxMEVzSFpPOUJNaXRFZTZGbGlGRExJNlNoVkE3dVFxQ05TT0pQMFg3bGZqRzViUnJnQUNTN3RtbW1yYyUyQk55YUglMkZUT2hnV2wyMnJIcVFFVks0T3dpcFJZNnpRd3ZIWjFveGV5YmZMNW0xJTJCNDUlMkZPSSUyRnlIc3Vwd0NBdzBYdGs5TUQ2ekNqWXIxQVBhJTJCQUphOHlhVGZvbmFMJTJGSm9HRGhhT3FnQUNLNFVENDZibjFvNzNORFc5JTJGODJKSm11aWpDcmtCc0xLT0ZpRnBvUlpuRGhxeSUyQks1WHlVTkxEWHJYQ0VJMnM2NmpwenhsemRTT0x5NnBHa0VWb3JDZnROemE2JTJGY2ZieiUyQmJTM21FVmJHd29wOU8xbnRWOEFtJTJCRWR1ZiUyQkhlcjJNQ0s5bk1xbTJRbVQzQkFtRHRjeDdwdCUyQlIlMkZXc1lBbG8ydkFBSXJCU1BrJTJCbWMlMkIlMkJ2RzNWVzVONzhGRFdCa01LMll1WGNCaWJiUHBvWE1FZ09qcFFRYSUyQmNpd0Z3NnhMbWtSZ0dSejJxJTJGJTJCMGVzamhhdTlHTFdiTkF5dm10WTd6ckRRdjZNZFhKNWsxcTFiTExUNnhETXZCJTJCMGRzVzNSdldkUU1TMDJnMUV3RnclMkIyRU1qYTJFTyUyQjY0biUyQmszMiUyRlBVOU1NbGttc0FBSXJzVWFxUzF6eHAxVjk4Z2t0JTJGJTJCeVFOeHZYckZUTEZsSFFTRmd4d3d4WWRpS2VWNzVrYnNUVWpJWVczUk81cVJkV0lic01XbzZSTTBqJTJGeGE4bWFncnZKMVlBZ1pWWUkxVWxwcFVzcyUyRmJxbWI5czVjNkdLeEJXcWlSclZ5aHBXRVhKOUtxOUl0aHNVdXcxckhpdUpndXI0TFJVQm5DY3JZQ3p5a1g2bExJSEF2QktRZ0VFVmhMaWhWZWQlMkJ1UUhFN2NkYzY5Q1dPa1ROQld3Q21aWVhoR3lMUDVSV3hZJTJGRVAxYndsanVHZ0dyNEJGa2JKOUtOU2pPSHo3Qm43bmdVWDNxWUsyUUFnZ3NBOGJDdENmZUxjcDFXYlp1TyUyQlk5UlkwNTg2eFp0WVNmcXRqWkhkNHhzNjFaeGZHSEFjdHBsY2RzWFhUUEYlMkJGZGlEc2xOQkpXck5IZ1ZvZlRGQWpZN0dUNFltT2VmVkl6MERwaEdRU1dBVUdkOGN5SE03ODYxUENLbXV3S1lSVXBlS295cTFBckRGZ09RUnk3YmNsOTY4TmJWdGhPZHhvOG1UWHlNaHBXSWV1MEdzQnk5blZrd091NE55dUp6eHdDS3dueFdOWEpmMWpaN1JTbnJYejdjVyUyQlBSS1lRVmgwTHE5Q1UwR2tOWExoMTBmMmZSZ0JyJTJCd1ElMkZvY1FLWE5nalVxbUNWVERMY2dQa2pqdEclMkJqNlpjSndrR2tkZCUyQlQ0Q0s4bm9YJTJGbmtCeGR1UGVaZW15aTdRbGgxUEt4Q3dNb1JwSEdibHR3YiUyQmZEejlvdWJNNndRc0ZJSnE5QzBrTlFDT1B0M0oyZVdHbiUyQk1SWkxqT0ZPcUk3Q1NqTlNNUDYxZSUyRnRYaHhpbnhnSVd3U2clMkJzUXNCeThNcmdiUyUyRk8zUktSWVpWZjdDUEEyWUxBU2pXc1FnMnpMTXQ2MmklMkZKZ05MZkp6bnN1bXgxQkZZU29aOHk3NE9lWHI5NDBPMlRvcnhwb2Rrd3dpcDlzQW9CSzR1SFBsdGVuSE1vRWxnWGVRbnc4ZCUyRnNFMjFzUkh1TUolMkZSdFlLS3h4SUNWTmM1Tnpud3lPMUZSdkI5ZEFRUldFaU5qd3U5V2pLdW9GZGZFeXE0UVZnYkRpcG5UJTJCQTBsVzNTM2MxSkIlMkJVdjMxa1FBYSUyQnVGWHNJbGVCVloyN0dSRkt4YXZvbVZHd0Z5dXVlU005OXJTR0xvZGRtcUNLd2tRbiUyRk5IMWE4dExsU3ZEa2FzQkJXNllkVmtHJTJCS0lvbFozcnd0VHolMkZBVG5WdXZaVE5BJTJGekUwa3Y5RVlkR3dJcTF6dGF4cUhNa09mZUxpSWV4a3hpR1hhb3FBa3RudUtmTVc1NWRaTFVkTGElMkYwc3lQT0l5NkVsY0d3MHBoVmhiZnV0RnJmVyUyRnZzTFplM2k5SG1RUkpZaXVPZm9oaXFaQlNzZ2dSdEJMRDJYMFFHdmZaem5VT3ZTMWREWU9rTSUyRjhUSCUyRjkxbjM0bW03NHBjVG9SVkhBMVR2YzhxWHZqWWRQQ1VMSEx4JTJCciUyRmM5WEY0T2JwbW5BRDV0U0lJM1JOSDMwaFlCVnZ6QWpqUHJ5UDlud21lUEl1WE5nVVFXTnIwYWkwOThoZkx4MWU1dlIlMkJIQXdzekslMkZOa1ZzeVR2YlVOY25HZUsyJTJGNzgzZEVuTE1lJTJCR3JnWUlzdGF6TlljdU5IMzNCWXRleDZGd1NBYXNWQ3hxJTJCVmRBNiUyRkxsc05nYVV6OUJmJTJGYXZtREZmWGVlU0ZnSWF6TUJTdDJTa09lUlY2NlllR2NtVzFETEcwJTJCJTJGMFdldDkwU2NUeHkyMEtwZ0ZXb2phWkRBRG05czhuQXRmakNDbzJmUHdTV1JzRkN4V2MlMkJ2Zkt6blpXJTJCOHdsdndhMExiVFJNNXpRdzVNcmUyZ1lsejBYejl5OSUyQnVOMTdBNVZONTFVVGEyNSUyQnpOREhPb0ZVemZZRk5hZVglMkJxc0JlS2tuR2I3anFNN2gxMldySWJCMGhIN2FNOHNjT1NUblJIbWwzNFdabGJreUslMkJZTlc3dktzeXFQYjFnMDkxZHR3MHUlMkZISmtERGw5OXpQV3JWTU9LMmFjZUFFVWFTa1o4czBuSDhPdlNWUkJZT3NJJTJGNFklMkJyYzkwTjNqcFcxVkJnYWY0MnJITzhpcXMxQkpyN0h5TjRpcmp2NjRWenpvaDIxNzloNUZOV3ElMkJ2JTJCcU5QQmpvQlZjTkI0Mk1ENUVSbSUyQiUyQmI4NmhsJTJCWHJvTEEwaEglMkJZYjk0cTBlZE8zQWsya3RNZFpocnJxTDV3NHF3aXFhMXU4bGZDNmZXRlc4dktRbEV1NjlzR3VBajFsNjJxSEhTdTI2bFpob1lYb1lCUzZiWGtmTTI0c2tOR2o4d0NDeU5nckhpNXo3dzVwbU5mbkczWWNCQ1dPbUlRbVFWdHNqdUJMR1MlMkJNVyUyQlclMkY0UnVVazBWRklxTyUyRmRXWHJBdWlmcnRZRWZCS3BSaEtlUjZNcUxzOWFRNzNzVU1JTEIwQkh6WSUyRlclMkJPckF1SVh4b0NMSVNWamdoRVZ0bGYzd2luWmprJTJCOE5WVSUyRjNoN2FmVE1pcFlOczFEQjV5R1ducFoyRFhZa3JFNEM2d1l5b3V5MXBEdmZ4UXdnc0hRRSUyRkp5NXIxN2tVY2hIU1FNTFlhVkQlMkZaTlYyT0k2cjBpVmloSzRjZTglMkZIbDRWejVpMDZjTFBlVUVZMDI3dHFxTmgxYnFHQlRQSThBMzRZZ3FOSXdDQnBWRXdWbnp3M0g5ZDVWYTR0NUlDRnNKS2glMkZMTmI4RmhMM1lRcUZ4SnFQaCUyRk8lMkYlMkYlMkI0RnVKRE1rYnolMkZzNXg4SENkbFBCZE1DS09TdldBbkRDRFdURUpzeXdFZ1d2elgwRWxrYkJnbXRZOTd4MlE2TU0lMkY5SU5yQXlHVldpUEZlR0VvSExSOWx4VmUlMkYwUnFoYllUcDYlMkJ3NEFUJTJGbk40d1NDTUFGcnZoMzRPdm5rR0FBUXFWWUlpTHFBY1g3cjdsZnQyQVpEUU53OHhveWh1R0hxQklNaWZ0dHZHa0M1WWhZQUY1QVl5Y2dzQ1MlMkJQbkQ0R2xVYkJnaG5Ydkd6OXhTOG8lMkZkQUVyemJDcUVwdmhFUkJsWDdZQVRUMmRRblc5MTM5VWt2eVZBVWtKVUtvb2lrSlBQakpDU01RRHdoeWhCQ2dBSlVBNGp1TUlCUUtFOG9RQ0pRU0lRa0VtaEZnNW5yTUxIT0U1UW5oSlVudzhCMkRoZVJzbGhGWGl1SmFSeDhyTE1oVVZSUmI5a2h3QVFpeUVLajVSa3Z5VVN0JTJGS0FOOVJqaSUyRmpGZW5nenFXJTJGcU5ZU0xtbkRpS3Q0SWZDV3FXQVZBcGJDJTJGNFNNM3Z3dkxmM0Jzc0hYJTJGT0tsVllGejczbGpacU9zdktJWldHbUNGWU5VazE5MGQ2UCUyQlZaVG4zNUN0WEpuSGtudk1MaDFUOWk2WUU1a09hUlhEaE9YcG5razJ4Vk0lMkZueU9lMmFhRFZRaFloUDhKT1ElMkJCcFhYNElMQzBLc1l5ckRuJTJGbXUwR2JwRW1ZS1VCVmd4VW5DUWV0M0wwSVklMkJOWCUyQjQ4bk9YZFhqbzk2djRrSFRLWXJnb3RIMkFWcGZ3aEFzJTJCdEpwSXYyN0ExSzliVFJIdXRFdDBQcWNXT1k1YloyWDM4RERKeU15NjZheHhGQ0N5TmdySGlRJTJCYSUyQmVsZURRdWFyQmxZYVlIWFFMVGNXMnBSZlNqVHdjdHZUQ25SMDJkUlZhTm1QbmJMZ3VaYXpPUDlNcElNNXdCV0NZZDhHcW9HVm1qTGg1OFl6WUZIaEpqSnEwejlNTGF3Sm5VTmc2UWpLOEFmZXVMbldyN3lrQ2xnZERLc3Fud3haVkZrSENuZjFsaGR1ckZTek1LMURnclJWb2V0SE95RGJtU01xeXVrOHpicUtXSEptRVhGdjg4RldmSFo3VU1XQ2lab0htZFdBU0hXWjVpOE9nbGNRV055TlpOUTMlMkYweWJrQm5hTUFKTFIlMkJDRzNMZnN4Z1pSWHBvUVdHbUFsWjBxNzBndWVlYXVKMjlwVk5PMWd3ZnZjYmdhcE84N2haeDdMQzdISllUV0ZZTjhIRUF5OE1oeEtZbVhIWWRQdFZpV0l0WURFRDhBYlhtNkpoYWtXcWRnVWQ1cW5VNVlJYkRVRE11WVpSQllPdVFiY2YlMkJyUDZrSmtQamZFblkwck5paktaTHZrMXBIN3FSRHowNXZpdGV0Z3dlbk9mSzhoVGM3bmRtUGNZSHk3Z0NNYlJwZjVDSzE3Q2dRd29aUTZIZUpOTld5M3BQSVZyejdlcmN1cU02YW9zQ3dyVCUyRlJYaUVXWE1NU1pwS1JtNVltMDcydVdCZUJwU1Bxb3g4dW5YYkNLeTJMbVdGMU1LellnOU5IR2dQN3V2UDBuQTJMYiUyRlBHNnRLUnN0bk9QSmZ3aE1QUmVEZElCMW9nMWJ5ZlN0ZVZUT1lVM3FBYWdIWFV1d05URGF0UWhnWDhMREp5ODk5MTZkNkZLeUd3ZEFSJTJGMU1OdlRhajBCbFpIQlZZNllOVkVmWGtjSGJoMTRjMzdZM1hIdmYzNlM1d091b0lvUjJ3QUJod25qckNLUDNMaUFSWXpMQjJmdXVZcUNDd2QwbzE0cUhSTVRaUDBlVHRncFFGV2JPdENqdUw3OWFhRnMzOGJyU3UwZkpyVnoyWDl4V2JkJTJGN1BtYVY4U0dWV29BWVNWZmxpRk1pekMlMkY1U2N0JTJGa1ZIY092UzFkQllPa0klMkY0aUgzaHhZMHlSdWl3QldHbURGWEs5b2tPcVBOJTJCWVVRT24wc0slMkJobWp2RllDVTd1cTNtNmM0ZkdwSlZNYU1JcSUyQlJnRlFJV3RkeE1SbTM4bTQ3aDE2V3JJTEIwaEglMkZJZlclMkJkMWlBR0tscUJsU1pZc2V6S0lnZnUydm5Dclg5cDJ3MWFOdHNpNXdkVzhIVCUyRnBRaXJCRUZXdFlhbWM0RTlXdE00SmRUeHFjTXBvVzdSaGp5eXJNaXFjQ2UwbnhJYXpIdGEybTM1ZndWVjhVRUk5elFNanNkOElQWXRybkN1TFNscDk3b28lMkY0N3JIN05hRCUyRjhHWVdVeVdMVm1XT1FhTW1wTHdwTW1kQSUyRlNUbG9STXl3ZGdaMWE4azZlemNZZnE2ajJSRDlxTjZaTjQyREZtckR3JTJGTHAxZjdyeGdyYk5OZTY5c3J1TFZCOUhXSmtRVnN3bDhUamI2WDRPR2JOenE0N2gxNldySUxCMGhIOWF5VEpYOTRLY3o5N2ZWWGx1b1YzdElyYXhzR0xUUVJmNHJ2cm1yN1BmYWRzRnNXTDJka0UlMkJmRFl1c01jSmJrZFBBOE5kWWNBaXpqNWsxSlpET29aZmw2NkN3TklSJTJGbGtsYSUyQnoyZk8lMkZDMWJ0clpxa0Rsckd3WWk1WHVUMlF4d25XRFl0dmk5aEczclJ2MnFsMk9IN0FrT3dLRjlqamp3NnRlOE9ZdGVCcnZ0d0FBY2duRjJ5dDFUSDh1blFWQkpiTzhGJTJGNzFNcTVaUlUxenlaOFBNZkFOYXR3VjQlMkY2d1AlMkZkQzdQc2JkMlg5dHolMkJBYzhkdUNUcDdBcGhsVHBZT1VkN3lhREZXVHFIWHBldWhzRFNHZjVMZnZ2VzJQM0hQZXZpQTh2NHpDcmticjdEZXVpOVA5elFKOXg5dW1hY0FLZm1KdkhnWG9zMWhGVnFZTVdzVWpjbzloJTJCOHpnOSUyQjdYcWRRNjlMVjBOZzZReiUyRnVKSmx4UUxKT3RUWTJCQnhJdWRKYzZtREZWdSUyRiUyQm42JTJCZmZsJTJGZnpkOWFyajczajJUZWpzNHo4R2twb09aQnFzZ0JCS2VsSno0UEt2UWRDM1JlTkE3RFF6WmxTc0JoRDVUeVlnMXl4TTFoZmZiSzREQTBqa3Fwc3hibmwzc3NLMzlhSGZsMFBicldLbURWV2o5cW0lMkJCNiUyQlVQNTgyOEpkeDl6N1lwUDNNNjZoYnJCaGJDS25XWlZUaXdMTG1ua2VFYnZ0TTU5THAwTlFSV0V1R2YlMkZ2dDM3dHR3cFBIcHlHbGhhbUVWQWxaUmxuRHZsOCUyRmQ5bXk0JTJCJTJGN2RkN3h2NVNzdTFiViUyQmhiQktQYXpZWW52ZSUyQkNweTF2eWlKSVpkbDY2S3dFb2klMkZCZVh2TjIlMkZvdEs5NnlTd1VnJTJCcklMQkVEZ3FFd0YxZlB4ZTV3MTAlMkI4RmcxSjIzSTF3d3NoSlh4c0lvMnhXVFRRZGV3QjhtZ041NUtZdGgxNmFvSXJDVENQJTJCR2haYm5GaFZuZjdqbmUwTTNJSGV5SlhBbyUyQjhDeUl0MjU2N3BhWHdzc3FCJTJCOFZTV0NYb0FsWUNLdU9nUlZyaFFITDNyc3ZHYksySWxHTThYNTBCUkJZU1k2TWElMkJlOSUyQjNqWmQxV1BGanJZQnRMa0g3ZFI0dzdiZzVWamhabWJucjhqNGdBNFd2RnpDdkpCOVNjeW1CbFcwVElVOWp1ekw3REg5TnNOa0RQNUFEbjdqNmVyaVRHV1FXQ2xaQXhjJTJGTWpiJTJGU3Nhd3FhRlNUd2JxTlpCQnF4c2l6Smo4OEs3SXQ2Nm9nbFlDS3VPeTZ4WVM0RmRBRGtYWFU3T2VmTTl0WEhHY3UwVndBd3J5VkV4YlBZaXkxbjllcXo1Nm1EOTJNS3dOeHlyTXF2NWxJZG1xMGtEeXloWXhjb21JdWFwN1U2OVNTeU4zcU9OMCUyRm00VFR3dG1oZmJhOGhaOHdzU2R4NUx4Rk1BZ1dYQSUyQkpqNHEzJTJCUDNGZlQ4R1doUGNhV3JHaHQ2SVJWQ0ZnT1FicDIyd3QzTHdzM3JUckRNZ3BZaVFDUjdKNmxVT2N5ZFJvWThwOWxWN2slMkZIRThHJTJGWHV0QWNPdFM1dEFZQmtRJTJGa2wzdld2TDZVMiUyQktEdFlOVVJWbHBVRXJFTEFzZ3ZpTmVVdnpJMDRua1FWc0RvS1ZzR01RMk4yMWRreUs2WUJXMmpQbWZnVkdmajhLQU9HV3BjM2djQXlhQWhNJTJGdTNLWVR1UDE1UWx6TEtTaEZVSVdEWmVtcnA5MGQwUnU2VVRBcXN6d2tyVnRGVGxtV05hQWF1bWJhRUhCY1hUaXd4ZmRkU2dvZGFselNDd0RBeiUyRjFOJTJCOCUyQmVldEo3eDN4NFNXQWJCcW5SSVM4Y2ZibHN4ZHFYcEsyRkd3TXVwRHIyWWFxQVlZaWFhdGVqTEJrT2lKYkxPcG9HdjAxZVRjJTJGNzV0NEREcjBxWVFXQWFHJTJGJTJGS1NaY1ZaRnR1JTJCalVjYm5PMm1oZ2JCU2hld09ncFdlajc4ZXFlQmFtQ2xwb3dld0txeHkyRGxIRHFIRFAxd2dZRkRyTXViUW1BWlBBU21QTEY4YlBuaCUyQm5XRkZnV0F0elJiTnhCV0lXQlppSGpaemlWelZ5WE1zQkJXOFNPc0IxZ3FNaXNsZSUyRndTZnZCYnN3MGVYbDNlSEFJckJVUGdSNDh2bjdIamFQMCUyRmcxTkRnMkZGRlFtcXZYNndrY0RsMjVmY0U3R25wOTBhRnNJcUxiQ0NyREZQa1NFckgwekIwT3J5SmhGWUtSb0NWJTJGNSUyQjVjMWJqdFM4Rk15MERMb1lyTmlsQ2xnSXE0NkZGZHRyUlZ3QVF1NzFaT2o3cnhzVWNqVFRSZ0VFVnNxR0JDVSUyRiUyQnMzeXFaVzFkVzlYU1R3VUNocSUyRjRtJTJGalZ3aFdJV0Jab1duaWpoZnZYOTF1U3VnMzhOU1NSRk9mNEZxT3huNmxlODFLajglMkZ4MXF3WXFNVERBRVV6cWtBNk1Kb00lMkZNJTJGZWxBMHBOSXh2Zms3MUdKaGM4dllQc25seDlmJTJCTyUyQll2MVpsdmhzR29GbGhLNFpNZkw5M3lZTW1BaHJFNUtHeFd5TGFES3Zib0olMkZIdW53YkFMM3lPa3hMaDBPdFVETTBQdFk0YlZBWUdiOXNTeUlpdHZuN0czMHYxc1ZWMHRGTHJVSCUyQmZkRmxZaFlEbGliV3N3SXNNeUFsWml2YkhLeWhvenVXaXRTNEhrZkZLYW11dmJCd1BZZW44S1VzV2RVRjIlMkZoNHhmNjB2T01OWldxd0FDUzYxU0JwU2I5cnYlMkY5TFU3NkF3N3g5JTJGNThiNmFVOERmcU11cUxJcXluUXRNM2ZtM0I2UHZ3NUpVSEJrY3EyV0RZRVZkSTllVFFPTWVVQlNyUW5pZUk5WXNJSmFXZDZKeFBCREJBaUJZZ2VONUFFSUFxQUtVRXlqSDh3UTRBaFRZZnpnQWRsJTJCaFFObjk0Q3RuMkI4YSUyRkJQNm1jb1NCVVVockF4SU1sQXFBWldDQzM2VWlpSlFXU1NnU0t5OFFpWEtzWHBFRUlCS0loQkZBY3JhSVNUWUJtSCUyRjhMeEMyVnlYY0VEOUhrNzJOb0RpJTJCUWFvZng5WXhBUGc3Tk5JdnY4ZmZjSFRGWEdzRkZJQWdaV0dzWERqVTZ1eVBINTNZYTFIR21nbDR0a1dqdmJMZGRnTGdJQ3NzTThVVldoQXBxS3NnQlFRQXg2ZktEZjZBcEtYS3BMZmFnR09LTDRHTzBmZVd2WHN2VFdHVGdtTmdCVnpTRG9CSVBTbGJ4JTJGVkFBQUl2MGxFUVZRdklBTkxJJTJGeExnOVRZWkNkVEFJSFZpUUlhM05hZ2QwcG9GS3hDd0hKNjdPVE12ZjVPSkM5MnhRUUtJTEJNRUFTalhOQU5MQ05oRlFMV3J2NENtVjVxd01LVFVlcWduYzZnQUFLck0wU3hwUSUyQjZnR1UwckVMQThqaWRaTXdYTGF2VW5VaGs3RXBhRlVCZ3BWViUyQll4dlhES3hVd0lyWmxCc0J1SnclMkZBM0RWQ3VUbmM3eUZWeFJPQk1MWmdJcE5iS1VPT0xBQTVZTkw2eHhiWkNleUNBcmhGQ3BMUVB3U0o3T3Y5S1RtaGZYZ2dyc29Bd1JFSUlRTCUyRnFFZ2d5TExRR1FDaE1vZ0t5SlF2NyUyQjVMTERGZmJiWTdnSFpkd3prUGwlMkJSOFd1YmQ5M2lsZEVLSUxBeU9ueVJ6bXNDVnFwZ0ZYS0pRVXZybGN6V2hWaGJGZ0lIWlpBZDQ4bTRvNTlwZFFmTG0wOEJCSmI1WXFMYm95Q3dtaXFBNVN4eHIxVERLcnh4TmNmRXFQSkh4WjdNYUx2dTVRWUF4WDhkR2IzN0RkM0NZa1hUS0lEQU1rMG9rbmRFRmJCVXdVSGpXbmtzbSUyQm1HRlpPVUFZdG0zMHhHcmY5YjhncWpoWFFyZ01CS2R3UU1iRCUyRmhsREFWc0dMJTJCNjMwJTJCVUpVJTJGT2pPcjFxa3B5N0RzMTVIUiUyRjhNTXk4Q3hsaTVUQ0t4MEtaJTJCQ2R1TUNTeFVjTkdaV1pvZFZhNFlsVENPak5yMlpBc25SWkFjcmdNRHFZTUZUMlZ6TUtXRlhoVlVJV0lybGFqSjZJeDVUbk1yQjEwRzJFVmdkSkhSSE5CTVZXRjBaVmlGZ0FYY1ZHZm5OT3gwUkEyd2p0UW9nc0ZLcmI0ZGFid2VzVElkVjhQbGpIMEQ0bGdYQkNrRHQ2blVOTHJyelU4bW96UkZ2R0ZKdkFFdWFTUUVFbHBtaWthUXZFY0RLZEZpSnRRQ09jMFhnNEc4Z1ZpNEhKZUFEVGpnRCUyQkY2em9LbHNORHZvUVJXNGdzQ2lFOG1vYlJHSEhTWXBOVlpQa3dJSXJEUUpuNHBtTlFGTDYwbWhIYm5BN2o4QzRCZzZEeFQ2SnpLMHRMS3RWblRMRllOQXNYNEslMkZwMTV3T2ZFbHpJSUxPVWlNcXA4VFNvMFI1c2Rxd0FDcTJQMVRtbHJyY0JLMUlyWllCVU9Rd1lyNTlrUGtNRXJubzdYRGJwelNqWjRvQXJrU212Y2piTGljWGFzMVFWazFPNTFpV1RCJTJCJTJCWlhBSUZsJTJGaGlwOWpBSUxNOCUyQkFJNlBYMGNyc1BUdXM0cVZsWVY3RjI2YmVnRHNnJTJGYVRnYSUyRjBVOU5wJTJCdVhGQTRBZUtBZkxLZEdMQjU5cnJHUlR3ckZrekw3MWFteGlHWE1yZ01BeWQzdzBlYWNLV0dhRkZlc3BXN2ZpODRhUjRaOXRWTnR4dW5uR1VRanNMMjZYWllWQWlNQlNLMlZHbEVOZ1pVU1kxRGxKZDE1TGdjWTVTOTNNc0dKZHBCNGd3elpvR3BOMHc2UkhRVHIwZU1SYVZrVFc1Z2FRJTJGU1BKbU4xZnExTVJTNWxaQVUyRHc4d2RRZDhBNGdMTFRMQ0tOVlhrT0NEbnJ0VTBKdWtYNTR3RWpuN1pDcXkyMDFlV1lTa3dob3pkJTJCd1dPa2N4WFFOUGd5UHp1ZHU0ZTBIMlB1TUZYbHRWdURTc1RZS1UzdzFyZjd6TGduZThGZ1JWdHJZMEJDJTJCajVaUFMlMkJ6enQzOUx0Rzd4QlluU2pPZE8lMkJqNzRGNzlXVmd5eiUyRlpxMHlCRmZPWWZVTm9kM1VqUXpiWHFRMkxzbjdvU2lMWUpzY3N6NEFsS2hQSUQlMkZkJTJGcE5ZbWxqT3ZBZ2dzODhaR3MyZDB4OHlKRU5pOENxdzltdXRtRXF4YU1peVElMkZBdkl5RzF6MUhhZXJ2JTJCZUJNSXBzYjhXWmNDU3BkSGslMkZJb3YxZHJFY3VaVkFJRmwzdGhvOW95V0RiT0E2NHdBeURyZXJwWEtyUXV4MXF6YTlwQUJObkJFQm1ydlI4YnVPSkJJQVBwSno3ZkJjZHFWY2NzRmRnSHdPWDNKNklxS1JQYnd2dmtWUUdDWlAwYWFQSlQzM3ZVMDUlMkZuMFBoQzZxNjluRmxpRlBHN2FWd3ZFZFFFNWYyOTVyRTdJYTNxOHlEa0xid0hpU3R4UExtQWx3emVJaVF0aUNiTXJnTUF5ZTRRMCUyQmtlJTJGbldXSGdOME5nVDE4d3FPU1kyVSUyQmFrNEtWWjAxNlR5QUwzQkVBcG1XQWxoJTJCU1M3WXN6ODRZMXd6VGdEJTJCMnl1QWEzb2FMS2VjbmhCV2JEcm9HcmVVREhweHBrWVpzYmhKRlVCZ21UUXd5YmhGOTk0NUZUeWZ2Wk13eXpKYlp0VnVpc2plU3U4R0VLdnFRSkZrRUZ5NXdMdUVoS0FLdHlQa2RTZEQzMnYzUEdJeSUyQm1MZDlDbUF3RXFmOWlsdFdkNTd6NU9jNSUyQk1IWWtMTDdMQ0twWTZhVXloWVhiWjI1Um83aDV5N1lrRktoVWJqSGFvQUFxdEQ1ZTdZeHVqJTJCQjVkQTQ2cGJnU3VNZkpOT1Y0QlY3byUyRiUyQlNRWXR2YkZqRmNmV1VxMEFBaXZWQ3FmWlB0MTMzenhvJTJGT3hCNExPYm9kVUZZS1hrVFgyTiUyRjhITE42UlplbXclMkJCUW9nc0ZJZ3F0bE0wcjEzWEFrS3ZBMU42eUNZYllWZlpsaGdUeVNZbW1rZ1cyRG5pd0N5aDVTUXM1JTJGJTJGVFNLVGVEOHpGVUJnWldiY05IdE5kOTdaRTZ4OWxvTG5nNHVEcjVKbkdWZG5nRlZ3VWY0d1FQZDc2OEczZXhJNVp5ayUyQk02aDVkR1JPQlFSVzVzVEtFRSUyRnAzb2ZHZ05EOTc5RDQ3aG1nVkFIUWJ2SGZGSzBtdTFGVnhxQlhpSVZVWUtCU21nQ0twdm5BZCUyQlJ1eUNKTFNkOVhmSWFJaEVaTXF3QUN5N1NoU1oxamxBS0JBNzhZUiUyRm1DdTBuVCUyRml1Q1UwVnFhMm5RZVJKZ3FrQ2tjNTlWb3U1RlhXdHJ5YWF5eGdPNGhuNEx0UEolMkJJUEtINU13RkRZbk00ZjNPb1FBQ3EzUEVVWGN2YU1VdmVvRENYd3g4NFlQZzJUOElBbDhBRVA5SmdDbjIyQm1ZS3FCcHpLeENObGtHeFM2V1JiSExkUUdBdmU5dUNCeDZCcVRhRCUyQkNjMGdwQ2dPcnVPRmJNU0FVUVdCa1p0dFE0VGN2dnlRZXJOQWhBR1FKQzhUUVElMkJQT2dibzhBY25renhDU2hmY09oVjI2Rkg4c2M2NkhyRUl6NFFMT2Q4TmQzaGNERWZtOGZESkF6UUFKSiUyRkJyRXc2VWdpMXZCNXR3Qlp6VWVKNlJVSXdGVG94VmFUWThDQ0t6MDZKNFJyZElqSlU2b3E4c0YwbkE2Y1A1aVVDeG5BZVFPQm12JTJCMmFEWSUyQmdMdnl3R3BFc0R2QmFBSEFDUXBlR3BvSzR6WXE3aENGd09iWUFHZ0JRQlp4UUJDRVlCc2I2UzBmanZ4VjIwR3ViWWNpSzhDZ0hqQVVuQVFhTGRxR0hDb0hnR1ZFVU9sdzV4RVlIV1kxSjJuSVZwZVlvVnVJSUJvczRIb3Q0QmNid0hTbUFOS3dBS1VXSUFqVHBCNUFnTEx5QUolMkJvRElGbVplQUp6SW9qaVlneEEyMlFpODRza1NvOW9oa1lFbEx5dFY1Tk1LZXBFWUJCRlpxZEVXcnFBQXFrQUlGRUZncEVCVk5vZ0tvUUdvVVFHQ2xSbGUwaWdxZ0FpbFFBSUdWQWxIUkpDcUFDcVJHQVFSV2FuUkZxNmdBS3BBQ0JSQllLUkFWVGFJQ3FFQnFGRUJncFVaWHRJb0tvQUlwVUFDQmxRSlIwU1FxZ0Fxa1JnRUVWbXAwUmF1b0FDcVFBZ1VRV0NrUUZVMmlBcWhBYWhSQVlLVkdWN1NLQ3FBQ0tWRGclMkZ3RlJKMGZrdUFxSmJRQUFBQUJKUlU1RXJrSmdnZyUzRCUzRCUzQmNsaXBQYXRoJTNEaW5zZXQoMi4zOCUyNSUyMDI0JTI1JTIwMy41NyUyNSUyMDIzLjY3JTI1KSUzQiUyMiUyMHZlcnRleCUzRCUyMjElMjIlMjBwYXJlbnQlM0QlMjIxJTIyJTNFJTNDbXhHZW9tZXRyeSUyMHglM0QlMjItMTgwJTIyJTIweSUzRCUyMjE5OS40OSUyMiUyMHdpZHRoJTNEJTIyODAlMjIlMjBoZWlnaHQlM0QlMjI4MC41MSUyMiUyMGFzJTNEJTIyZ2VvbWV0cnklMjIlMkYlM0UlM0MlMkZteENlbGwlM0UlM0MlMkZyb290JTNFJTNDJTJGbXhHcmFwaE1vZGVsJTNFellCawAAIABJREFUeF7svQmcpEV5P/48Ve/R18zszO7sxbLAcskuhwpeaAQUo0SUeCxGYvLXfAwmJpigiUryy4fhl1/+/vIxif6jIhCB9URmFDReUSKsR0SEVa5dYNmFZe/d2bn7eI+qev7W292zPbPTM9093T09PfXqMDvdVfVWfev41reeqqcQzGMQMAgYBAwCBoEaEMAa4pgoBgGDgEHAIGAQAEMgphEYBAwCBgGDQE0IGAKpCTYTySBgEDAIGAQMgZg2YBAwCBgEDAI1IWAIpCbYTCSDgEHAIGAQMARi2oBBwCBgEDAI1ISAIZCaYDORDAIGAYOAQcAQiGkDBgGDgEHAIFATAoZAaoLNRDIIGAQMAgYBQyCmDRgEDAIGAYNATQgYAqkJNhPJIGAQMAgYBAyBmDZgEDAIGAQMAjUhYAikJthMJIOAQcAgYBAwBGLagEHAIGAQMAjUhIAhkJpgM5EMAgYBg4BBwBCIaQMGAYOAQcAgUBMChkBqgs1EMggYBAwCBgFDIKYNGAQMAgYBg0BNCBgCqQk2E8kgYBAwCBgEDIGYNmAQMAgYBAwCNSFgCKQm2Ewkg4BBwCBgEDAEYtqAQcAgYBAwCNSEgCGQmmAzkQwCBgGDgEHAEIhpAwYBg4BBwCBQEwKGQGqCzUQyCBgEDAIGAUMgpg0YBAwCBgGDQE0IGAKpCTYTySBgEDAIGAQMgZg2YBAwCBgEDAI1IWAIpCbYTCSDgEHAIGAQMARi2oBBwCBgEDAI1ISAIZCaYDORDAIGAYOAQcAQiGkDBgGDgEHAIFATAoZAaoLNRDIIGAQMAgYBQyCmDRgEDAIGAYNATQgYAqkJNhPJIGAQMAgYBAyBmDZgEDAIGAQMAjUhYAikJthMJIOAQcAgYBAwBGLagEHAIGAQMAjUhIAhkJpgM5EMAgYBg4BBwBCIaQMGAYOAQcAgUBMChkBqgs1EMggYBAwCBgFDIKYNGAQMAgYBg0BNCBgCqQk2E8kgYBAwCBgEDIGYNmAQMAgYBAwCNSFgCKQm2Ewkg4BBwCBgEDAEYtqAQcAgYBAwCNSEgCGQmmAzkQwCBgGDgEHAEIhpAwYBg4BBwCBQEwKGQGqCzUQyCBgEDAIGAUMgpg0YBAwCBgGDQE0IGAKpCTYTaWERICQCuOmmm3D7xo24qbcXabCXndqbZEF6iIlUjK2zV2EiNs4s3oOuk2acIXZ2dAJjgAz1A1Pafmq2AiULX2YA0lPCZYAoSfmP0qAoSUoBjYyNkR8IlfOFSqe6lHfgEMU6etSOZ3YRJXvVoRGPLu9+Tu3YvJngppug78YbCRAL6SwssubtBoFqEDAEUg1aJuyCI9DX18c2brwRR0a2sUPOBO9N9lrjCWW7WZVwXTtuWTLOOY8nU5a7LBFz4hZzmMVdx7Ys2+LcYWjbFto254igdPtHxllULs6gMIjzQjklSAXIWf5vqSRw4iRB6j9JAhBJHUcSEahcIJRSFGYC5ef80M8Fwgt84aVl4AeB8kKf/Ak/G3DH8ibGRJBRY3L9ig1i+Ff7ZV/fZWLBwTUZMAhUiYAhkCoBM8EbhABRNAW/emCAaUXRk1vHfZ61zkq6TCVdHncs5uY48yGwA0/aIUkrGyo7E4iYkDIWhrKDJHUgwxSh6og7btx1edzlPG7bVowzdLgmDsYdztBFJM5RyxFAZMVuUBQBx/9mkVDBwgdISqmIPAiAAEFpxoh+CKUQUkqhgmwosn5AmVCpjB/ILEmZ8aXKSilzSJC1kDKMIBtPWUEy7gYkKLA6En5HLpRoxSSzA5nO+QrcLnl49An15L6Vau2hC+WNNwJFGclnxyiWBjVFk2zlCBgCqRwrE7JRCBBh39atXJNGLjzicBZzU26i23X4slTC6kxx3unaWkxAIhCiSyjVJYSKSwmxTM5LeL6IT/jKmfAC1w+E7YWhHSqwJKElFFgCwFKKmFDEBRGTSnGlFEMGEK1kzdELUFOFHrH1MpOmjjyDRP+KfpH+CsgCJI4gQykFKQhjjh3GLRQOw9C2QMRtO3QdLpKunU04Vs61mRd37RxjPIOMshzZmGXTmBA4Hgoxkc6K9HhGTWT9bMYR8bS7IiGe3He/GvnvbjUwcHUkg8xjEFhIBAyBLCT6S/DdfX3E4JKt7OW5dfwYz1oruhKcdcSsTE66mcxYzMtRwgtkh0S2Wgm5JhGPrYi5znLHwk6OrAtArSClepWihJSU9AIR9wIZT3sBS/sCcl4IWT+AXKggJwg8QeALBYFUEAgFuVBALhAgKVISdXv0gphmOGdyOQyhM+5AR8yGuIUQtxkkXBviMYfiNvf1j2NbWdexsgCURoC0AjqKDI4KScdyQTAUCDXsZdWwxWDYtWCYMebFXNt3mAqSXASZlZbwj3ZJd9+YOnToQtl3o1ZFxpZSt0o1Cc2JgCGQOSEyAeqFQH9/P3/BOzuWWgXJZCy+3CZa0ZVyltsW7wm9oNsPg2UTnuzK+LLjwHC689hYrjNHLO5LiCtkjgJwGdPjMcaBpA2KbAVoKQKLpNQLSiCkBCH1bwKhCIS2UCgCSQCKEISSEAoJ2mhRz0evKlkMQROJfrSV3i0QioUEFgOwOAOLc1DIhEKUDEEgYyFJGZJSQUiUlVJlGUAOSXldcSe3LOl6y2LueE9HbCzu2iPJGB/ljA0BwpBQOBKQGJ3w5Hh4ND2e3XvQ7+vbHKIhkXpWrUlrFgQMgZjm0RAEiAgHBoDBxu185HnPWt2d4pkQ3Ylc0BWSWkGE6y2Lr0/G+HqHs3UyDFdJKXuzgVqWzonOA0Np69BI2hrxCUZ9rSYUeJoFCg8pCaB/GNdWcIgxin7KNui8sSO/6BTZMepLIOVB1MylAAqKR781JwG8ogCK1sH098dXpGIWj9TMqs44rOqKw7JkLLMs4WbiDh90XesoERyQQPulUodCER4GyQ8jBkccX43z5U6mI74q2DP4sNoEm+WOHTdRX19ffrXNPAaBOiNgCKTOgJrkADb39/NNmZfZPatGOjpj7krXdnpdzntBypXjXrBmNO2vPjjqdQ9lg+6cpM5QUgdnkECghCKISUlOEITMDwSLlqAkQVhQEyUMkjdlRzN+BhYjsPQ/I/P2TMtT2tYRBciHaeZTsJboV+p/Cq2UVGkepubJZhipmYRjQdK1gHMWAuMhIGQRICOkSvtSTSQdnu6O2ZnlKXt4dYd7LBbj+y3beiGQ7IgXhEOjAYwHYiydes7xb7zxUmmUSTMrfWm8yxDI0qjnhpeyVHEc3puOibTqQO6ssmPuGZbFTo87fAMoOC3rBaeOZfzVe4eyzv7RrH0kHcJwbuoOVr0pSs/AY7yG5kkKInXSss9URVJJNj2ZV2B5zjlOPL1JF07qisOqzlh6bXdsxLX5sxLtx0Oi3Z4f7hVCHOKOfTQFaty1uTfe64fwk0uVsZVUgroJUwkCNfTQSpI1YZYSAv39xB+EB50NbqzbTTonOQLWizB3+khOnLxnNFw9khO9EmAZEXYhUJeUKuX5Ic8FkmVCCblwqiKI7AkFm0LFOEbbogpLU81WGJVmMlqqKqwmVZHHvC1ncgPY5NsSNocO1wLH5oFtMU8SjXiSjrqcj3TFrPGehHNkzbLY/o6EvddXtFfl/CMjIhw+pPZlMslkOHC12clVadWZcDMjYAjEtIyaEdCH+uCSSxgN9sYc7nU43F7vOvx8S4UvARleNJIJNzx1JJvaN+q7o56AbJhfWuIMIc4R3FoURrnctqHyqLRi/Eih6I0CeXLqiTt5ZdLhHlvTHd+TcO0dIcFvfBnuRMI9fgCDbjiW2did83fs2GFsJJUCbcKdgIAhENMoqkZAE8fBNVfyU09my1wJa5HwVFRw5pEJ/7TnhrLrsoE4Kc5hjVLUPeEJJxMorrfShgUjuFYYNoPJHUtVZ6A0Qhsrj0px0cShbUTFnWXxSJnYWplkLY5jADgolDzS6doHT+1N7V+edF5QQLsCIffLnD1E+/anETeLvj6s797mSgtgwi1aBAyBLNqqW5CMox6k+ga228NBOrY6wddbYF3AEV7GFL16/5i34ZF9o6lDY56jc6cNwfoMhDN50rsBeda+RPKnw1v0qd7mUVtBpm8MwOjsS1Yo0PAnLAaru2IT55zUdXhlZ/ypQNCDnpCPB6HcjUIezvqh9+/XXREYQ3tt6C/VWIZAlmrN11Dua299JJFIQNcKl06OudaZ+4ZyZz0/lD0rFOq0uM1ODoTqHkr7TiYQkfMohgh6R1E9V6oms22URwGKmXaU5bu1Pv8SKhVtbdb1EHcsP5WwM7bFjkmh9rsWf3798sSulanYbl/R7oA7B3KWGv/U1RfnamgeJsoSRMAQyBKs9JqKTITX3fmzFRzsk3tSzkUJG1/33LHsudv2jq4fygQdOk09SCWsPGk0+ol2WtX5NHl987xwyuN4OaZuD9bLXFl9shIAEjaDFSln+OzVnbtO6k48Fij4ecYLH2OW2v+JP379sDnRXt/W0K6pNb6ntytyS6hcH+t/pMsOxcpMxjs3lPTyrFAb0wI2jHli5fCE3+UL6TZccRTxNspjTuWRDxC5e5yy7TdvK8l/q0k+ZvNcMm4PdcSsw90x5/muuP20a7NtsZTztMyER/red9noEmrmpqg1IGAIpAbQllqUG/sfWR8q2uSlc5f7fvC2oxmxfveIz7xQoVYc2tbRrMcoj0kmnQZ5aR1UdlhSKxK9eyvpWvLM3mSwtivxvOvwHySSsZ+AUI//rz989QvNqlfznsWJQPN6/uLEZ0nn+vr+X/RA1lpzZCTz4gkvuFgqeQERbcwJWjbhC9S2az2TbQp/FE6Ya9e3TT9JXmkrqPGcR6XJTyqLEyJMJ4+pyqNc+vpgYqAdiTFGnQlHJhw2AgA7Hc6f6OmK/fKU5R2PK3L29V1z0bHq8mhCLxUEDIEslZquoZx/e+cvz5SMXrrnSPp1g2nvTVlfnpSVxBgC6nMcRnmUgtoMm0d5g/kkuVRxQLGYe31QMae0s0mghIWqw7UPnbwidf9Z63p+gkQP/sMfvOqpGpqPibIEEDAEsgQqudoivvfOB5YlpLvi8Ejm5YGQl+UCdUEuFGeHUnUG2n9hdI6jicoDVP6MQw2DY7Vlryn8IlMe08tYVCKanhwk7UV4Ihl3dnfE3Sc7Y85P1q1IPsx5/IBRIjW1jraOZAikrau3tsL92Z0PnqqCcNP+odzvjmWDq5RSawnA0l7Kp9/ZV9sbKo/V8jaPovPGhu4Ia4zymKafIoLGPBkSci4d2z68tjv54zNWdf9EWvKhT7zntTsqrzkTcikgYAhkKdRyhWXcfGO/07F+reuN5C5GDm8azYqLRnPh+VJRZ4VJ1C/Y5H1/Rf9R9Uu6PikVFFENvq2qe38l5KFTrIeH4ZIyofYUwNLJmPVsKuY87jrWj1d2xX4ZquDY5z94pbaVmMcgMNdlngahpYTAW//52x0d8c4u4fnvIIBrM4E8bcwTrj7M3GwcjPIoRwrV77aquu6OqypCxNDi7FBPKv6d09Z23qeIb//MB16/u+o0TYS2RMAokLas1toK9df/cd85DPDCvaPh5SNZdUUgVK9QCudretBr7NqbrFBKSaFCRRQAgI+Aob5pPFoaI3AI0UYAxpC4y8CyOUYn2lvraUflMQ3hactyFmcTyzpij/d2pR4GhffF4/LB3NFkbkvfZV5r1Y3JTbMRMATSbMRb+H0fu/3HVwDBNbuGgwt2DwenK6USMc7mvU1Xk0f+fnIpPD9IB4GYIIJxJMwCRiqYE2MpQpbgoBybgdMVs2IdLo8OKLbU0yY2j1kxnVZGm3O5LBXPdcRjeznHLW6C3ysD99iW681Bw5ZqmwuQGUMgCwB6q73ywlsfsZePDzlJpd6pl67GPXHGcFZ26wPL2hFirec8pFQyJ6QXCDUmAA8KRYd8PzwSCHGMVHS7ngeEmkIYMYwRspiFlLKROpIOW+VythIQegFghWtzy+FMG/IX6ClRHiU3DDYmMyc6Rjz+nhNPmNcvDzOrK0RGtmuTazvHOuL291am7Ps4tx69+YOXP51fBJ/cW1G/rJiUFgUChkAWRTU1NpO/+8kfJnEk3XlYWdcIpT5kIa61ETlHwOgW2BofL5T+UNobGffC55HgQST2a0bqWQA44Dm2YAyiqwMp9BCEhS6SzR1YjgpWBqE4Wyp1juNY59s2O7crZse74k6sxqzMP9oSVB5F0LT3E58YALPS65bFnjxteXwbAPv20ZVj9w/89j4R6OtrZXfI8697k0JZBOYxPBhU2wWBq/7PD09WDDfsG8v9fiaU73E5rtBXytbqRVcqCkIpJ3KBPDCaCx5PZ/ztxPEplPgcU+6hCWGNwMBmdcLMdXM/7+6GFOS8Li/w10oZnpxIxs51bHZeyrXPitvWGQ5Hy7FYE20jS0V5aCaf+UZH/WmgEAhZ0Jmwj3TE7WcB6KtWwv3PGFueGfiw8d7bLmNBteUwBFItYm0Y/sp/+q+XWhxffXA8uGzUD1/nMOyaD4EEoRofy3r7Mn64TRHeKzzvEUmJzFh4xIPBl4Sw9TKtPGbed7q5X5MDh5hnd4hc3HbZGZyxF3FuXcEZ+93OmB3rjFnNUyJLWHmUNnVNIoqQQmChADwcs/kdJ/fEBxioI/f+3duH2rBbmCJVgIAhkApAavcg1/zLfW8EoHcenAhecjgTbrQQ4rUQiCRSoSQZSLUnnQu2ZjL+z5Hwl5fl4rsHZlIccwG7uZ/3JjO9wOUaBOv1APi6roRzZtLlZ3BstCuVgq2h9JT5XPmt+fuFtHmUVx7Ti6N302UVQkA42pN0vnXmisQPLMTHt3zkymeM+/eaK39RRzQEsqirrz6Zf/+n//s9hPiXByb8DXvHgm4GZNVCIIEkkQ6EnxP0sFLq82PZzAMrCCf2bHmfX+NJN4Rrb7V6Mn6c2/ELANiLk0n39xzLelPMYqDz2LDHKI8ToC0SiECWWdPpPrKhJ/4r4PiD9R9680/6tKJEY0xvWHts0YQNgbRoxTQzW+/+lx+9n4g+OpQL1x3NCFefxahm95UeWPRdE76k4Wwgn8sF4ufAra8e+uw7H6lLOfr6WPfuNesszk5JJOJ/ZDH2noTDrYTN7bqkPyWRJaY8qthRdtwWgsGKpL13Zcp6GpC+MpZMfSu1Oi0Grr462hRhnqWDgCGQpVPXZUv6pn/83gcI8AYvVGu9UFoEgNVs3dX3SniS9B3cu4QQPwoC+RMJ/q8O3/K+PXWCF9dd3x8LJsY6U3b8g4jwZwnXSiYcK1mn9I8nY5THrJBqEkEA1eFitsOCg8DgMyolvuhmO/yBm67WB0TNs4QQMASyhCq7XFEvv+m7f06Ifx8KtSaUilV78jyQ+qCghECo30iltgg/fIBx3L/3839YP59JfX3s1D2nOG7Seh8RvM9x7LUW52stBsirYbuy9W2UR6VdAYHAAiU5ymOA7P9LdvA7s4PZ9Nab/yJdaRomXHsgYAikPepxXqX43f/9gw8C0D8ESq3yQ1m165JAKsgGIYSKfq6k+mRa8fsHV/Z60HeZmFfGpkW+8Npb7dBJvBUQ3ioYP18AuyBmMdT2kHk35EnloQ3a9XBMOFPJK3GM2Kh362Jpkiw6p6z9Pdq1vh8EFMpw2Obs8yuWJb9seeGxH37q/cP1rG+TVusjMO9+1/pFNDmcC4E3/OP3/gIB/yEQalUgpL5YqKpHx8kGgkIpfwKc/nH3p6+5v6oEKgy8eXM/f25N+FoC9dos8EtCwEsSFmNxm8+DQIzyqBD+yWCKCLK+D14oRmzEO1YkkndZLh3Y+sn3Ha42LRN+cSNgCGRx119dcj9/AlGUCXwKpdqKBP+0+7ONIRDo62Pnj57+YlT8ghzCWyXBWxMWnx+B1GlWPnNFzMbETfCqW8xUncuYJ5AAPCHGbMa+3MH5N5RNz2/79w/srUuDNIksGgQMgSyaqmpcRutCIGFIoaCtSLKhBPKSiY0vUlK9KEewWRJtTliM16ZAmqE8yhFIbXeYV98CGlPGiECCALxQjnEGd6cs515ObOfDn/+T56rPo4mxmBEwBLKYa69OeZ83gUiiTCgoVLQVgf5p96evbsgSllYg502cdRaSdZYv1bsE0btqJpA6z8qnVkV7Ko9iGScJRIhxC9k34rb1nwT01GOfu3ZnnZqkSWaRIGAIZJFUVCOzWRcCEUoTyE8A2T8996+/f38jDpX19fWxHwUbz2fEzxvywt8PJF1VPYE0ZlZeGYEsbuUxM4HgN2O29R1SYsfjn//gM41spybt1kPAEEjr1UnTczR/AgHKCElCqp8qpE+c0rX9/q033ijrTSLaiD6xCX+HFPzO4ay6NB2oS6s2ohvlMe/2VapAGLJvxGzrP7mwdjx66/u0p2XzLCEEDIEsocouV9R5EQgRBEpBJiQSRA9yoM90x8MH4s6asa11vLFOq4+tcIqzjC3T23jfcjgjzxv1xPkuZ+hWtI23VHk0yvt4e9o8prebUgLhyPptxP8Ebj21/eb37zLdaWkhYAhkadX3jKWtmUCIgEhBqM+BCAlS4eM2o7tT3H4gtMWu33zi6sF6wbv5xn4nRDvhOvZ7Aem9g9lw1agnVzEE1I4V53yK5x+qcN0xZ5qTAdrb5lGWQAIxro3onPFvccJnnrztA+au9MobTVuErKDntUU5TSFmQaAmAikMxKSUvuscPKn0ObW9ccv6uc3xZ4hq6xvdd+zs69On8ubpZI8I3/x/v7cMhbcCyNZ+u96fDVQ8K1R87oo1ymNujKoLcXwXlhhjDO+2OXyLSbHzyds+ZAikOigXfWhDIIu+CudfgKoJpKA8ohPb0b/zzhSRYdqxrCM2Z78AoDsTI/YvUofTYmBgfk72Nvf3c3+3e5pEfvrgmPfuIFTvtvSNiQznvljKKI/5N5BpKUwnEAfZvYypnU98/oNmG2/d0W7tBA2BtHb9NCV3VRFIifI40eUHEuNMMoaPuYhbOuJ0vxMEh2E7jA30b1ZVG9X7+tgVPS+31TBLWrZ4mVDw8sEJ77JMIC6LcQbahUn5p52VR/Fe9ELpI5JslF3nRISnEAjg3Q43BNKUjtqCLzEE0oKV0uwsVUwg05TH9HxKAtKOFTnHA8tj/KGeOP8fCbT1oOs/vW4dBFW5++7rY9euuZKPjE0s92VujSforVLSlVk/XOuF4VrtQHFW20c7K4/p/qwiE0yV/mfm0cimEgjd7XC8lzE0CmQemC7WqIZAFmvN1THfFRHIrMojnxkRuXVXemBPL4uxwx2u/bhjwX+5rv0IAD/GbTlmD8eDPQCid+Mgbdqx+bf2kZuiuNu3b8TBTb14Xk+OH+Zxu9uCGFOQOpIONvg+neWJ8M1SwRtDEXIp1SzSYwkojyYrjulNzRBIHTvfIk/KEMgir8B6ZH9OAplDeRTzULxYioi0F96sa7PBFUl3V0/S3s4IH/7tyfGnSKihCegco9yIFD188gKilFjG/C5ldY6rlOOKzoRtrwFJ6w6MexdN5MSFgQjXCynXKQVIpMq326WgPBqyk6zylmSM6JVj1e4hDYG0ew1XUL7ZCaRgKFd6jb2yZZKiErEZhr0pN9PhWnu1q/eQ4LEVcefwiq7YUNJhvutQyJ2YdIIABKGdDYLY0QnVnQ3FcgVsXSDp1AkvvMgPxYvDUGEoxeztteGXQS3wOQ9NjmrhL/0zBFJBp1oiQQyBLJGKnq2YZQmkQuVx4hJHflcWASnOUADgRKjosGvxY2f0psZP6U5MpOJsIu5gljE74MgUKJHwgzC5f8TrOTrudR/JhMkRT3bYiL0Ww+VKKdQDV9mn1C5Q7Y1YFbeBhb7PwxBIxVVlAjYFAUMgTYG5tV8yM4FUrzyml7KoREKZH3iTLlenr+gI1i6Le66N4w6HDCL3GaACkEkhRfLYmN81lAk7DqcDOJYNo51WesfVrE/DlUfx7dMJZCFcsjdvt1U5zI0Cae3+3MzcGQJpJtot+q4TCETlT5gXz3nUmm09rgsiKCoHmzHqjNkq5nARKhVKoBAIJSISkrIRwSKlXCXBzoYSckKBVeluq8KZlFrzOnO8VjlhXnKLYMPUVeXITSUQuttBswurcvTaK6QhkPaqz5pKcyKBKNAnzCu1eVT7Ur285QkFestv6aOvNteKw51LcUxGIgCdz4adgajU5lGZbahanPLhG13G6nNldmFVj1m7xjAE0q41W0W5mk0g05VJaVbnVByTq0mNnJUb5TFb8zEHCavoXG0e1BBIm1dwJcUrJRBfyEh9UAvs9jkx7yUD+4IoD52jYpfJ24ga97Se8iiWdWYCcXY+YW4kbFxzaNGUDYG0aMU0M1vHCUSu8gMBanJHUzNzMce7TshTIwbw2XZZFb6bEqRBBNKUHWW1123plbaMwd02t77FJO003nhrx3SxxjQEslhrro75niSQUKzyg3DS6F3HV8wzqWbNxhdwl9UkQs0qa+1VUkogiNTvWPa9hkBqx3MxxzQEsphrr055b2kCacpsvJLzHRrsBimOpth16tRYiECSglwQgifkGEP4ugNME8izT9xhvPHWCeVFk4whkEVTVY3LaOsSSLNm40Z5VNa68tu7lVKQC2WeQAC/ZiHcQxx3PX3Ln++pLB0Tql0QMATSLjU5j3K0JIEsmPLQQJYayo3yiJpW5FlA73yDyEZWJBAE/JptCGQevW9xRzUEsrjrry65bz0CWSjlUYRTd4tGGOlnqq5mlXU+TaVwsLSw60zbQEoJhCHcw4wCmQ/AizauIZBFW3X1y3hLEciCKo8STBt5x0ZTdpTVqX2UKI+iDWgqgdDXGIdvMuS7zRJWnTBfRMkYAllEldWorLYOgTRrNr6QNo9mlbEerWWq8iimOIVAEL7KlLiHSbX76S3XGxtIPWBfRGkYAllEldWorLYEgSyY8pjuELGBNo+mlHE+rSR/GZe2dkw+M9w9MrMCCXc/fYshkPnLSiiYAAAgAElEQVSgvxjjGgJZjLVW5zxf/o/f/3Mk+gc/OgcikBp6wrpM5vXJ97r4tKJZ2nSp8pgp2HS7B0b29Pp0ksWgPGZWHNNr7AQbCFdmCavOfXKxJFefvrFYSmvyOSMCm64f+AOG8GdCyFNDJbsQ0AIkBsAAMc8mxxvKtBH1BLJBPYXFaaPuzAcodDi9s6dosCYCLLxoSrJRkvornJwbR8HoRLLIx9efT2/ax7MQZW4yh9N3XJVCRGgxhg5HbrFizmpoRItJeVRw2+H0JSxO7JsovOfMElYNbWORRzEEssgrsB7ZT15zxxsJ6R2c4VmM4zrOIM4YY5gfiI8TyOS1HCWDrv4+P9rr/+gRHkG71Y3IofBMjvv5tPKPTlvP+FWRo3R0/YEeqTVt6bAESFhgFUT9V8Rm2v07RV7gp5cfo+iAswz3BfbQ6RbzqMswPSXS72Ixi/FO13I0iUzh0YqBbx/lUSzyFAIh+CpX6puM4e6nbv/LFyqGxQRsCwQMgbRFNc6vEO57vnAGB9zIAZdzCzsZiybeebpA0lKkOOYfby/6Q2KFYbf0mlUekUIUQYfRAgOL4ablMwqnAxy/JInpSAVlIUEhZ1wfXtNcNrWtan00gwIBUMiYHutneKL3lVxOVSQgTU3FLFDETrrwHBGtpMPWdLv2JsZwfU6qLqkobkd3lFSAeZspD0MgFdT5EgtSSTdYYpAs2eIWF48WHgBNS1cPMOgeYRtHujFIp05sp2cAiIkjVbVfkRlBgHXTyrcfrGR3RIT6e9WdxNASLE5oM4y7J6Xc81I2f7sn6FVDnlwfKtWdsBAcrbJmfdpPeRgCWfiu0Wo5mKsXtFp+TX6WCgJaXdx0E8L2jbi5TJkHN+2osv1eMkNKP5ny2cTBNZgbOYjZ5Kksk0ham7rVuXGG78gG9JpjvjhDSFoxJ4G0qfKYkUAAv8IVfZMhPWeWsJZK5zxezio74NIDyJR4SSOAb/mHb2xUTL0jHdAlx7LhRqFo9ewE0r7KY2YCoa9whYZAlmg3MQSyRCveFLsyBK7o698Igt6RDumSYU9smpVA2lx5lCcQqbfxGgVSWZNqq1CGQNqqOk1h6o3AFTf0b1Qo35ERcMmwLzfJsgpkESiPSbck83NLP+0g4Ve4MgRS73a3WNIzBLJYasrkc0EQmEIgntwkqcwSlt7KHCmQ4zvKFiTDs71UE0iUvzoSCMJXHUb3KKzsJHp//2YOsDHaJrdhw1p67rmDuBEANm1YSwDbYFsh/xdeqP8uebZOK9ilGwlgoPDhZoCtBXuY/nxgAGDzpt/G79N79+ZX2JarxNbKkCGQ1qoPk5sWQ8AQyIkVUqpAGMJdliYQSbue+cJ1z89Vff39Nzq9MOgA9ELQlSLHSWMvAKzoydARAOgNU7RmVWfJoL8vn6Toyn92ak/+965nS151JsAZhT/15/5hgk2DCm66VGFfXwsz+lxotf73hkCaXUdEuHlggG3q7cXtWwfZ6uUpnOiIY/eIG9VFJjl0Qp2shTWQjg9hdsLBVMwuW2e5jIXQA/r/Mz7DMAxxv7RzAsS9cLKz5krS1p8PAkCiQ3fYw/n0dA+f6VmlP1xd8k0+fCq3vOzsLz0+tZypzvJhdVrTw0fpdy6n0s+LaRyEQ9H71xZydLDwu3PcQYjymn80nsV/T2QDincGUX5HDuYYxIGDSjmocucoUr837suLD2XE2YGglXkjev6OjMmneIJ7IdzAlKmWgmOrScWRP+6ZP585n2c6gbiM7mGSdj0+C4Ece+KvzwGQ58Sdjh7H7ejSp4QYQ1KKUB/bYYST2k1/PjV/0WGiEzOtP2ZFwLW8UgpAKf1bEgkO3AOSaRH6w4qLYUepkbFsLt1F6QC4F8KmTQLREMx82oIhkPmgV0Pcvr4+tp02WrBpHe8d9LmwBOcyxpjyWWjnECAFbuF3MXnXz2FoccSYw1CFLAFxCLlfUndxsAP9dxxEGCDEAWIz5E0ISaGjKAoX+EjcVrbQf2ej0GHA0baSCJADYLayhKLQiRFkMxA48bKjThjkMJlIQhh4aOvwkIFASLLdWeL4+bLmnzSUDZvJhwh1+GQx/PE40ef6yUAhjTT4bpymhgTIY+ghQBIcS2OVgDDCLF96S0hSzFfC5+hlBPMdGXOkk2JMvcgCumwkp176wnhwejZQ+W28OuZiWLKKLoGaH2FMb0pTCATwazEU93Bu73p0lhsJh574q3cR0rsTbucpsXhqLUJ0sr8eT+TAjPQ1iaAEkBIA2rEaeEA4oYiOIARPSRXuRCZ2W1zsB5FLQ9bJgCd8vOi2sB6ZWKppGAKpc80TEV49AGxTZo+dC4Zc5ah40sGE7cqUTdiFDDqRoFMqlvBDFffC0M74IROhiA5ha1cclmWBbR8/MU16lhad10btken4Ke9C3rVbj9IT1qQUlh64LhYRo7PbpJ8ovP5nqRMP7dxDexZBHQzz87lJX1jEyq7uI+oT3qXjgYwcnMy+dlByIjzKoCpkWQHTL57xKY1TGqZ45F0fjj8+Uz3+qR7r8xhSlNfp747mrYAoC5N0REXkSAWxUIhVfijPHM6FJx8cy/VmA5nUGtCKaqFZl05V20hLvOo2wCZTSiAc4asxUt/kLu7+zefKuzLJbP/DPwOkP7etxBrbTiwv+Ck4XrBJbzhVlrUoq5CU/p+uSUTS17YLAPKAwjGQ6YNE6UNA3lEGOAx8pQd8xQSAfQCYexBcdQjCo8dgzx6Bl20VVeZgSQc3BFLn6t/c38+TmV47mUkk4y50ui4stzitjNmwzuZ4CgM4GYitlQTLfUGd2UDEcp7PAiGjutAeqGyLgzWDOw6K/EfN8lRSmzVORjW3lHvzTPmaLXz5EijNYNFPI588gZ74aOdaES3o77XnFALmC2Wl/dAZzfr20HiWp/0wOoNeCdSNLMOsaddpt1W5d0wlEPVlF+gbEtXzO277673l4oTb3/gRxuBvEK0uBK4F8jQIC2RcU/ucjJRnTl2P+ZpUQEKByoSgcnllggkJ9skKrN4xQPfXCtxfMyYfgtyxJyEhs3jaFm/B6m0Rvril+8FiwFMTxurDKctKLEu6SexMgL3KQnXS0Qmx4vB4rjvti2UCodNisDxhsZUOx+UW590A0KGI4kIpR0kFJDWB5D0Qcs5gPs5fi7jp1SlRsnxhIQJn0x3lnoiynofruEUPg1pb8Mg3b+Mf7UURS3xjzfVGoSAqo/ZNpctXaYOWpLE5bg1gQJGqmF7GUCnwQgW5QEDaCyEQemJb0yg3V1Hq932ddltVQCCjHOnLMUsNKOR7nrz5LwoW7xNj0tOX/y0RfByRpfT6aORcufQpZ5upVZkU046WGX0A0sJCJ2YD8B4A1pEFCp8HEM8p4LsYs3cDJl4Aq2cfoDoCpyaPaVlsbCSzN8tK+1v9GnebpXTdv3/fnZDx+MrlsTWOxU9xkV3AkV55dCJY/8JwpmcoE8THfMlDRRwRLIZ6nEM93nEiYBYDjHH9YcEGOOnGdr5VQ5ATCjw9whaemMUgbukhcva0A6miuHqmqR9tMI5x7V2wOZVXzc7LnCDwpAKXIcR50XHv3PkMlMaHIL9oBWAzgjhqEplKDvovbSWKfrSz4cntui1MIk0kEMboSw6jfm7TC49/5kP7yyFPT7/ho6ToBmQsCcDt6fyRjzcDppHNfz5YF5cZC9us81M03QUUyEwAJHzg3T7wZSPAkw8p6P4Vs+gRGBp/QpvejI3EEMjco0kVIfr6iB1ccxtPOGclVWB3Mq5O5sA3HMv4647mwjUxzjYkbX62J9SK8WyQSgfSyoYSQj0CzfDoQdmJCCTfUY5f5lScHtfeeTQR+MURUhMBR3C1lJjj0XnVcYtZ1uYYbTQ+0X/gwtsAdD41GUR5rEBdFYuuFVagAIp+hC0gcBhNseRMDmrRAKa9wBcYtA47meaqg+q+n9pWiqs31aVReeiSJaxRhvBF1xb9LMC9j39hFgLZ8YaPEYMbEFgSkFsVva1kg1VF4cuyV6EPTak3bS7x856gtSjCuF662knIdiLvegqcVU9DqJ4GP7MTYDDAcweCeeWhTSM3aU7ZPuhde+sjdm58yOleEVvLiZ3CAC9mAJftG/XWPnssm/KFSjDGYjaSbSNqSzVqA205GojW0yevPyoJFY3N+pa+2glER1Ulb2b6AowKajyaZJdcbKqjRLQzPW5TZuMzlf94RjTh6gEt0lUVlK3YEosT22Lq+YtMZkijKWWcZ/+YtHmUlm6eac4SfQqBAG2J8bCfIe197JYPHyivQN74MQL6O0CWRCjnb78kdoR77W3/eEpF28pMaRV3qEWtR4HKeoCUBefUUXBOPQgo+yHMfhsAxvHMz4w3DtHFm3IVXW7xFrIeOb/i37/v9kCP2xv3T3K5XL9nJNwwlFMbYhael7CtC8a8sPtoOrADoaKxVq/Huzx/t1LVT2GmFJ0arksnqjoHc0QozHhLfT/V+xWT6U3v+KWAzl+llc92M8tYK3iN3W1VLlcRgQQCPCFGGdKWOMDdaIl9sxGIfOpNNzCMCCShNyfMyvYNVR4zlCp6n+5rWmQoAr4iAKtnDIB+AlL8DGy2HYT9NABM4IvumKi1ttoxXi3DWzviMGeZ3vupB5YFrtWzioevjFv4O08PeWftHg5OlYq6OcOktm1woknbd3TdXS33aRfXr1tumWT67LDRbjtmVx4N30K7WFyTNOCcx1ydIU8gIXiBGOWM7oxxups7fN9vPntd8czmCUnQM1f8HQD+LwCKgSrscptJMjZFecxUwqLiiWyGSltIwEqOAk8OAtrfAavje0DyBTz9trI7zebCrR2/NwQyR61ee+t3EqHflcyJ4EWk5HlE8GIEeMlQLlw7mAl7hdLbOiCyjmtDbk2Ko5gHozxKWWpazRjlcRyQhVEexfdPKpBQjHJUd8Zt+XUWhPt/c8fHyhPI02/+e0D6X0AUi1R1NLuaYfipB4FMUTDVLoPpdd8QQC8fR/b+RABAvwDE/wG0HwG+YhugGMfTbxtrR0KotkyGQOZA7L2fe2A1CTrJC+SbhBRXjflq9YgvupQCl2vbcuFa1JoVRwl5HF+yqrbRV1vtNYafYg9oVB5bRXlEVpIagWpwtAaf85gr95M2kIhA4PYkD77OCA9su+36vA+ZGR5qGoHMZvOYq2SF7487Vcm7UEEcBYBhYInvQeyk74NUu+H0m3cbR41z7eesEO92DLb5cw+k3IB3jGQz54cSXsJAvYYxeO24L5NjvmR6T67e9TMvxWGUx0xDjVEeZTvUwiqPKFuFTQs5IcETchQBbo/b8i6J1oEdN/9FwWnaiQWYlUCm2/lqtfvNS3nM1BRLJxAogbkPAkv9Ejj8DGLJnwOM5/DkgVw7jn+VlskokDJIXfPZH5/ClX3qoeGJN2WFejMDWo0I3UIBF9pbAtSPPIzyiEamGWpi+rJVAxVBU9RVpd2y3DRe741byI0V+dm9djsVnTFSNIJEd8Rt7y6J6sCOmz9aPYHUY8kqz2z5DSe1ks9sVZNfWiZAaxS4NQJofR2sVV8HYkfg9FsGl7ISMQQyreH80Sd/mIRUKjk8PPEyRfDyTBC+OhTqNQTgzrP7zzAtyy+TLI7dVo11L3IigRibx/EG0wLKozhIK5UnEEmTBGLZ3l1soQlkkjwaMMmYJCVtu9F7xjt+BGzNfYD0MIzTIzCxM1iqPrQMgUwb1jd/+r71loD1R9LBm/1QvpUAVioi7SF97hN41TDMothtVZjtNnRHmFEeczabBbZ5TCGypUgghaU7oDBvYLdWDoK9ZhCQfQn8zBehxxmHNbfllqISMQRS6B36nAcAuDjBXyGVfGU2EJeEkl6bd55T52dR7bZqtvLQWBebpTnnEa3MRP9pdD3M0caLkwjSCoQmFQgDdbuF4i60woNVL2EVXznvZafimZ0GbnyIFE6BQPgyAP2Dzt3AV9wFyn4GznrJs4hXFx0b1HnAaN3kDIHkpTm+7bM/7gEflo9M+FeHoXyXAlpJCnr1cY66Vp9RHgU4Z1tqiPy6NGY9u3TQaspByHm0niknzBuwNFNx1or2hbwi1S5uiktYmkBsHnyNCX7wyS/8dbkrx+AEI3rF754rYANtH1PaSoGcdJvBwrXA1uonwDn7MSD2XeDs23ha35Lz5FvfwXGuum7B7y/te8Dq7XTtmJw4Hzic+8Ko/5ZMoN7CEFndnQca5VHSAuYYEPMOnRrQYkpPmC/wrL5s6VrF5lFyg2GJV4TWIZCSumxAS8nPLUv9aBXnPtq7rwdg9Q6BddIQAPsakPoSgDoGX1+fWUrX6C5xAiHcfONAUi7r7OhQtBkR3/nCWLj+cEasdzmidkVSN4BKPaTOW7I3qLcUBwlj82gQwBUm26LKo5j7EwmEvsaEarICKSqPRk00CuQxY1/VPuq0EoEAEH1gsXsB1w4AWDvhRSc9h9i3ZC6lqtv4WGHXaKFghJf2beVn9ahThEWnpdPi3aFUf3AsK+1jOWFr8qgbgRSVR3TTXiNm1fOFtZmz8lbwbdXCyiN/odXC2TymDJiFfEwbRCMCKWzjZUS3W1zchUF4cMeWKrbxzqvJLpDymJ5nrUL0XSOs6xfgnPJT4O5PIZP+KZz/5exSMagvWQKJ3LLDd2PumthlRHDprmP+K49lxKv0Rj3t7E07tarLEpZRHrPYPJp5zqMZO8rmNSrm3flH5zwaOKueNYvajce0Sc4MM/CIQEIZbeP97Q2beQKp1oheM1QLqTymZVpfUqWvX+c9g+CsPgrAvgKgvgAHd47CpVvlUiCRpUkgRPhH//KjhMeDZRbZmwnoHQfGxfrBjFivL3fSP3V5jPKYxeaxEOc8jPIo366nGspna/95VybRZWUjiOqOuCuqP0hYUwdrEeVRzLvu35pwrQ59NgQArS1gO58Diu+FMw4PIw60/a6sOo2UNbWGBYukr6GVz/euETJ3ymA2fLcg2KwUJIkoqV2U1IU/jPIwyqPSFt5KyqMC+9xxApGjiHR7UwhkchtxA9VZNSfZS43r+hZLpg8YJu9TfN13GHMfAWv5o0thV9aSIxC9dLUNvhtLdjgvFgQXvjDsvXkiUG80yqPS0a7acHPZPBplE2qmXadaTCansNE/FtTmMekCpHIXKaUEwhFvd+zc1yU5B56qxpliVZC1oPIozb+2g4AHgD3blX3Ko4TWDzi3vwNnfmYCW9PoWRX6swVeWgRChO+9aasLCVgGjnw7obrqwGhwxnBObIguKa/mSrtyqBrlYZRHpd1zkSmPYrFKlrBGOdIdNg+/rpDvbwiBNEt55E9szv3MpNCim0MFAHaNAFsxBMS/DCRugfNPP4bY16rrpnOXtYIQS4pANm/u59Yr4t1K2Cchxz9RQO8ZzYn4uCfjFWA1dxBj86jC5lFJb50b8hNDGOVRGWqV2zympzeFQBjdYdvybqVw36wEUrxQilSscHtwBdlsceVRagvRfR8TBJjU/7gdgP8bMLEfNm367Y6s9iWRpUUgN/Y7VkfvBkHhOUczwdV+qN4GAByIrApa8+xBjPJoLeXR6JPs82kwpG+qb6SbljkyN7lNuLbT/lMJRN1p2+rrIgj3PzPLhVL6SlvUV9oCJjB/hf2c/SnvjSBa5JsrdG3fz3RIcJaVhVlfUlRKqAjIvgd46ouAzlNAsBfPHdB35bbls3QIpK+Pbe69JBEP5Ct9qS5+fsR7/bgvX1sf20e+I1LLnvMoHopq9DW0M3X2Zm7VLZ5baNVVg/xAuLDel2tXHsURcJoCuTPGg7u5UPtmu5FQPnX5xxHxBiBMIiGf9U70PEiNPQtTT/KYVCLak0kOAJM/A2vdj4DFfwEi/is89+Z0W7JHide6di1fvlxEeMWHfuDEN7CeTsbfKSRddXA8OH0kJ0612DxtH4tJeTR0Vr7QXnWLRuDaZtVN6QCLXHnMRCAM1ZaYHfYz5Hsfu+XDB8rhGBEIaAKB4wRS7krbxaQ8SgtM+vZbH8Be8QK4p+0C5n4LnOAuXPe5oaa0rwV4yZJQIHrn1UP0g1Sig6+1CD5Ake1DJsY9kZgf5kXl0crbvQt71RvuzXWhdlsVVI9Wfw0v43xay0Lf+zJ/5TEjgTD6ostEPyOx9/EvfGx/WQJ58vKPI4MbAEoJZIaVrMWoPCYViL5LPQRwenNgr8kCt7eA9D8NZ6w72K52kCVBIHmHiWpVJitOHwvD9ymp/oAIrHnZPozyKHQbozzmpJU2UR4zEYjF6Itx8AcU0guzE8jrPo4Mb9DrO5NLWFhCIE3bbVXiIHG2iqvgPMwJ0SNfchKAWQIsWwCxLwJj/waxlXvhi6cG7ehkcUkQiL7rI+Hj2ZkAzt8/7mvj+VsSFoO4VWvxjfI43nmM8pidQNpHecy8hAVbUrbsV0izL2E9WQGBNFJBNsLmMb3iJw8i+gCoz4Wwr4G97LNg9eyCMwZHELe2nZPFWkfQOSddrRTgrf/87Y6EFb8sEHTZ3lH/1WO+eFnNBGKUh1EelTbuVlAexcuoaplRlylnqSsTBnR7guHXJM7hjXfH6z5GhH+HgAnt8yMyomsF0g7KY4odRE+otC1Eb7yy7wNr+TeAnF/D8mAHrv1OttKms1jCtT2B9PX1sWdSl/QQBdf4kt52KB1sGMmJ9XGL1eDzyigPozwq7doLrTz0Uk3BLlRH8tClnySQUPvColtiXH05YHJw521/c6wcOvTk6z5GgDcgYvI4gRTOaS925XGCEtG2kAAA448CX/EL4LH7IWb9GE/bMlpp61ks4dqaQDR5bO/8XTctRteigGuJ4A/GPbksE8hOvfvKqubkuVEeVSiPgmG7Eb2g9BbBOg+MdctumyqP6UtYvlDDAPDZBMctTIiRR7dcX3aAlE++7mMI8HEATCGy/Lkr3f8WyzmPahqHNqRrAuE9h8FZvxfAvhdCtQXPvflwNckshrBtTSDaaeL4/s4uSovTQmLXKVJ/JAShVKrKchvlYZRHpd25fZXHDDaQIQbw6U5b3p6znIkdN/9F2fMO9OTrP0pA+ixIioDZVXbASsEvaaZVbOeu90QkIpAQgPcKcNcFAM4XQYh/hnM+t7fdXLw3vB6rr/n6xbjw1kfs5YNDq0MZnDXu07VK0WYLAavytmuUh1EelTbJhVYexXw2aOlqJgJBoH/tAPwCs93Mtts+UHaNn568LE8gwFKEvLEE0gyD+UxtYvK9+iCrBMCYAhbX//gScPXPkD20By7cJtqJRNqaQC7teyDmsonTs4rOO5ZRfygVXRnnVe6+UjJ/crhlH3POozWqpgWURymBNNArQtEG4kt1DAk/mSRx2yiMeXu29Omj2DM+9OQlHyXSCoSnALg950n0Wiu1Fpfstb5rerzp746UiL4/Hb4CwD8JVtduOP/iXDudCWlrAtG7r5hir/JDevXBjLo8J9TFFROIUR5GeVQ0sOT9NS3sTYLFqtIGhZmvoa2oKBUG0uNkKBUJokEg+mTYnb2Vx7P+jptuKuvzST5+4ceQ4AZk8SRgLL8Lq97PgiuP6Vva9W4sD4DBAEj+ObDZ0+CLYbxoW1jvoi9Ueg2oxYUqyonvfdv/e89yG52rAqI37U/L8yd8dXalu69IX1VplMcMjuya6NtKD4bmhHnlHUq31wYqj8mMaLdvoPkDjgLSJ0EM/gfAmnDbbR8oOzDKRzd+HAFuANaRRNYxty+sykudD9lKymMy74XzIEDfBXC3ANlPQJe1F0/bWlapVVvshQ7fngRChJfetJWv7gjWOCD+JJT49kNpsWbUV7367KDFZim2UR5GeVTUK1tAeUyeoSjOfKswHFdUxrKBBCIOMmTPAajbAh/v2rb2kIS+8m7L6dGNHyfAvweWSiDvYAB1HHpaTnkUu5AWZPqyKetB4D0/AEg8CAF7GC8aGJsf/K0Tu4612DqF0tt395xyieMPpU+NMet6QfCewYxwRj01p9t2ozyK9WhOmM/eolvA5tEsxXECEOjZnO20LfY4ALt767/9yXfn6v302LnajcnfA0vGgaXqRyAtqTyKBBICKP+35o/kM8CX/wYgfh8o9l284MtH58JrsXzflgSiL47yL3ITvi83BAKvJ4JrQoVcUqnznWlVZJSHUR4V9dqi8ijO9ht0V8VseZlUHpVfQ1tR0eYIFNk+lAJJMO5wfn/SZVs5w58/8K9/uq1cVCItNfoQHr9He+L9e+CJGLCUPoY+/yy1qvKYnIPpFb0QgC07CvZJ+4HFvwU8uBPP/EJZp5PzB6W5KdShFpub4Urepp0nup1+57HB9JnjufCvgPDdCceGuF1egBjlES0kzwCvsXlMBaVVlEfzPUDr3VfZUEEg1JBt0Zd6bLpHcLbnoc98qOyASNTH4LbvcHiF+Dgg/B0wTSDJ+d8k0crKY7LBaNdX0XmQAOz1HjD3a7/1RvxJPOtTz1Uyji2GMG1JIBtv7He6PVidA3ZO2hf6BPrbyxKIUR5GeVTUU5eu8ijCIxXBuB9SNhRHbYY3r+20vupwObT10+VPoNPPz+7IAnQkUqkPAdJfA4u7wPQN0vMYelpdeUy2p6J33qQEq0sAWF8F4J+AjV/Z3S5nQeZRixX1ugUJ9Krr++NkW6fmEM/L+cEfE9GbyxGIUR5GeVTWSJeu8ijiI5SCYc9X415wCBn755PW4B32eGcw2+4r+uW5qwIbVlkY+1PG2Z8Cui5wt3YCWRTKozgnKyxz6pVzvXEH8Su/vULi/8AzK3bB1QPaHcYCrH9W1torDdWWBHLpjf0pUtZ5vsSLRnPB26Siy04gEKM8jPKoqJcY5RHZPogglBAEMjjiC/EMQ7o9kUnfswM2SRi4esb1NG3/CLe98iWMof65EpG9GZhlA7MrQv6EQItGeZTkPCK8gmsTUF8FyT4BTO1slxPp7UkgffcuY4q/KhDq1cO54PJQqVdMJ5CWVx7Fm9kaehbF2DzmHsmM8pAEkKo+9u4AACAASURBVJOaQFTG5vSEy9TDSOxbv77luvtnw08TiHzsNW8GgCsZs16KwF8KrIL70GdKdDEpj+n5lxmAcEK7N7kLwP2/kFuxEy7dGiBCK7u4mLtr1K4jK0p7wQK9+1++s0KE7EpPyDcMZoKXZkL1IseywOY8OnCUd03StD3zVeJQvHq00bt8KiGPcstbVRZpxgGh1e8wN8rj+NIVwUQgKSflMYfBf3Y58AMl5ROP/cdHds5KIH3A5FWv/GMAfC/jzinI7PWgz2VXewq9GuURNdk6rQxV+95yYMgcgEjrg8l3g219Elz5DOzYlMOrB5q/E6IOXbc0ibZUIO/51H+tsaT8fzyprjqWFqeMB3INMn34lYFRHi1g82iKuppnT9ETDT1BrNdgVEt2onMeCz/G6K27I7mAJsJgH0P8t+VMfMVjazJ7trxv1hPV1AdMXfWKDyPRR8CKdSB39GVS1Y051SiPIsb1qrNa3j1TPUsPQJMIqQEA+BQ4/CkYXZbGyxb/DYXVVWYtnaC5cXDz5n6WvLjjZFT054Gkdw5mwuVjvuoqFlQPCws6KJTFwyiP5jaVcm8zyqN0HNbkEUryPBnu98PwSQD25dgy53u7Dq8W5WwfeRGwmcOeQRvGJv4WAP4WWCwGPG5XtfuqFgVQD/Ko5b1lm5N2xxPkDxSivBcUfQ7i6klANYLn7ijrO6w1+sLcuWgvAiHCa2/bZonc4AYg+LCQ9O6jWemOetKhVvep1JRZeSXLVnWS/2XXsQu35M3dNhcmhFEek7hLIsiFmkDUqMXoFzbI/0HL+u/HbvnQw2UODU3Gpe+f4cLKrpji8qOMwUeBJTiwROUHCGuZ/deDPIpLYPVIa7IMIn/BFKnvgoLbwKLHYWzkCF62Z9H7xGorAtEuTB7qebltZcUZnPjfSEnXpAPFc0Lx1iWQpaA8SsrY0gpQW8YK3mwXgr4W6IR5uaIqIhVK5Qmp9jNU9zqIP2SW2PXwzR/ZN5ftw7/y4tMA5Om2DX/IEN4D6DJgevtuBU8tCqBeA369bChTylAgEFD/BYq+CCB/A2jvw4u2Lfo70tuMQIht73zQPTw+dqYSwUeJ8BoiQj0otCyBGOVRwYjShCBGecwAMoVEahSUfIoY3mK74ltu13i4ta9PH7Eu+zzwwKXWK7sylzBgl3DuvpYx/lpEhjCLJ6Hj0qWGJeZ6kEdDlEexVJME8mNQdBcQbYNMsAsv21H2BscmtPi6vKKtCET7wBrc2BufCNNnSRH+DRC9W3ve1T/Rzqt6NbS6QL/ElEdxdl0X7OqZSKnNY4F2VbaY8tBcqkgJUuoYY/ALhvJ/lGJbH7nlQ7+pBHl65EJbcnkNKbiG28kNyGKnR8bzSuzn1S5d1aNP16J4ygExY1rFJSzaCqD6gcHDkM0+g695Ru/tXdRPWxGI9oE1kRPJnBx7kRDiegR4V9zi4FZ1h22T6tMojyYBPcdrjPI4ASBSJAMhfaHUM4zR5zu6wm/745n0ttv6KlpyoSc3Ospnf4uMPoK8IwY8Fa/YeF4NgdSDPBqqPE5QID8Fid8ERb8CsHfgKx8ab41OUHsu2opALrz2Vpsv7+1MB+KcQKgPIdDmhMUhZrHaEap7TKM86g5pTQka5VGETRGANpjrTcOMQCCoY6GQj0pJDwHADzddsfaRgc2bFSDOusNCb9uFt75kOSi2Grj4AAF8AHmCAdfu2yt4qlEC9SCPat43V/ZnTau4hAU/BUn3AKlfATnbDYHMBWqTv7/w1kds/4WdPeTxjZ5Uf8kA3t5yBGKUR5NbRZnXtYzyKBxqXUBUBAF4kkAqJSxQOQ70FCm6Q4D4L0Vy+Jk7PqbX6ufcnkcPXGpB19gmCXA+Q/Y2RPb7wGIIPDZ36dpSeUxTIEQ/A2DfBIa/ggANgczdKpob4ozr/t1NxE/qlaE815fyzxDhqtYhkGYpj0iTTwN+ukv2mcLUo66aWcZa82uURxE5rToCKUEoCgjZBBAd4URPc5C/lkT30fjYozs2oZjtpsFiWtG9Hw++Kibj6Ss5sN8D5r4Y0HkxoAVz+r6qRgksKuUxfQmLfgYK7wHCX4FiTxoFUmsfblC8S/vujGXGOtd6oM7zlHw/AF3ZMgRilEeDar3KZI3ymATMlxLGg1BfEjWRsOy9cc5/A0p8J0T6pRT+yDN3fDRdsF3MrT4IGDz0ihTE0n9FgB8ElkohS6byhvPZr5CueHNLPcgjmjvVsNNrpmZWcTrFJSytQPAekIZAquy1zQmu3bhnUZ0cAlwQSngvAP3ewhNIM2flC6k8dMcs8W/VnCqv4i1GeegLoaQ2dBApBBJCqrEJEe4LlXqhw7Z2J21nOyr1yw0jq54dGNisAGa3eUyqj0cutAGTZ0iAc5B770JU70AeQ8D47LaPtlceMyqQe8HCh8A3CqSKztucoBdee2uCEl2neIpeEgD8ESK8acEJxCiP5lT+XG8xykMvVYEnFEgpBRLlgNSzIan/Dkk+7NjW7hjygx0davzBT31Yn5CeU3VMEsjBtyTk0fF3MMK3AqdNiPAiAI7AePlaqXj2XmfniPVQMdXkPUJgigK5FxT8CpbxJ/BMswtrrm7b1O/P/5svJVVona6QXhoqdg0gvGHhCCQ/423OrNwoj1lGqrzj5SV0wry4qyo/Vkb/UUgkJNGYL9UhKekIghpEgl1KyUeUpKcZZo7s+upNVW0rpf7NHDY81x0yfhJn1rsR2NuR2cuB8Z6oPsqd+1gyyqPQKqP7QLTbK/UzILwXLG4USFOZocKXbfxgf4pb4dkS8aIA8GoEeN2CEYhRHhXWWoODLUHlEWqlIQH0FbR6AoNEIQOtOOhZAvVTpehRxmAXCXWIBE5kBcvsHxwPYevsJ8yn1xQ9e4Ubjo1ssrk8n4BdBYBvRMuxgLnlb4yqZvZeD7WwIDaPaUhFzhS1qFM/A2T3AMGvQLnGiN7grl918md/9PaOWBg7RxB7WUDwTgC4tPkEYpRH1RVX1wgF/CfTjBzZHH/D8Vn5rG+N7AXR3TEzB9NmYX0+Vd9UWvro4PoCJh1v8vsKvSDoePqdxYcjRmkUn+nf54s1JYOR0hBEaV/BiFIwBkQTADTO9W+SzzPCbYyrZ3JpceC5gY+P1QI9EbDBrRsTvb3xHhnS6xDwEsbslwLy8wHt8ruulpryKIKrPfFqAtHbeJkhkFraXFPivPqj3+7IBplzQ6SX+5K9DRAuaTqBTCqPaP2qQeVuFa+6jSxjjdBNXhhWiK89aOhdQJP+/IsXis2evr7/O7IXaC/OMzx6cHc5gD2NQfSkX5+pEEQQYwhO9H1l7UDH8zVLFB7tQUH/FLPuq/z3kxwzbTaPpAIE0iPVHklqOxDsBMafU5Id5hyHmVJjgQzGXC+dXTmI3tYqFUcxX9pVCbhstRDh6RbSuwDZW4AlOgHdjry/qxl2XS1F5XECgaifAdPbeJlRIDV274ZGe8V1X+n0bX5uCPjyQMLbAOi1zSOQUuXRaJ9KrWnz0KXWA6j+yT8YDefamyUiEENQFqJkAFICCe0yA4gkIUWTfdQhC4MtoRYOMwy8qCdyszhVim6bLMVfkwcHPayRHoujNCd/yuwvRRJSoS81gUSZYoU3Fl+MWhk4DJWtky+mgrrAiHqg14fzYgxwOsEUgClqhymXj+QkkC+jcmso0OVILkPFdJGJKFAgcpJCAp08hkDKByIfAEIkDAGVx0hlkeR+QthJQu1Bi+8DH46pUWdi1w+uCyrdWTVTRy3YPFLgsOVSBRdwYC8Bxl8PwC+OPO1iGW+7zVYekTCr41bdYnq1jl6TCkT9DADuBeQPmSWsWsFsYLyIQLh9Xojw8kAqrUB+p2kEUlymmBygGlHQ1lYe0YlmhdHgWehzpCgiCeEwkA6DMG4xz0HwAilzoYAsKOkpkr5S+q5IUpHrZNTDZTQEnMDEetVIhyiPLmmPG5p+iiQWTYgJ81IkIhKl/1X4RIcqMB7TDKdHbh1EEUoERkScIWrBEbmTxejRQZAYkUSd54hEtL/ZiFeYBERFgFa0xKWfqbmNShe9VfssjC5ZVrr8gkiGkhRF7wKmidZiJDU0pDdPEWUkqQlFoE+GZwhxCIgdA4BxQsxE5CEhpwAzNvgZEbey1siEXnwPKj0QOFurpQcujQUdE6c6HF4ETP4eAF4KLL4C0O3OIzvDrt1qBvJ2sXlMB7FIIIp+HhnRAR+CNH8S37CtpiXERowstabZVr6wigQiAV/hKfn7zSGQpac8FGj7QH4E1Pe+IlDAALIKIOMRpgNC7XTPJwBfCtLLKqHDSbichR0cfZeh50uRC0LhSVIeSe27jxSBUiDzW4Yi8tCGiOmPHpFJD+BlnmhwLzyafvQwTISMM+2RGQE4MP1bD+usEFYRMT346b8VahaLVAAiY0jIkSNjLM8F0euLazRKRccqoqETETnosJpnKFIiOvLkkFoytkYkFWkKiIhDagGmQOn/CqW0zynNOZrOlFZpkUKTSn+fJaI0afIgmWUII2TxYRJh2hU8OxK63v5N434lJ8crHTCiE+ZbL3WhJ7cCiK2V4G9CgguQsd9B5C81yqMCJEsJBPFeUIZAKkCt+UFecd33Oz0nfb6U8pWBgqsI4TUNVyBLUHnoNRRfIQQSpFRSMKIRh9QBjrRXAnteMH4AgIYUg1EpNJmgb3OmHBCq08bQ4kyQBOkJX0oKlfBQIVfk68UY8AGZFREH4/nfpY+SoupJD6lCHDe/xKL/S7Okg9yi4vdkcbQVQ+Ky8F4HLEsgExYFEABKHuXRcXSaHPV3+fw6UzNe+md0kWkAQpczCAA5p0D/Zhb9/+y9CZgkR3km/H4RmXV193TPfWh0a4Sk0YE0gy4EGgwGxGWDPcI2h2F3DYu5bS+/17s8ah6vWdZerxcfaySbyxgdMwh0IfDCwkicAo2QRtJoLmlGmkNz9vRVV2ZGfL8iq6qnuqe7K6squ7u6KvJ5eqqnKzIy4o3IeOONL74vfLPZ1imZzikoGUTMpycUO0Ip5VMQUKASCQqY0z4nk14ulwkWJzy19eT3NTZvji24Vpk8JFarhSjwNVqpqwnFlxPhEojUYlCizywPWuVRY6w7ZUT/MUDfgqBHMGgVyOwzRI0nrvvApl6d5is8Vtf6RG9j4JUzRyCdozzMOosuyQ2z4KICptEi04CveNALeEiwOpbi4KBLer9m7BMuHSItThSS7nBC5fNYutTD9qexbC1pcyBCnDPkluuE87xAY6TRM5JAsq8H0jsDAZ+vma8W0Fcx1BoinAmRsjaPKG0dLuF5gAp9My2BRMFsrtKs+/829aqiujLQfJ0HegsTrp8xAukg5RH6FZSilHjQukDMzypgqwbvChjPa41jSVajSeIR0mJUMeU4WfQ8qfzViwdUSBrmuuUWY6Awv0XbljRXHalDnxuSBzYKbNuZguhbFECfLyBfT9DXgYNlxLwE5HRDOJmWUh5hj4rBaB5HHtV9p2IPDf1AjLwOY2GZJaxfgJJP2mCKLfaivfwTX+7TSF7FzNcXQMbId138BNI5ykOZJXittaeR9UGDWvEJgI8J1jsE+FGSahe7mReGcrmhvpMLg7WAqieGUot1n44rTmjL6e8nvOsRd/iY7kqkaUEqJRdDFZcoPbqEQOcTOa8HaB2xdgB2QAlAOJNjNRe7rSoliWPwjyuPMXQqcfD8EoEw/xjGBmKXsFrzXXv5J77VB86/ImC63gPeyIRrYyeQjlAeJblRVBxkPbNihWcl0eMC/IxW2KmEOiAgjwohh0YTJ3IHDqz2sHY7o/8WMyZZddGar8dppeL+foG3HJIQ+/t88s4RJC4i6byCSF8IHuoi9nuB9ApQYhHAouRQIzDp2eb1DL5x7baKkzziUDEVxTH2BlS2I5YJxCxhkbwHWjwCB0/SersLq6VeFUMgRN56Db4+r/imeAmk/ZVHyYcjDH/hE3OxGOjjIwEfZsZTaaEfTRBv1wns0n29J7fT9kjnRLRUB+mQwoRLUZ8B4ZKNhPOeE+hdJpBTDshN5DVl0m46DRZdUH4aNJiAyi/S5JwLkpcIkbqaodcQsi7Yd0DG1lHeAdAqsa0mLhPFQUj1qKep+lHFiXji9yYWVmkJ68dgcS8C8QhStM0SSIu9kMYGAp+v8llfV9B4MyNGG0gHKA+v7OksWA86zEcV86M5xQ8HAXYnBR1KCTkwkD4+cqA33Cragm7oLdYh56g4JtQItq4z26Nc9C5zUPDSYOoCi6VA4kwN9xw4ifOIi8tInUyDCxkQugHZC5FcAsgFCP09zTbnsn/HdOQRdQCPmi4qbvWonunyDPOJwTQXiUDoHgCPwHGsAonazrOVzhCICPgKH7g2F+iYdmG1kvKYmdWhivLwzE7agAsE3ueGdg7xMBG+73P60LLtSwtbtmxQzS5RcejDcbPAnhUOVDqR0063dEUmmXCSkG4CakSCfAGYwLA5wA9Kn614maLBn7uSTfpoHzDO617egVQOFCcgnLTSsofIWQ645wiROI9F6kIgWEF6OAUuloMfGl8YF+EpguaaxuE//L6eWXsrk0d1XRpuzapzf6ZVIJZAGoZ4pm+85pYHF/jDQ1cEJK4pKP0bjBj8QDpIeTDjCCt9gIBHiPUWgWCnk3Re6Os7Z3RLfxzkYdbQ++WRbaPJbpnrgUwuFZR6mZTyfJFwVggplwjkU0AxCT0KcBYwO1jCaB0tdoW+5KoUrn+2rzDK7hSTCRO7KwyJVTT+m8aZ3RgtHNbSJZIpZuqBcHtIpBYAlAYFEmzSVAijHMuqU8gjLuURHhcwRZuMW8KyBDLbr0vk5xlPdJVyLysquqYYqN/kpkKZdIjyMC5tSvtFpT1oPOMQPwZNP/IcbwuQP7Zn8YDfiN+GWYd/+umN7qr0wnRSZjJSut3CL2RcZ9ANguG0Uk4fa3eFQ32XgpIXCzexWkixHPAyYC8FziGMCxgSSJOz/Or3ejo3xLoEnjEYVU5gjNxFm0s4NkBNseQSLiqaMgVl3AKADMmFsYNPBTk0/vHGrmGcAGsRxWQltsqjCpVplEcllSWQ5vr9bN1dIRBf8TX5gJsjkE5RHma80WoAgTpGRFuI6UFf8i5H5w5sP7Y0j8031+3ZXPIn2CBHdl3Yx3DOdR15geumLhHwziJ9NE1qKGWimzAow0gvIqT6IGQXkUgDZruolqVT3MwaUVjAxrtQdezEcJY9ueP0qfiKUR8Vwe9gxpZtpprphmsxZbzK5EYGuzAY2KmKhaQRUWmcthxzKtBZTaRirX9lQlcXy09exDhtHqXTyqZ3baoQCPNPAHEPSDwCaY3oNfvPbCcwBKIz8lIvwDX5gH6TG4rG2/7KI2wXZuQVq5xiRVrvTmr/aSb6HpN8IB14J7be9gEzfY38toa2jT0fS4wEuttNFrqF9nqEq1YoX1wkyL2UZHq9gL6A9Mk08UiiZDtQ5ZAfU/gVxNGBSlG1Tr3k4dg5WbjxijNaHA8t5xGXkXdsJlshrcjNEmNlrM1jPJgRlMdEBWIIhMS9gPi5JZB4u2YsuZnzQALk13qar84FeIfmBs4D6QDlUTlmN+fr3KinswR8LyX4Xge8HdnE3m3nP5evZ9mq4k8wkHRWJF2sdWRwsesU1whRWK2C7EJivYhEZqnZ5UPwJDiQp0b1KaK4xtIjJgx6lbM9plrGmolxudYsvNb3UymAcX+PoIaaxXOulq3qeW6tOsaV1zh/jwidpqJAiH8SbuMlegRCPGG38dZqsFn+/pWf+mIPi66LikqsH/X0Rg1+TX2OhJV17SaWTCLVeWKnqx7RZnow4FLYV63MgUkHRj31gjmjICP07RngeD3Kg3mjxL4uF16xu6j1Ikh3DUFeC9LrXZcvIxTPgDYH4hm1YTb6GKUxxYFDkXBrMFFFCYQEEuGFb/Axdd8Wl0KZavto3QWa4oZ6Bt56CbFWGWPFqMZSU62yjCmKOm1f1QRiFAhbAokK9aymu/xP/q1rgcxekNX+uqzPv8vMr4tMIB2kPApK66JipTT/QAX6O1BqayoVPL592bFcPcrj2I639bh+elkqJS5xHVxH7F+idWEVgZeTSC4moCsMJBeuIVWURt3BdJvrQ5XBNa6BqLnSlO6uZ0Ce7nn1zoQbKXs9ZY2TPOp5bq16xZVXo3hX20AMgQT0CJJWgdRqtln/fl3//RmRL57rKXVlzud3A/yGaATSGcqDtYmqq5FXyGYDPQqmO9Ikv+iQPPjkcXcYm282Rolpr9BAvuejCTgjac/Pr2QqXCCFc70k+RaC/zIgV94WaoKmz6Bto1ZBSyN1+YjEmtWKlFtsieIiM6s8ajdJXAbzsDvVqTzGFMtYLCxrA6ndYnOX4rpPbkp7QpwdCH1F3te/z8w31SSQsU4xk0tHky2bzOKyVbmOxtPcM24CmncpFTzDJB50lH+/nzxzYM/f3VTzuNNKtNbCjq4zCbiMxOhljhheSwIXgpLnEmghEJjTAMODmyY9J2K2uodVHs0hXc+s3SqPGrOuMoGUbCD3gejn1gbSXPeckbsNgRSTOCPw+Iq8xvvB+s3TE0hnKI+Sv4JGThFnNdjRekuag+8J4p/15t1Htnzl/eawgumVh9kLuv+TKRTzPYEevUKDXyeQvVqK0UuJeEnpAKUKaczyMtVpJbfKo1Z71pKZJQEXwV4UJU09hYlVnZVVaD3Pnyxto8pjogKB/imErNhAHrdG9GYbJub7b/rog8mhBfkVw3l9WTFQHwDxW6ckkJZRHjF18mk7fkldjfoIhn3jnsx3ZEh/VUqxd8myF17c0t8fBuWY6ho7J+L53guVousII1exHnm5IHUWES0JPZrnysYxsdBWeTT3VlnlcQq/Rm0ep/XJSjBF/VPAKBBhFIglkOZ6avx3X3LLpkTvMJaOgNYWtPoQgX9zcgLpLOVR8aUbKeqR4SIPa+hbi47+25OrXhyJYjTnve9LjXjF7p5E8gal8U5B2SvBg6sJ3AWkysoj/vZsKMcwlIe1eTSE3VyRR0XtxKFm4lIwYZkatHlMRyDauQ+MnyNhCaShPjqTN6279VHXef7gotFC4RJP6Y8AeMdpBNKBysNjwNOEQPFTBU89qaHvV0Lfe+i2D+an29daUh795O3ad6F0aT1x9jpBheuB4Cyw7ilF3ptjW8fYMkHZAzvOAaTZzlrPgFxDApY8zGdSrc6Rh3lcGFVIqPqz0faLS3lMXMKyNpBGW2R27lv3gVtduXjpglEvuNj31ceFoN9OOwJJWYoVV9qV02RojEhVmVs/j4l1zClCTgOC8aDQ3gMOaGtKq19tve2D0waZ4kc/4CJ1MqkSyRvJwUZwdp3A8DkAdbee8lCltm2lKy4ym5XdVhWCqgFgHCqh+hGxYhTBZhOlf8SlPCYSSOU8EBvKJEorzH6aDf0/dAYx2K2HixcR0ScButklhhxn053r3VYzOYusSO7xdcwG4FFlYnzzV5Lw/1lxsH/XicWHa23bzT2+8QxKOhckZP7VJLw3EfH5APcCImGVxzT9O65Zddwz4cmKXE9Z4ySPep5bayiJK6+ZwnssmKJ+GEzfBMlfgBNP2zPRazXsLH+/cdMmeejRZMaH/zIh6Y9J698xvg/cTDC+uurQWsqjUvSsomDU54CAv06L7OdufslhsL+/f9rpulm+8vf8zsspUK8hJ/sqQfkbiOQSqzwidIjYZtUxrcFPVeR6yhkneVSWmeLIs5461Gq6uJXHmALxymei6y0QYhN89Sg42EE37BypVaRW/36u91vGis/GjZvksUuQdnRyjSPUHzPjd/J+QEW/fN5BrE8bp8MnyXmin8fsK49KoXxNJ33QADHf2uWk//5nf3Oz2bY7pd5/9NF17mp3cWJJhl4H6HcJElcQYTUgMyXnwBboNna3VXO9uZ5ZexwD/dhgWoetpVYN66nDdHnNlPKoPNMcZ6vNoWj630Dyq5DiV0DiBVq/tUVPSqsF/KnvW2AkiF7YWin7+1lsxQOpbldfwEL8kdL6nQM5zx0pBuNXsWplVPf3rak8KpQlifZJIfcR+Ovd3smvfefvPjbtCU18+D1duUG/N5M8tpF18HGCe65VHhE6RVyz4ZmaCVcP4lFJIWq6CPCESWLDKMal6JnGW+cBnQVY3Q8SX0Ax8SRWFY7Smj0teFJa1IYspWszAukXTw9dkkyckTjXYedDvuZ3HBrK957I+V0JQXAmC+NdH14TUkfxMJ9D5VHefeUI/klK0I9J0w+9fP4HtYzn3nMfvAKCXyX0iQ2SszcCWFIKhljZjNAUaM3dbJVH8/hVBvJaOcVJHnGpheqyN1u+mVYeYwqkTCBa3QOIv4dIPIUX9Em6ebsJFDevr7YjkH04O+H2LDsr4crfz/nBb+w6nltxdLS4OOMIpMZ2Y8XRZlHII6ZdIZMWt/aOstLuK2IJvTkt/LsE1I4LDi/auXmamFdszrDb98G3A/wh4uwlQo8uAVRiTqLoTlZv4+PRtrutrM2j5psZl4IJiWiG8Z5IINDfAOjz0O52FJcO02u2TOvAWxOLFkjQdgTyNF/i9HanzkgknI1ZX920+0Tu/GOj3pnxEkgU8pg75VHpV7lAI+drFsRfSDn6HynQR7b94388Bpr8oCh+amNiIJlI9crsRgI+QuDzCZwBG2ePOe4qVnk0N1zUowCandlXl7Se59aqYVx5zZbyGFuyMzaQAkB6EzT9L4ymd8DpyVoCqdXgs/09M33gtq2OLh5d7jLeNOKr1+0+lr1iIOdfGB+BRCGPuVUeYwTiech5vinMZ5f1FP9i9YHV3rTq4+jG7nwRvcniid8VFHwMSJzZMrYPqzwaf5vqmbXHSR5jA2gM70M9daiF1Gwpj7Ey+6UzcYjvhMJfYRg7MbStQDeHR3LO62uOp5WxY0cbN24Sqaudxa5Mbhj11Y3PHsu+crgQXBESiNPsGn4U8ph75VEpQdZXOucrTYTPqovBNgAAIABJREFUplb0/cX2/o3+VOrD3FPc/QdrJdF6ohOvEzxyE0gsnnPbh1Uezb0k9cza4ySPep5bq4Zx5TXrysPwgwJEUoO6NEjejqDwl9h3ZDc2bvfJxK2e51e7EUjYHBs/971eIfxrRj3vlfsHsq/Pe+rammHdazZkFPKYyf5Q2+YxbuUAQDagYCTgAIz//sLKfZ9FjaCJwZ4P3UREvwceejnRyPkEXQ6SOIfdxCqPmj1zygT1zNrjJI+WVB51nGHeOOKlO8cpDw9wlgRwV/ug1NcBfI4uu+3ZZh/RKvfP4cgwcxBsvGVTt59JXzKS99YfHiz8lheoX2uOQKKQR2soj2pUFUTe/DD0/+zre+6vpoq6G8a8+sxLB0W9+/duZuDDRMEaoLgIYHfObB9WeTT3gtQza4+TPOp5bq0axpXXbCuPConALF15gOwbYPeMIyxS3xTArXTZl/fXqvp8+b4tCWRD/5dTEr1n5X3/soER7/eVniase82WikIeraM8TlWHOOmIkbQjh5n4815y9/+ekkD6IXDjBoEze/89CH8GotVgbna9ryay0yawyqNx/KzyqMJuLpRH5fFlAhE9e9ldvp1E+jsQ3t106ebDjTdua93ZlgSy8ZZNiRMulvo5uqig8EGl+LclGAK6zvpGIY/WUx7GbB5o4p6kfLE3KQ+9RAj/3HW5+OfNN09+ZG24+2p0NNW3VL9fMD4FkqvmzOPcKo/mRoh6Z+1xqY96nztdLePKa0x5zOQEr1yRycrMRcD8iNRjcJc/BKQfRkI8TGs3DzTXyK1zd50DausUfLqSmJhYx7a7PWBxgYD8ODP/rud5Igi8OuobhTxmsGOODaT1RZg1JcorQp5JL0zK3Uszzi6h+a70LnHnVDuw+PDru7J5pyet8u8VpD8BJFaWdl/NgQixyqPxl6we5VF5SpwEEkdejdRhUsTmUnlUSKVQCmFC8gda9H1DIP0osuoZes2W0cYbubXurGNAba2CT0sg5ZhYPenU2Y6WHwqYbz6ZLXSN5IsZh6J4pEchj5lSHtUdv/5wDabkxv8jH2jdm3KeXpZJPA3ib/bscr85FYFkt79jZcCFszJu8bek8N9HlFgKpGeXQCoDx2xtsYzSnWOdCVeOiJ2hSUcjZY1rwB9b848C6jRpGqnDZNnNtfIYI2fjgR6Gu3oAou9LcDJPYhgH6DVbah4h3SSSs3Z7WxJIf3+/eHrBJckkkmckKfm+olJv33sit/zYaGGxOR9keo/0KOQxQ4NA5UUMB9H6lMdYnwUj5wXI+77uSbpPLO1KPE5C3Hd98t339ffTpJkOb3vrRQ6JKxLJ0TdK6b8NSCyaXQIp7zBrJQ/zuAazsE1n2OO5kVl7HOQx1l9jeB8aqUMrkMd0OPIYgWyCm/47CLETWgzS+q3TnsMza6N/DA9qSwIBM6277TZnzeCKpRnXeVsuUG/ceyK/diDrXWAIxPxMfkUhj9ZUHuMJxEfe81VXwvnZ4kziZ0T0/Vd37fv+VCHcc8+89zpJ9GtSDt4gKPtKIqcHSMxOqDSrPJp7jRshujjIo5HnTlXTuPJqFeUBM09TALkKMml8r+6AUn8Dd/A5XL4tTxQmaIurPQkkbBqmjZ/bvEAieUPeUzc8P1R4TbYYXJN25BQEEoU8YphpTfcSNaE8JiOQlCO+vyAlv88QP/t534GfTXX+eWHnB99EEO8UYvAKR4xeCPDs+H9U7DxWeTQ2mDQya4+DPKzyKPl6THmVPc8TS4tIrM5DJL8GDv4am764n/rbhzxM9duYQIC39t+fSYng4mGtrzw4WPjtYqDeMDmBRCGPWVAelRlUY8NJiTaNDcRXyPtKJRz6twUO/18wPfLI4oO/mIpAirv/5GYh8AcCJy4kHlhJpMv+HzPYPazyaKKVK/aUqs8oucVBHnGphQoJVX9GqcNcL1tFIc/K7it3yUGkztkLkb4HQfCvdNk/H2m0iq163wyOEHNf5XW3PuouO/T88qGiuvBEtvhBzXzz6QQShTxaX3mcUiBATpmdWFAJwd/tkeq7AuKXP1/4wi+nIpBg7399Pwl8Eur42QKHu8CqHDxxhrqHVR7NvRxWeZzCbzaXrcZeshqbW0LbRx6Q3VuROvtHQOYhKGcLXfmVweYavvXunqERojUqarbzDm9Hb87T5/iKPsLAu0izZGZZ1QMnFHa2ThKs2m0Vg/IYTyCEAovAIfWdLlIPChJbf7nw+a1TEQjv/89/oDX+lPjEKqgjSQr9ZQwOM9A9rPJo7uVoRAFY5dEc5tV3R8G/YjyXye8hccbdkF1bUfS20/r75/0JhBOBnIERIr62ajYnsxvrp6PnpVO9vatdiY+C6T1D+WJqpBAkJj/RdSJ5zB/lcRqBaBFI6G+npf+AAP/qsUUHfzUlgbzwx/+Rgf9CPLQC6pgEzxCBjCkPg+sMYltPx4kyIETNz+62qo1UI+qpFZatoixdjb2Eld1XtAnuki+gO7MTowPH2mn3VaWqbU0gZjfWxv7NLtz00oQr3usz/9bRkfwZgzlvhfEHGX++1Gwqj+qtnfEOpCU/EEZB6cAh3J8R+n5F9PgTiw88MTWBfOJDzPrTxCPLoQYEQjtfzArEKo/ag2utFPUOvlZ51EI0+veRJhrmvdEAOT7INbuv/hWa/g5p7MPaDTmi/rbZfdUZBFKaNdBvfuae3lQm+QYv0L9+YDC7fijvXZGSVBXeff4rj3EKxPNRCIJAEN/XJcW9DLXt8X/4wyemPEjqhT/8QzA+DT2yAnqorA5iJBCrPKIPVNOlrIdA4iCPembdtWpYT9lrYWDUa1z1q1XuujAo775yl2fhnjUC4X4NCf9v8auhF3HzZiPr450tRin7DKdpbwVSBm/j//ppmr2BK/Oevnr/yZG35Hz1WnM+SMkfpD2UxykCMY6EPgq+H0jwvV2OuId18OSvvvDRbVMSyL4PfBgQnwaPLocejpdArPKI5xWONAMuPyqOwbWe59WqYVx5zZXBvEIiNetZPvvcXfEsUpc+A5m5H1p/g9b+TdvEvpoIQUcQiNmNtfTF/WfkPV5zdCT3733W7zTh3cc7FM7wrKYyC2/Qw7xW3z2NQDw/kIR70o7+loB86rH/86EnZ51Axuo8w9hGBad6IGh6kG2BWEtT2gbqAWSKtHEqhqaxrgoDE0deUeGpFwOj3tVJwFnw/5Ba+wBE7y+w2H2cVt3WdsbzzlnCMgdMmdhYa90eb7S4ugj+A814N5jTYKSNHUQaGg3F5UwoTDPQzJzNY+K7wGEoEx8FQyAC30pLfY+Aeuqx//Px2SWQVlQedS1HTLuOUm7TWdgMUM/sPZbBtdJfY3gX6il7Ky5bRVUeoc0w/FEmDjaEswnusi9B9O5GccFhWn9b24Qu6UgFEnql37LZHURySUoG71NMv3Mi6y8fLPjLUgIw9pAZu6pn4TNCUONL3hIE0orKY0yiNauGrPKI9K7UO3ufKtO5Wraqi4yN7SMAEouLSCwrAvLLCIqfx4KuF3HOV4rtcHTtVM0zgyNnpG42e4leCrC4MXVJj0DypkDxG54fzF81mA8uzziE9IwQyOwqj8mWsAThWynJ32TNTz9560eemrUlLPPymclYXS/hLHSFpmfE1bPzGGboNWfdET3N48I51kE/YtlrYtAs4dfZrxrpI8bvg3PmFITnkV7zLETibuQSt9OV/7vtHAc7VIGE1aab/vbBRPJE8eI8+PJDQ4XfyvvB20rG9Bng0VlWHpMTCH8zIdXdAti+7R8/9nRHE0gjA8O4t8Uqj0hDcawkNAfk0QgZV2wfbu/30HXp/RCZR3Ey/zhdvzkfCbN5nGgGRs7WRcN4pg88nlwS6OCs0cB/v9L8LoCTxDopjV9ILGjMjfKYlECEvjsp1d1KONu3//2Ht88KgbSi7aNp8ijbx+IaHGvOuiPO3hsZ7CZ7dlz1igXnOTSYR7Z5VEA0KlsB8IpgrwCR2AR3xVeRTu/Fi8NH6TVbgtYdDeMpWSxDZjxFmYVcmOmtn3kgXfTVYpGgf8egd53MFhYPF4qLkoLisYXMkfKYSCB5zzd+IN9IyOAbYPHM01/46DMzTiCtaPuIa1Cr+B7ENWg3O5DHVY44ySOOMs0Lm0e58bgAmB9n0XG4S4+BxR1Iyy8h0XWi3W0fle7bWQRS3pGVuKS7y0/T2wLmt+w/mb10IFdYm5EEYw9p/KpWHnPncFoxopcIRG9OiuAbDLljxgmkbZVHRX200ImCcQzUldl2HHnFRtJljGd4q/v4lcnye9vIBhdjOEdgCOQJJM59DML9DvLq27S+fbftdrINpDJtoJs++p1EZhUu8ZW+fN/AyDuyRT+0hTRFIHOsPCZVIOBNjvA3S42dT/3TJ3bMmALpCOVRJpLGZxhT31mPCohjwB/rLDHYGOopexTsKn0pStpm0zRbdkoClGBQYhMSi/4VCrtwxXnPEfW3/dJVxyoQU/H+fhaPJL6z2PP8lccGR9+jWP+uQ9QjCQtE3baQ1lAeky9h4a4E/E2C5K4nb/vIToAm3TrEzXiit6LyaHp2XZmVVuYcM+jvUc/sPU7yaBqjBs8kmWrpbuzvMZBaFGIJ+22DkwIuhyyRvccgFx8F0e0o5v8FjjOAdfebEwdneItelArOTppm1mxmp4Qz8hSmm/72OwlvtNDtj/q/AY23jHjBxXlfX5Q0MbLqsaZXIrBW1m5npLzRMz21hOUFArgrScGdQmH3ti99fFfsBNKWyqOy26oa8xkaD+qZAbciecRRpjGbx6kpUPTe3mDKenCf7BEm3I8aApy+h+Ge+xCE+AmcxE9w7FihEwzn1ZB0KIGUIFj3gVvdM1YtuY5JX3csG7w25+vXCoAEmMyuLDEtOq2lPE5XIF4gQXcmyL9rRgikLZVHZQ1+BhVH9fJRRQXUGgfjGKjH8WEMs/xmB+GwPLO4Nboa96aURwDw6Emo0UE4XfcjveY+kNyLHZnn6ebNZktWR10dTSBmKetR3rxaSjq7qMR7WeM9Q8VADhV8JyEAo0amBKjFlMesEkhbKo8ygmMD4wypjgppRCWFqOmiDluxDPzVRBv1wRPSzafdVhWyM8pDjzDIfRQisxVwH4a75CEk+oaxdnO2k5auKq3Z0QRinAvf2n9/mryRnmR317sYePeh4eKKo6PFFSkJMjuzKERokoi9IYHM3W6rqV7b6iUsCb4zwcGdgXB37/inD++OZQmrXZXH2Iy4HLeswXGx5m3z2ebRiHqasqMa9TGL708zxBnutvIZnMtBZ0dBXd9F8szvQtPTWHfD0+14zkfNflxO0OkEgg39P3SWLjjmqlzyFSSwfu9A7teHCv7r0wIiIxlEpUWtsatFlcdkCoRAtyc5uEM7ePaZWz+2p2kCaWflMbacUl5aifoG1ZOuXcij0SWg05bRZolAmiEP0y9C5TGqIbqeZdn7LEF+G8n0g0DhJC778WAnKg+rQMa9+Exv+ssHlwutl79wdOSdBV/dnCRe5IL7pCQSwhyh3po2j/HjF4fhp0w03rzvBQS+3SF1u9T62ae/+MlnmyIQqzzqoYrT07YLeVSW4JpCYxZtHw2ThymjMWn4DJXNgrPD7Cz5JafW/FIQ/wiXffNHnUwclkAmvABv7b8/4yT89MFB/1Ua/CrPC64JlL4mIchJOALU4sqjtAKjwczI+QHyvh8Q0e1JUbxDQzanQKzyaGq4HAsqGcWeESVNPaVpeACdxGYRl/KoTMZmerdrU3XXxt5hlEcAkdoJ2fUMKPkwUmf+CMBhXLr5SDueMFhP15q4uF/vvW2Z/i1/fv8aQK05eDJ/U84P3pyQtCgh0CNYCzGba7Z1oVsy+HKZQPIhgQQBEe5IwL+DhdjT8BJWWyuPWfB8tsqjqie3uvKo7L4zK/taIxgcBg+dgFz0CyTPfwRK/5zWP/hIXa9mmyfueBvIxPZ93ec29aaQ6j056F+nOHhlwVPrPaXWucSJJOmpd2XNZUcxxFGe1ZnP2Aik+iCsuGfGjeJVz4A87TOq/T1maMdVPWWNG9+mZt/VY34Zm2bLN7brKpzqNNr60e4L617vc8wNZouuBsgBIItA8RHo3C8gMk8gteIJcPIIXfGto9EK0RmpLIFM0c5v+/PvvEwguPiFwdzrRj3vjSnwkqTUPQQIzQh3Z1WZ1uewtxi7h9kRVlYhQBWB8O1J4de/hBUqLVHKU5vfZ/iFrwe9OAfGmVSUljzGt2pVH62nuetOW1f/KCuOsB9oQJgZogjAYggsjkA43wVlvg9X7qbLv/1c3WXpgBssgUzRyG/+0wcWplJY+GIud1VR83qhvGuEVtf6oFSRCQ4YScFzq0iqlEdlkDevREWBCODrUni3S4XnIhnR9ehyqOGy8bB8zm+zM8+4XqJ6BuTpnjkbM+F6yhonvvU8t1a7xJXXbOBdqUtdyqOiOHxAm2M7mJFYVURi6SBU4SH4Qz+GdJ6B6+5CSg7Rmu8M14KsE7+3BDL9Mge9sf+es13I8wZHh9/oq+CtRaZlHmS3ZO240MJ4q8+NEhmvPMbeoXEEwl93UPy6FPq5p277T8/V3IWlDIEMlQmkxV6HumaW05S9siFgpqpXz8AbJ3mEKzYxeJhX8qn+bAarllIe1YrDLCOYlV+lwIOj0H4WXZcMI3Xhi2B/M/zD30bKs8RRo+0tgdQA6KZbHlwAYEG2OHyJ9oPLHEdcKwWuz/m8cNRXScEsEoJnl0QmUR6TEgjjXx32vy6Vv/epr85TAqlnQLbKo5mhvnTvfMK7LuVhyDV0CCwpDiKGs1xB9g4hOP5L6IEnkDr7ENIvOwBZ3I38yb3mpCi6dLPXPKjtm4MlkIht++Y//fpCmepenJbeTQT1jqM5Xn0kF/QJ1pmk4JQAhNlCay4T0XfmrsmVx+QEwl93VPHrkhPPPfXVj85PBRLnrLphm0fEmX1luaZW48dtUhrDqMmMwwl6k3mM+UuZfGbBUfC0Mk8sv3kXwzUCBoIAXPChh/JgLiJ5kQd39RHo3LcRHP4hXOzD5RsOAf1sfTxqdeLS9zM50kUrwTxJddPfPphMDhTTSVFcIwRdMljk80Z9OttX6mLWem0QBF2e74fkkXDkzJDINMpjMgIhxh0J9u9gLfY885UInuittITVKjPhcAnGhO+OMBg2Pfg2+DKMbXZo8P6JtzVTj7nwlxrHGZUQQ+X2ogQgFgAyUwScAZA6CHX8KajBPZBnjSK5+gS48CyC488j4Q9j7ZaOjGnVaM+xBFIncu/r/3LKSybSQOY8IZyLjowWbsgWgg15r7g0Xyw6CSHcTNJNEJFQmkXpXWx2VlfKI1Q4NQYy86SCr1AIlC+h70qQih6Nt9UIpJmBbNzyRoTBf9J+wGCtmHSgALNWHoJvIB7/3lBZcpo9FeO+qfoPcyWw2qknVfZgVM6PGPt/jdfSzI+rk5htgaV+MeEgk1qde1qAp+y0BgaqOlvG9MuxGbtW0+zcK2/MKE1dT+U/cS/KRDzK1ajcUA5PF+5cB3H4WlAJAA022wZ9DValthJpDbkccBdnIXoOwEnvAHs/RP7FrcjIk1DOCLZDdWIk3Vq9I8r3lkCioFSVZkN/v3MOznaKfYt6RY4XH8v55+V8dSFzcCZYnZF2nTMzrntOzte9Azk/UQwCCV3eX17ns05LHmFADfeWBIoDFfiCcJfDwSamYPfOL32q9nkgZhdWGPfHlLfZwjZ4f6spD8g8i65BkDNMKsiCtR/SBLPZgxcG/WeQQyRF+N9x5GL+H274FqV7zKcwY2/576Evc/hNaemolD4cD01mY+cJVNKVP8vfjw3CpSUsw3al20szjaqZS/m/pYG5EpOHEe5Hhw4JIXxsFfil9dgqzz+Tf/n70oitWWsmYl0qvGFIZmiTqfkpFcmM72E2YWVM/cJ8jEwIB/+wKqcIpIphxvqPId4QobA8pRxMcQ1JGFIPmJUi6Bw4GAEHo4CfA1QO4DwoUYRcoeAuykN2D0J0H0OQ3w919DDybhEH4GHjZm2XrBp7Xy2BNIbb2F3v+at/6/J1oZeYznMkXywFrnAgrzya9VY8f7LQNVooJEj5BDbnO4VHjJQXZcm8FpPgXzk1sDymVJevPNsq7aYyL2eV90c4AJQuVkprpX0h+G4XxW9KkagvFlY4i5wjBmkJm4cBMQBUwRxZOsCJM/ZA9B3koHhSIMiDIc3c1gyImkgCjitIOiFRoHwamWntMI0gCBEeMQNDMixkOCBSeH85UGc4qJa7h7GlkYAQJToyaqM0apYGYJO9IaIxoiobAYwvaTi0Vg38pg0FykRhesuYSimTQdjI2sTpCSfupUKUiIC0NtQSDvaiPLM3/w9v0MZlQmmtyzN+HeYhyBg9SkSjzW3m3/CTGcKEtjY4hPma9BVyMuRw6vCdsIiGk0OOKdWZpPmf+XNZSjLBPBvaBzwPKvAEB8Ng7xgQnADzIJxgCKI4jJzOIbPIg+rxMDLiddqBT00ObzVvtwRSE6LpE3zg1kfdk4dGkolMvo8ctdhlWiEFrTqWLfYdHCpkcgW/m7TfLYi7JKFbEGUEISMFUo4QrhClUL/mtTOzx/KLHNJDeIE1c0gYWmtWmss/mgPNKL3EZfkevm2h/5/yEQRFEvxjwf6PWcpj277wn45NtZY2dqTtmB/IHCiQVlEeYyxc8Q+gHXCW3wtnxRNQegTsF6GVCIjJgfFYNsOmlBCOgAyDbpbfKWmWcoz6MANn+dOQgWsYgMK04fcy3H4BE7ePyumlhDLMZLIz3yvz9/Jl8jLBPc2cObzJFEEwDOmH/UQBspxf+KX5uzg1G5Cm15TvKy3+MMp/M3+VYVrzmxEWmiEFQ5n+UE47lqdmZb4P0ymWEKV8zEYnqcLPAAqO+T18XEggZqXJ5F/KNygfHe444+tYKW+IR/leSUZVh/8zqJt8AmbtUKCgfQX2PaCQA/l5qKAI3y0iWSyG2656lykMHdVY91bVyaHXmxzqJr3dEkjMqFbCw3eRmxwYLGSUSvYWVHEJIBZLBIulwEIBvTDhiO6k46QFwRFCal1mCw53rpSYIzDzQkMbTFqzNuThKxX4voLna+VxAN/8gUkpoVkJh80cD6QCDxwUBPGujBfsGkglCz/7mz8y3lKTXmMEMpc2kFZRHmME4gE6a5TIj0HO/0Ri1Q8wuqJA62/zY+4yNjuLwLxFwBJIzE3X398vtuBGcQ72OVnucgoUpIo+pZWmtOP4aQknJeGnHHISCSkc1xFCU2nWRyzYzNrCSaXW7IXaQ7Iy9KHZLIIp7Svta1/5Ckr5Zp0h0KTMbDDQjhQEF3BUUUEHgav1gL8kP2DMIlv6+8vTvdMrPKcE0mrK4zQC8X8E7fwPLEn8AKtXe0Sdd2xpzK+Iza6NELAE0kaN2WhV5pxAImwOqFm3CDvUauZRnYArCsR7GEyfReD8AOu2vrQEMhvODXWV1Ca2CMwZApZA5gz61nnwnBBIqyqPiQoE3kMg8Rc43vdDbNhiCGSOdhe0Tn+xJbEIVBCwBGL7AuaMQGJRHqciEcfalKcUyENQ8r/hyt/4gfVQjhVhm1kbIGAJpA0asdkqzCqBtLryOM0GEjwM5r9A4PwQD2xV1G+XsJrtb/b+9kHAEkj7tGXDNZl1Amll5XEagfg/Aon/jhO9P8SGpT6wuVG39obbp+VuLI8a9kjXlmuZWS+QJZBZh7z1HjgrBDJflIdpntAgb/xACsaP4kkgeSeQegzSKUILHSDjQiel48jQTQOB2T1nXCdIGJeG0FGOWQclZwjAZYIquZU7xp8BMjzzLlA6/DSOIEiwHvP3MH4QZl+d8deQRXbC/FTJZyPMMPQWLdlijO9H2e8i/JsMPQKBgMMdeeFnJZ1jnAmDKhuO8e8oO6Bqpct56TBN5e/Ga97kET4n0AikgtAKquhBoohBPYJf7BnFLaHLo7UPtd7rPaMlsgQyo/DOj8xnjUDmhfKoOEibwdVE8ub9QPIRUOI5MOVBrtZIpYFEQhjvauNHqITx1mYockrhTHQALnnfhQteAsLs0YY2julmkDVkEg7KJS9Ss7OLtAqdA82AHQYEYS0QGN/RMCCX4Ep4gNDmU3bgK3udkyp5jVOgQRUvQRMixRSuTCBEOgwzYry5DceYB4c+qMZf3vyNzT5ys/27HPOrEorAxPAyDoDhfQoCHnzlgdQo2B+G4x5EcdURPLRF2+W9+fG+x1lKSyBxojlP85pRAplvyqOiQMKoHMaLm4cAvR/AydJhEsZnx3FhXMnLQRSN02cpohOZMCRmp68Z9UtMZMJTmUhYYZiBUgcJQzuVAmlVrlLaUtiocsCasVAfhlGMoqmEKSkppFL8rMqM/1TMqrEzBcYiR5lnl9VKJbZV5bGG3cqxs0KiKimnUzGxzK/Gk76kYUoRDwwoOoDKetDZQZD4CZTzS2QzQ/SmPfbUvnk6BjRabEsgjSLXRvfNOIHMJ+UxsV3D5RwT3bV66af82kwZTbfBpRwzPkeOQTZhtaiexaNSaMJSEMcKYYahUKKad0x4kmENlR0E079CuXfDTbxAN+x/6SwNe3USApZAOqm1p6jrOAIJBkuTzGYPxYpVeYzF+ZuZ1pq2rBUlEnVwjVrESSKvNxXOpc5I7uOKWRV0d6JImbQ6huiyDFUYAugOCPlNQO+h6/bti1p7m649ELAE0h7t2FQtxggkGFmOYKgUgC8OApnPymPiAFv9/+pI6c0g3xRhVD24HJC36Rj8YT6VI0+mqVhY7oKxEQ2D+W5QcB8gttM1O3Y1A4e9d/4hYAlk/rVZ7CUeTyCDpaNIGyWQtlEeU8m1etaKauQRC8GWy9NsXmV7/LhjRKbsacaGXwS0NwKib0HTtwH5JF332DOxd06bYUsjYAmkpZtndgoXO4E0O5iZalfbcmcChkZm/3HUK6xbxDPWa9U7rnyqz42q9czw+zKBsDcCyPuA9IMg8QRd/ZOnI92aqtEcAAAeNElEQVRuE7UNApZA2qYpG69ILDaQ+aQ8GhnE4yCPuDCqlL/6s9HmH1Me9SirKgUC5x5w8tsAttF1P7cKpNF2mKf3WQKZpw0XZ7Gb3oUV68A4Q7GtJgJWz+w9DvJohLSmauR6yj5tR6k2ntfTo8YUyDBYfhPs3g+Hn6ZXPLqznlxs2vmPgCWQ+d+GTdegKQKJizzG5VPPbLiB6tdT5jjIo57n1apOXHk1pDwqhasmEHE3yLkPkNvpml9YI3qt9muz7y2BtFmDNlKdhgkkrsEsnJ1b5VGz7eJSHk2RR9hYJSO62YUFfAMs74PPz9CrnrAEUrMR2yuBJZD2as+GajPeBjJU9gOpkVVc5GGVR7Q2ixXvZo341QRCm6HlfSB+hq59fHe0ythU7YKAJZB2ackm6nGKQEaWw4/gBxLXYGaVR7RWaxnlMckSlqbNgHMvSO+wBBKtOdsplSWQdmrNButS1zbeuMjDKo9orRUr3s0qj0kIBLQJ2rkPjGfo+sf2RKuUTdUuCFgCaZeWbKIekQkkrsHMKo9ordVyymMKAgHdCyV3WAKJ1qztlMoSSDu1ZoN1iUQgsZFHOWZTxZDbYJkj3VZPmefLbqsKblTedDBZucMoAtU/lVhikVCLkGicDWQTIO6BEjstgUSArs2SWAJpswZtpDo1CaSegbhWAexuq1oITe2pXlEkpErxysLI6ub3CZchEJKlHzYnXsX9mldv46W7QgJx5E5av/XZ2pWzKdoJgbh7Vjth0zF1mZZAYiOPNlYe4ZJcTPaFyfCuHMNBLoMS5mHDgDcEHYxAF0dgDj80h1IBDkwCkeiGSPSCuRscpMFsDro6XZU03MPHCMTsuLgTEN+Cp3fTq558ruEs7Y3zEgFLIPOy2eIt9JQEEit5xDTA1qp6PQN5HMtWcZPHZGXSXsnvQvZpyEUaQuwD1E7Afw7eyPOAnw1PFBRIA7IXsussUNfLoHNnQp1YBvYzEKJKkYTnIDZxVREI89dB4m5o8Rxd97gN594EqvPxVksg87HVYi7ztATS9CBrlUek5ppUeZhTccOTcQfBGIDsPQFnyQkIZy+IdkN7B6AKB0FeHspTkJwCOd0QPavAXedCDa6GOroKHKyGTJ4FpgXgQJYOkzIk0ujrP06BfA2a74arn6P121+IVFebqG0QaLQHtQ0AtiLAzBFIo7GWGmiVdlQeKgfoHEDp7XAWPQGR3AbufhKOewSsBiD8HHSuiJxW6HMZ+WGJlJQoLkrBTabhjy6COrkcSF4DkXgLdPFCqOEEEEiQW1IkDV1lAoFniO1rCIJvwJV76eqnzNG/9uogBCyBdFBjT1XVSQmkkrhhBWKVR+SuNZH8QtVhDOTeANg7Dsr8As4ZP4WTeBrs70DWGcH/XVuk/v5pj0nkR9+aQcbtRSBeDhavh86uhxp6GbS/BCQIMMtakUtZldCcSBgeKDUI5n8BYJwJ99G12w40kpu9Z/4i0FD3mb/VtSWfDIHTCMQMXk1dVnnUBd9EAqkoD5F8DKLrl2DnZ3AW/gxJnIBTGMWvugO6eXPNRuJNGyWWHnOxfNFCBHIV/MKrAf/dYP9ycFEC2mzXqp9EwrPbcwDnB6Hpq5B0F5R+ga7fdbCuetvE8x4BSyDzvgmbr8A4AvHNiYRBE+vjpjyzRCD1GPkbVlKT4FvPctmUsm9CxOGwfOXjZHUQQAc+yH0Q7uJ74NCTQPoZunSz10hrh0Ry5aiDQXc9iH8PKLwSevRsIOgDmY1bdRrVQ3WUBVTedJavQOAuJOQLdNXOQ42Uz94zfxGwBDJ/2y62kp8ikOHl8E+WIuM2eqRtWKpZIJB6BvE4ySOsXpM7yqa8v2w0F12jkAtGAPoaNH0RPc4RnLd2hGj6JatpuOql97yf8MSjKxGotVBDrwYPvx1El0CkEdpDol5h2Q2BGPtMfhCELwNGgYj9dIMlkKgwtks6SyDt0pJN1GMcgXgnS05q9c5Kx54/C7aPuVIecZFHJZ+JbcaesSsAcuFuuCt2AeIb6C3cRWduzjfRvKdaZu+GFI6hDyr7aojgwyBxHciRICeaBBnDfQKBsLoTOnHAEkgcrTS/8rAEMr/aa0ZKGx+BVJRHWYXMRGnrmf3PG+VRBsoYpkN/j/T9cFbcC8Lj8JZto/W3+XFAOWYT6e1+JRifAPuvBufTQGC2ZE1vCxmHe9kGUlEglkDiaJ55mYclkHnZbPEWmp/7Dx9+SXZ8Gmq0HM69kSUsqzymbZUoqqlCICxuhUz9A4RzGFf+6ASVvMxju3jb762D0h8A5zdAnVwBLi4ohT6ZYjgIyaN6UmAIxIiigtnG+yXI4E6I5AFa/8yLsRXSZjQvELAEMi+aaWYLyTvf9WEQPg0uLA/XtsPxqp6uYZVHTfKIoobCJayiyeqvIbr/B3q6h3HBdzyi0vAd18WPv/1CQL8ZOn8j1OBVYHXmlH4hkyo+094FAL7ZxvtFBIU7oZMH6dWWQOJqo/mSTz2jxHypky1nnQjw9ps/DKJPg7zlpQGsngmvVR414Y687GZ2vwWGuz+Lwcyf02u2mFE69osf/7UzEDivAGdvhM69AcQXg5IId2RVX6cpj8qXps1NPwn9QL4IFO+ASB6kq7cfjr2wNsOWRsASSEs3z+wUrnECmSXlEa6eRJiER0lTD6SRB/4amUbOhwEy9aTPYlDOHIE8cvVisLsGsvgqsPc7gLjqNAKZtswTlrB0cCdU8oBVIPV0rvZIawmkPdqxqVrwzvf+4UtBl/4rOL8CnKPICiQcZOpRK3UWM4rdYGxSHIFg6nl85EE/AnlEJcDwbWTjIP5ZDMwggXzvvF70plaDxasAeh9IXjOOQKZUHpW6jjOifwms7rK7sOrpXO2T1hJI+7RlwzXhPR//IJj/DHpwJdRxB1A0vR+IVR6RwK45EE/MxTiXmyUso0BSM6dAfnTWQqQS50C5rwbJd4Oc9WMEEok4J+zCQnAXVNL6gUTqFO2VyBJIe7VnQ7XhZ//z+8H4Y6gjZyE41AUEAmKag4is8qiNcz3qaUxFFcu2BfocXPXf8K1teeqvyyBVu1xG4/z80uVgdZkm8WoB+ZsQzmUlZ0JzAFUUJVcmEJQ90RU2gYQNZRIJ/fZKZAmkvdqzodrw7v+yEQL/Ad4LL0NwYCWIzaFEkzgTWuURCeBGyMNkHMbAyprf/grd4nNgHsWl230qb6KN9OwIifinV12god8ghLgRJK4GibPDwIrhT50EYoIpKt4MRc/Tjc/aaLwR8G+nJJZA2qk1G6wL7/qzXwfx2+E9uw7BgUshRAbShLiYEO7bKo/aCDdKHiGBjAIqa3ZhfQEi+Q8g9zAe2DoQtwrhn7z85VrwewXkBgj3bJBYVLti1SmqFIjir4H1ZiixzxJIfSi2Q2pLIO3Qik3WgXd8/HIQXw1v9+ugj70BItEH2VVFIFZ5RIK4GfIwDwhDpJudu/wgmB8A8VZQ6le0fmssnuhjK2U/ueg6CP1xIPEaiPQCkJOKVL+xRFU2EBNMUQd3oRjsp9cesNF46wNy3qe2BDLvm7D5CvD2d6+EQ2eh+MJvgXPve2n2u7QUZK+sQKzyqA1ys+RhnsCGJ3xAqyehi9sA+ja6+H6s3Z6LwxudH7wgiUS+G5nUqwHxSQj3laAMgdw6xwFDIKMA506C8UVA3w4hDtG1e4/UBsqmaCcE6uw47VR1W5exGelTG7vhyAXQI+8B1McBXjluLXxcGIuYcatn4I1k4K2jfJF2HEXIr546TJediXIbRrotHIfKHgPjDjjJr+CkGMDrtxkSiWKgmPIJ/OOVZ0GLqyEzr4ZMvwHkrgGc8vG2Eeo51mFMGQcBPTIA4B/hpP8FyjtO1x8w/7dXByFgCaSDGnuqqnI/BG7cILByxe8D9Cfg/NnQuSSgRMmwOkNXPQNvu5NHqEB0aReUzjJU1vznDmj+MrS/D1K/iAMHPLrZhEqu7+JH17k4+VwGya6Xg8TbIVLXQy44H8Kt0/ZRfm5IcicBPXwCRJ8HnC9Bdw3TDTtH6iuZTT3fEbAEMt9bMIbyM4PwGZD6vd+/SZL8XQQnrkBw/HxzGDdEsrw7J4YHVWcxZ+RRHXqlyTrVU4dplYcRFlUBC9nncDlLFZ6CGn4CWj8EldmCHj6Gdc+9dC5IfVt7cz88Y3WC1RXSSV4DJ3kjROJCUNocJlWn7aNSCcNtZsuxOW6X/xLs34oBFOlNe8JAXvbqHAQsgXROW9esKe/+xFVaqFdT8YUbKThqtnguLDmYTdiNVTOnGgnqGXg7SXlMhE0NF+EPFUH6Xgh3M5j2gekIvGQOPeki1m1Vk5EJb4JE9wUOFgwmoJ0UtLxUE71eyOQ1kOlLIdylY34fdbdlSHbGXd4HSRP76i8x6tyKDVt0vcRW96PtDS2HgCWQlmuSuStQdvsHVmYc9yyogd8AF98L9laBvVJok6ZOKKyq01yRRz3PrdUEceUV5jMxVHrVw7WnwMUA7O8BF3dA8XPQvBcQu5AQO9GdGMT27fnKslZFSeLa1X1Iy+Wg4DyQfxEocTGLlAmYeCaJ5GKQzIROg3VFXDblMsrDnKqrPYjeg5B9O8H8ZVx1/zdMRZq10dSC3X7feghYAmm9NpmzEjFvlNgz6kCf9U4w/RH00AVQAylQIEsE0mR3qWfgbWXlEdemgorNo1aL66xGMMpg3guGOanw5yDxEwT6RZA3iIxf2uZbVAJuWiBwVoLV+dDqFSD/RojkeRCZXlAy0bjyKBNIGO5fZeGueBTuuY8A4kG6/J8eqlUF+317ItDkiNCeoHRqrZiZgJsFdi29DuA3IThyLdSxq0BsBp8mjrmtiqYbhRiipInaSPWQVq0848qrlvKYWI7QJuIxNIZANADoQ2B1ELo4BM6NQvtm+xaDXAnhuKCk8e1YCNBKMJ0JksbekQRJ2ZjyqBTIqCUTcl4NQPZsQuK8+wGxgy7/0nO1oLPftycClkDas12bqhXv/uhqEK2Bt/ON8Ac2guRqiJQDcmqcezrFY+sZeOMkD1OcOLfqzrbyOI1Iyg6dJuBiePhUwYPKF8GBAmsGSQcikSwRSUIALoESMW2CCKMum3jzPkAHXzq4/fPo6voaMsUcnTsz55Y01YntzbOCgCWQWYF5fj2Ej32qByPZRfAO3aC19xbB+cugi+cAoiuMkVXP1t65Io96nlureeLKq17lMVm5wjzMYB76jCiwb8ijFFOfSABGZQiz/brs39GIrWPCg0P/lKwhrRxkzw7InscB+haKxf+HYtKn12wxssReHYiAJZAObPSoVfZ2feLlUmKD8F64AcHB68G0DCIlIiuRegbellYeTfnvnYI7qs0jagNNlS4u1RXmb1SPx1AnNTh3As6S7yJ53vehxVa66t7tzRbV3j+/EbAEMr/bb0ZLz899fDkgzoZ35Dpw9rXQuYuh86te2rqZGVsamWp31lyRRz3PrYVeXHnFoTxqlbXyfVxlDrmjojz8IihxGCK1G8J9AIllP0BSv0gvu/941GLZdO2JgCWQ9mzXWGvFz35qPQg3wX/henjPXwUOloQxlMIwGMYsMqEbjRswaxTFKo/42ip+5QHoAQ32h5E8exsSF/wCTPfT5V99OL5C25zmMwKWQOZz681S2XnHp1YhQRfAP7QOwclXAvmLoP2zwOgBOaXdWRUSqWcGHCd51PPcWrjFlde8VR7GSJ8zO66KEIkjkOlnQQseQmLFT+HrXXTV7c/XgtB+3xkIWALpjHaOpZa8508uBfFr4R+8AcWD1wNqJShBEE7VOn9Ee0Gc5BEut1R2KDVZ1bjyCctUjm3VZJFq3h5nmcNyFwF1goFgCMnzntLJNb8QpO+htV/5Uc2y2AQdhYAlkI5q7uYqy3v+ZBmkPg/Fw2sRnLgSLC+DTK8FgsXQw+Vw5OZo1BoBGOMkj7jUQoWEqj8bhWveKQ9DdMYX0ZC/a9RkFlD7IHgX5OJfwj3jMQixgy75olUejfaJNr3PEkibNuxMVSsMl7HzIyvhBBcB8jVQuBk8eCH8/YDxUqYMSt7OU1xxkodVHhHPMK/RG4xzoNmmG4asMe3XdRTJJQ8hsfJhED+Ml/3jkzZMyUy9UfM7X0sg87v95qT0vOPf9YSHTpFcA83rgPyl0NkLofNngIt9YD8V7uAJ/c6MH0JZkcRJHlZ5lNq+IUyN0jA7rPySQ6JwNeQSBeo6ARSfAqunIPu2IbH0GaQSe+m8z9uDoubkTWv9h1oCaf02arkShioE/YRto2kkC70Qi66ETL4V+vjV8PaeAzW4sBR0zxBIAqGhvaGBbpqqx7XuH1c+4WA+X2wehjyMJ3seUCOA7FXIXF1E8uydUNk7oQ7+AKD9eCY4jo2bNBFFNGy1XFe1BZphBCyBzDDA7Zw9/7DfwaLRJLp7V4HlWuDkBSi+cDZQPA+UuiA0suvRFLjglma7ZhwyikQ2Ht3XKo8GlIdxVDfkZlShBkSS4fRpEJ2EOr4XmvYjfekhJM99Fpx9DMHB3chlhmj9bSZyor0sAlMiYAnEdo6mECipkU0Cew47kIf74OXPhJNaB9nzJgTD6+A/uxDqaCac7YaOaeYMo9BQ2xiJxKUY4son9NSOaQdYrZZo+DkVxWEM5QHgLNTIXBTAWfQc1Mj34Y/8DJR4Ct2LXgAGCzjnnJfkY78Nz16rPez3zcbntghaBE4hwHv7U8hm+5DuORMieSnUyPkI9q2AHlwBkiuYxTJiWghW3eBRQOfLIeKrd22Z36v8SirZW+URQXlUlEbZtmEiKIsFgEgHkMkCEByHGn4Bwj2M1Lkn4S7eDy+7HZTdA1F8EYdeHMSGHyq7ZGXf6qgIWAUSFSmbriYCoRrZvFHgyhUOehe5GB5ZCOizIBMXQnatYxVcTmrkAgQnVyI4aHwNAC4vaYW5m+5ofEqMc+IEhdLw7HtCsePKpyWVh9lN5Zd2w+mREnkkzgKcFXkklg9BJLdDjWwBZR8HJZ5HsvsoipTFywYLwKqXTjfsLwVltJdFICIClkAiAmWT1Y9AqEgkL4KUy5VOn0PaO0uok2dADS6Hf2QBdH4hRPdKILkUHKShiqnSUlcRCO225scoEqoywpvfJ1EoUYoXl4qZDT+P6k0Hoe3CLENVKllWGpX/UhqQPYBIeAAVwNkBBMcPg+UA3OVDkMuHkFgxCKdrP8jbARrej4I8AV4wirUUWOKI0nlsmskQsARi+8WMIRAeULXlMxKrF8ljxRPu0r5kEmq4F4G/GAjOAhJrIHpeAS0uRzC4BMFQH9SLgD4KUNngawzuoUopX2x2dJWN8PUcszuflMdpZTVLUhVHv0qQQxNBvcwozhIgsfqlIzoWjsJZcBKsd0Cd2Aqd3QniffCTR5FZOIjkkhxOwMO6Qz42n9TYuNmcY253WM3YG9D+GVsCaf82bpka8qaNEjesTSJb7IKTXAzIFaDMeWB1NvyhPgSDvVCH0tDHMyCkQeb8kfRCIN0Hkl0QIoPAp/AHBZR+KudjGGUyTXceUx+Vo3mr0taKKDwOwWnOMJ+4VXlMRVXIzyiHScZrs/23+u8VhWOUhTDHl7sc/midB6ssdH4IOjsA7efAOg+5sIDkGeZzBM7CQQh5AP7gXuj8IajccWQwjKEdeVq/tXT0rb0sAjEhYAkkJiBtNtEQ4P5+gRshsPqERM9ZDopBAlom4Q9koPPdwPASwF8CFsvM0hdE7xpQeg2EXAFBy1AcFCgMCrCxnwyUdhUZtaIJ0DVCqIRFrCiactcfs7VMFVG4jgn6ROUgFEAVswID5twnbZTVhCv0BJ/kTCbHcOxSILlYI7GQoekYWB2Gyj0LPbwLOncE2j8OdgYg+wYgeoaRTo1CLciDc0Ukj/o4kVBYt+qlh9pdVdF6qE1VDwKWQOpBy6adEQTCpa49HzNHHSahnR4QLwCpXhD1QS5YCUqthKBFAC9C8aSD/EkHdCIBfSIBKBdCOyEJaZkCZBpw0pBuEuSkwDIJEgkwHAgWMM8yM34zmIczfzNwm4l5xQmwrGgqqqCaFEKlMtkrU7bThOiY380SmwNIczBg+XfzNw0FZnOKYIERFKD9PLGXh/YK4GIe0B6YPRBrmBPQ5WIfzlIPycU+Ekt9kDgJFZwAF16EGj0EVRgEF0eg5AgUjcJ18rj8/CLQ/5JB3C5NzUhntZmOQ8ASiO0QLYFASCKbbxbYuFBgnycxvEQiU5RId7sY7k4gLZKAMbKPJpAbSoJyC0CFHrDfBYEM2FkILRdCpBaDU0shkovgpBeCnV7AWQDSKZBKgAsCugAoD1DlsOUYDsfukj9HeSdTeGxsOVRIRTWYk2JN6PqJr5CxyxiCCL839po0QCnAyQCuiS1llqJSDJYetCiCiwPMhQFS+WPQ5qcwAJUdAIJhUGAKY84d9yEzo+CeUSQW5CEX5+GIPLTKAfkihooe3HyAbEFjARSOHdPYsOGlQlul0RIdukMKYQmkQxp6vleTeZPEnh856Ek6eDFwkR7OQJnIf0ESCZUEy24E1A2ZWgCd7IVML4CT6oGS3WCnC0IlIbULnRfQOYIqEpRP0DkBHpKAR1CawAGBjI0FBDbbvUBQ5WUnc9x4qEDKRoqxEB8OQ0ujOBgkGTrNoIyGa366NURGQ6YU2PGhHU9zYQS6MAyVGxQ6O4jAG4EoDkMFeVCQg6AAARRkIg/ZlQdJD5z0kJQ+LjgcANb4Pd/7c7uU3xJIu7Rkm9ej5PFulpc+Q9gCgaVPC3R1CZxICKzOE0a0RJ4lkt0SXloilXTh9rjIKxdOwoFkB0JJqKIE+QIqLxAoAeTdUNVwIEFawFelTyIJIRwwCaiydb5EIAxSZilKQxIjMNtrTTBCocHEEEJDuwHI/KR8uGkfIhVAZgJoqaCkgij48AMflPUgBj14QiE/rNBd1CgWNPwkY3mKURjVuOBMjS2rGMeeZmxfy7jFKow27+rzqnqWQOZVc9nCRkVgzFjfc4iwbiVhHwkkIeCwwBAERIGQNX/zJdSIC19LdCmCVxThIVkBSzhsSKS8ZmVMNCYKi2RwXqMQMBKSw41grqvBgVmiYmiP4XYp+ELBDQIkMgGKCYUFGQU1xCicq3FBUmPLi4wNeGkbrXXei9qmNl3rIWAJpPXaxJYoJgTGVMtnPkO4BcDmpwkbN5Zy37KdsAHA1kOE1ElCckXpXTgwQjgHwItZwpmrgSPZ09+R5V2M/QdOlXJl16mtWkFP6ffiYUZhIWNkFWPD0wysrdrOdYsJU2yc7evY4hUTKDYbi0CMCFgCiRFMm5VFwCJgEegkBCyBdFJr27paBCwCFoEYEbAEEiOYNiuLgEXAItBJCFgC6aTWtnW1CFgELAIxImAJJEYwbVYWAYuARaCTELAE0kmtbetqEbAIWARiRMASSIxg2qwsAhYBi0AnIWAJpJNa29bVImARsAjEiIAlkBjBtFlZBCwCFoFOQsASSCe1tq2rRcAiYBGIEQFLIDGCabOyCFgELAKdhIAlkE5qbVtXi4BFwCIQIwKWQGIE02ZlEbAIWAQ6CQFLIJ3U2rauFgGLgEUgRgQsgcQIps3KImARsAh0EgKWQDqptW1dLQIWAYtAjAhYAokRTJuVRcAiYBHoJAQsgXRSa9u6WgQsAhaBGBGwBBIjmDYri4BFwCLQSQhYAumk1rZ1tQhYBCwCMSJgCSRGMG1WFgGLgEWgkxCwBNJJrW3rahGwCFgEYkTAEkiMYNqsLAIWAYtAJyFgCaSTWtvW1SJgEbAIxIiAJZAYwbRZWQQsAhaBTkLAEkgntbatq0XAImARiBEBSyAxgmmzsghYBCwCnYSAJZBOam1bV4uARcAiECMClkBiBNNmZRGwCFgEOgkBSyCd1Nq2rhYBi4BFIEYELIHECKbNyiJgEbAIdBIClkA6qbVtXS0CFgGLQIwIWAKJEUyblUXAImAR6CQELIF0UmvbuloELAIWgRgRsAQSI5g2K4uARcAi0EkIWALppNa2dbUIWAQsAjEiYAkkRjBtVhYBi4BFoJMQsATSSa1t62oRsAhYBGJEwBJIjGDarCwCFgGLQCchYAmkk1rb1tUiYBGwCMSIgCWQGMG0WVkELAIWgU5CwBJIJ7W2ratFwCJgEYgRAUsgMYJps7IIWAQsAp2EgCWQTmptW1eLgEXAIhAjApZAYgTTZmURsAhYBDoJAUsgndTatq4WAYuARSBGBCyBxAimzcoiYBGwCHQSApZAOqm1bV0tAhYBi0CMCFgCiRFMm5VFwCJgEegkBCyBdFJr27paBCwCFoEYEfj/26tjGgAAGIZh/FmXRL6aQKV5RwQkxDRFgACBJwEBefq2WwkQIBAKCEiIaYoAAQJPAgMr+DiAHp9D+QAAAABJRU5ErkJggg=="/>
          <p:cNvSpPr>
            <a:spLocks noChangeAspect="1" noChangeArrowheads="1"/>
          </p:cNvSpPr>
          <p:nvPr/>
        </p:nvSpPr>
        <p:spPr bwMode="auto">
          <a:xfrm>
            <a:off x="95250" y="-204787"/>
            <a:ext cx="142875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0177" y="4612867"/>
            <a:ext cx="1287186" cy="122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273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적용 계획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212" y="1923392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4" name="TextBox 3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13" name="직사각형 12"/>
          <p:cNvSpPr/>
          <p:nvPr/>
        </p:nvSpPr>
        <p:spPr>
          <a:xfrm>
            <a:off x="2175645" y="2922197"/>
            <a:ext cx="13983027" cy="6274677"/>
          </a:xfrm>
          <a:prstGeom prst="rect">
            <a:avLst/>
          </a:prstGeom>
          <a:solidFill>
            <a:schemeClr val="bg1"/>
          </a:solidFill>
          <a:ln>
            <a:solidFill>
              <a:srgbClr val="77A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" name="모서리가 둥근 직사각형 1"/>
          <p:cNvSpPr/>
          <p:nvPr/>
        </p:nvSpPr>
        <p:spPr>
          <a:xfrm>
            <a:off x="10569330" y="3828717"/>
            <a:ext cx="4802181" cy="4303986"/>
          </a:xfrm>
          <a:prstGeom prst="roundRect">
            <a:avLst/>
          </a:prstGeom>
          <a:noFill/>
          <a:ln>
            <a:solidFill>
              <a:srgbClr val="77A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7170" name="Picture 2" descr="MediaPipe with Python for Dummies | by Sujoy Kumar Goswami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8387" y="4347225"/>
            <a:ext cx="4501779" cy="122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utoShape 6" descr="data:image/png;base64,iVBORw0KGgoAAAANSUhEUgAAAZAAAAGICAYAAABvOrY6AAAAAXNSR0IArs4c6QAAYl9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QZ0FBQURMQ0FZQUFBQkRQMTRJQUFBQUFYTlNSMElBcnM0YzZRQUFJQUJKUkVGVWVGN3RYUWQ4RjBYMmY3TTd1NyUyQlNDZ2s5SVkwVWl2WDB6bkpudmVwNTZxbllHeFlVZTBIUFR1eGlRJTJCUXNLQ2lLWWdITDZYbG51ZE96bko3bjJaQkFPZ2tKaE5EU2YyVm5kdCUyRiUyRlA3JTJCdyUyQkNNRXNyOWZOaUdKczM3OEpHUm4zcno1em54MzJwdjNDTWhISWlBUkdMSUlrQ0ZiTTFreGlZQkVBQ1RCWlNlUUNBeGhCQ1RCaDNEanlxcEpCQ1RCWlIlMkJRQ0F4aEJDVEJoM0RqeXFwSkJDVEJaUiUyQlFDQXhoQkNUQmgzRGp5cXBKQkNUQlpSJTJCUUNBeGhCQ1RCaDNEanlxcEpCQ1RCWlIlMkJRQ0F4aEJDVEJoM0RqeXFwSkJDVEJaUiUyQlFDQXhoQkNUQmgzRGp5cXBKQkNUQlpSJTJCUUNBeGhCQ1RCaDNEanlxcEpCQ1RCWlIlMkJRQ0F4aEJDVEJoM0RqeXFwSkJDVEJaUiUyQlFDQXhoQkNUQmgzRGp5cXBKQkNUQlpSJTJCUUNBeGhCQ1RCaDNEanlxcEpCQ1RCWlIlMkJRQ0F4aEJDVEJoM0RqeXFwSkJDVEJaUiUyQlFDQXhoQkNUQmgzRGp5cXBKQkNUQlpSJTJCUUNBeGhCQ1RCaDNEanlxcEpCQ1RCQjJBZmVIZ2RqdmNTYzBxS0NtT0FrT1NRaVkxaHdNWVdpNjRMQXRRV2p5V0JnYUIyTWFLUzJBRERQU2Fma2tneG15UG9JVkEyR0phMUhoV3RRZSUyQkE5WmZuayUyRkJBMFBYSHFvTWslMkJBQnElMkJhZlhHdnNXSktvTEs0T3dkMjBZb2NsRWFEVUJkQUl3Z2hKSVZnSFNOTmlpQXJ6Ull1RWk2S0QlMkYzUjBFZXFJTzh6UDgxc1UlMkJCYWJXaFdHYzBMV0JJWVF0QUklMkZ5ZzY2ak5mSjl5TUxpdGFDJTJCTTFBJTJCU2dPb3VmdEZGVW53Zm9HNTUwTGUybVRlMEdiQjNSJTJCM1d0RE1BWlNkdEl5RkFENEZJRU1uVU9pRno1dE1tTHZaVU44dHppSE5QWmZTdXhRTEclMkZrSkdScTV0Y0dBUGI4TldMQ0I5U3h2cEFhd3IxOHAyY1Q0cVZkbmVyN3ZPWWRNNFNZQ2t1QnVvaG1uckxjMldhOTkwbTc5Y1UwSXR4R2JXZmdkdDdEZUJDV0lDQmdSclVLU0RyaXZSeUVqeFQ4RjJjV0g0TUJFc2lGa3dVWEpqZXBmTDl5UE9LQmRiSW8lMkJVbSUyRnNOZDZuUFBKWkd4d1NyYU9RWWxoWXpRaFpUVXhvdHdBc2poZzBnV2clMkJCZmZ5cTZUQTF2TW5DVVRNUkU2JTJCSW9PJTJCRWx2cE1uVnZFSkFFN3cxNkx1UmQxR2pPWEJuRSUyQiUyQnZEblJ4R3RCcGFFQSUyRjcyMFJ2JTJCYzdFSDc2Y0hacWs0cU9KbEV5MjAyUjRDRXpRNFI4ZG9GNSUyQjFWaXl5Z1hWNEtFNjlJM1NyZXVhT2Q3eVZRRFZrUFdEMUtBSnJ3Y1Y4NFozaXJ4bE95dnJpT1g4ZDZOMWE2bEhJUW1pZXZ2NENYQ3U1dHlRUTJyYzBFJTJGSzZCa0JTZkNlTWVxekZIZlVCSFBTZEszNjB6YWIzRmpLQzdVcFN3a3huUlQ2eXhMMjgyUUZuJTJGRXFaSUtkZmk4Zk1mMlV6Tm9jVmg0c3ppRWhKM0s2UyUyRk5ndlhIQWVGMTU5WiUyQnRPRmJzQTloUDBNU1hNS3pOZUdNZlowdUM0NzdCVk0zSEdoSVY0ZzFhQUw5SmhkSnBvN1dKOGVvbDg4V0dnQ1I0YkhpNW12cVZEZnklMkZielRoJTJGaDRDd0N3TWhCTzA5S1daSkJocklVZVZoSThkclN0djJDT3NWd0U0T0JGV2JlVFd5ZGZIdU80dFhvM2VDVDd6dmcwTUx2MWZBTGYxRHdYZ1AxYVlIclZrVDlJVXEzNiUyRkt6SDJHVWJKMXlKZm5vZUFZcXBadCUyQldSTmJIS2tlbGpSMEFTUEhiTVhNa3hwd2JIYkFGelhkWFdxWG1RdzVHdlQ5WSUyQmlGZjRZYXZSbXhnMGxpWXF5dEgyQnQzJTJCQ1FRc2l4OTd6WGp2bTA3a3pxN0hqSHdQZiUyRmZqTnBna050REVoMGVNdWtFTHJ2JTJGTEpHMjJFeGs3UzNQMFN2WldzZ3BIaSUyRmRISktzZm5qOUdPYUkzOG1SZVp3aElnanZEeWZWVTg5YXhoNzV1aDZzRXY4ZHEwUDVBcnBia1JpRyUyRktXRyUyRkdFWGhBdzVBaFR5eGk1M3RnZGxYanFVM0FDR2RhNEZ1bm9mWHNFT0dlOGc3ZjJ0Q245aWxGM29wZ0JzN0REejA5VDA4dlY3VG43TWF2WVR4UUJpQmlGRmM5YXRKeFNOSnV4dDFsakoyam9BayUyQkc3cUhjczI4b2JYdHVCb1Vid0djTSUyQnpoZHFOYnFreXRRcFR6REJmNlZWaHJKQXB6cyUyQm4lMkJNaExtOGFxWnhZVHdydVdNM2N0UDhXdzRNVnZBaGdadFFXNWd4YThQNktEJTJGdjVKRjNmbEx5aGpIM1FBSEM2V0VHa3ElMkZPYiUyQlhPMDl0JTJCb3M1WFNQZ0NUNGJ1Z1pZcDA3MG1NR3hlYWFPT295VGVwWk9wa1licXR5WEFsYjVsWGhCSHZLZmtBaXZMa2xRTThzemlldGRsa1AxN0ZyTjV2a1ByRlUyRG9sTnp0TTY2eTNKbnVXdUszUDhTdlpJVjRWUGhKeTklMkZMRDBqOWxhaWU1WFlhVXR6MENrdUM3b1VkY1ZZZkROZFBjTEk3R3hPajZ4QVN0ejlyaE44dlpMV2tldUYxVVU0eWNoeVVwS3pyUXVnd0FBd2tLT2FFaVNLNnp5VzBpc29CRkRsczJVZnVzTDJBNXZRS1QwZUl0UXZiaEthVDVndEYwV0YlMkJVSTJYJTJCZ0VDZmRTd0o4czRSdUt3Q00xU1YxNG1OckVJdmdWbFp0RSUyRmI0YmNydzM4Y3JpcXYyUnFKemJkMEt3eiUyRk52U0lLZXpXWGZ4Z084SXYzcGlvZjlXWGJYZGFHWXZzQXdnZHJzcm8yM3IzWlQwR2klMkJ3JTJCN1ZpREJZVCUyQjF2T1NpdkRrQUNvcnhGcTNQd2d1NnZlSEZjYiUyQjZUcjVyJTJGaDk2OFo5aE5qMll5TE5lSzZRck8xckxDNnFaQ2clMkJLc0xvNWRwTVNmQyUyQnhsc1N2SzhSN2tiJTJCZVJWOGFvZUpyNGkxY1g4UlhLaHhXU1g3Y0xNSmgwVVRPMEo0eXpwalNaSG5oZjZBNHBJcUk5VEVpVWNTdkQlMkZRQnBBRTd4JTJCY3R5dmwzRExqZ2hDUUo4VWYlMkI1UGc5NnhoRDMwZmhLdWlDUzV1ZjNWd25ydTR5TGU2UDZDNHNwcWhXSnBJZ3ZjSDJwTGclMkZZTnlsMUxPTFRjdUNsams4ZjRjd2U5dXdCRXBsdG40NzNZa1hVZndQQSUyRjg4JTJCWXM3WmY5QVlZY3dmc0RaYm5KMXI4b2R5bnQlMkZESmplZ0RJJTJGUDRhd1dlWFlsTE9jTFB1alNaTXNjJTJCNVJkazIwY1dhZkx4SHVlVGViUFd4dmdibWltcG1iV1JBNUFqZTEwaDN5cGRUOVA3QmVidFNUaTFsdjBXQXYlMkZmSENJNklaRW1qdWZidEZoeXpiZVJHJTJCR3V6UWVZbjYzZ1hBOWhUS0NjczNqUWt2NzglMkZqJTJGNnRMeUdSVSUyRlMlMkJSSGRIMlpMZyUyRll0M3BMUXpLM0drYWZMRyUyRmhqQjU2JTJGbmk3OW93elBzaXlnbXQ4NTRlZklQRzJvbnJHU3ZlbFE0WHVnaVRFZ05aazZabmU4cDZTdFk1QzU2WHlIYnZWeEo4UDdGTzFMYVZYWG9ROFlEZlgwT2ZsdU5jVjRESnd2czY1NWhrJTJGeiUyQjFVazdqdEFuclRSZXBDbzVSZWkydHc5Q2dTRE5MQzRrbTl5R1J2aHdxNjNncG4wM1hCNlR1WTJ3SE1IN0hsR0hKVnhYdzFGWXN2WFZMbnJ4R21PJTJGQktKOEtlekx4Uk0yOGNwWEolMkJsemQ2YmVIMWNhNVQ2VjVJdjNCJTJGbVZyNVkzS2dlNmFZY3U1SjYxQ3RPNHdpTWZqbjM4WUZ5YnFYa2N3aVdUeFltQUhNSGpCSzYzMld5Q2k3WHZ3N251bXFyT1hJOEptWnh2JTJGS0lEZk1MV1hTZjQ0bk9GJTJCbW03MG5scUNlcWF5dXFBZExxRDJzT1BpMiUyRkkxTSUyRnFiVDJqODUlMkI4MHRoWFZVbkVVbTZ5RDk2OWFiejJXemZsUzFseUJCOHdmZURPV3JaNVpRaUdDNFZZQWFWT3ZiajBWSUZpUkRwc25mbkNGJTJCMFl1Y2poSWRpWWxhJTJCTkxTWWt5dUZTOTFMJTJCJTJCQjJPVkhWV295dkVKJTJCeld4MUJ5eWwwNTlPV2V5blQ2JTJGclJWeGptZ2tHZEUlMkJrd2RaczNPMFNJMjh2THBPd1RrQ041MzJPNVM4blhWYkc0OWc4dkZDS3VxTlBPRmZGTHZoaXAzMXByWFZ4dldQV0pUVGV5YW15Wk5mMjRpMmV4VTloJTJCV2g0dlN2Y29xMjR5V283WHZIZG42TjA3ejd5cmRwWlY4M2hZVEx4VnAlMkZBcVp1aUNmTG5ORHJwU3hjd1Frd1hkVDc1aFd4czhPQXk3YTZnYjU1bWNLdEx0NnE4b3ROZXpBTUpEUGJBZU9VM3pRZU9ONExYTG5QSmJubGhxMnZpb01vMFNlQTVPQWJlNmc2ZEZYVEdPUkZaMzI1dFZHVGJWQnNzVHNBQWtiJTJGOHdFZjEyOHNtUSUyQlp3aElnanZEeWZWVVo1UVplJTJCa0slMkJWYU10RGtlVW5sWE5vMXNjTVg3UEZCciUyRkdTNHJuN3hqMVpMdFkxWkR0SERWcEJvVXdJVzIlMkJMeEpwakNaUXhIOEZFQ3hDS2dVQklpSEwzSUdVVHVvcmR3MFB3ZWMwOXV3aHZmQmxHeDVSeWFEUCUyRnM0UFFQVjhmaEw4NnVUM0VKNmlFZmIxN0R3Q2YySFpvSjlTM3FoVlBJZUhINnNlV1RCTjlOTFg1eENTWmFIdDRtanJBbWV5RjRVNWJtZDZyS25OV1lTbjB3VExWZ3VLYVlFNGFyOEt2MURNNzlwQldKY0xjVSUyRlV6eUVSaXJFN1JObWdpQThOdTBvJTJCc21CQ0FFU0VVUW9jYSUyQmJoWWw2TWhrc2hhQlBOWU8xbiUyQkNqSzRKRVdoU3dzQ3Z6eU9SJTJCOTA5UFRNcSUyQkRFdEZ2NUZwTnMlMkZnZFJmbFVFemU4b2ozJTJGY2VBVW53M21NWXQ0UmJhamdLWnd0aVJETk5PbkplUHRrWUxld1ZSTFclMkJIbkxTUGVZJTJCcVFvYzQxSElmb1lGUlcyV0NEZ0EwTVFSR2poQUslMkI4TWNkVFZ4bHpJNm9hclBlcmJuUnlSeVE1TE5Kd0NES01FZENXeWliZkpwOEJLYnNHcSUyRjclMkJwOXE4Tkp2OG1PTlpURWIycEozYjEwd3hlJTJCWDBRSXN1RkxCMW0zU00zMkhwc0J6Y1NTSUs3Z1dJY011NnV4elFmbUp1JTJCN09nY1RIJTJGaWg5WXdrR2xKeEJxWjVWUDJTVkJnU3Rna1B5a0xvYWZXd0VpWUlMRmVGMDkwV0tPdVpCUmVVSFdDaGtqNlElMkJPU0hkb1pBY1dZTFVJdGJOV2VBQUhoSm5sYlVpRkVVUWpRNkRLNmZqQ2lkUkxwUnVnRXBuaWhSbFBnWHlhUU1tNUJtRm5XTHolMkZ2Z0tORWllSXBVTmlETjB6d3o0d0ROcGtsUmdRa3dXTUV6STNrOTFaaFNxNG44TlFISVgycUNOaG5QeWtSUDZnQVlsMHUlMkZpN0laSWNuRW4lMkZYUkdnZ3dFaGtVWjJReEs2NkNQZHVRWk1jOSUyRkpFJTJCbGMzOUR6c1E2VEpZJTJGZ3YlMkZBRHYlMkJ4UlF1OG9NV2RnczFDZEFraFN5JTJGWHV4a1NhQ0pvb251bzZpVGtkNndvR21zSlUxc3pEWmRXczVOJTJCbzlsR1JJZ3ZkVGF3b3pUZCUyRmE0Tmd4bW5adWtrSXUlMkZhZ05SN1RzNE4lMkYwaHlrMVF3eDVDTFJyaEt5eGtIeldqbFlKS3RaN3J4VjRxNDhweGFSRTVKZUJBbmRGajY0TWNlJTJGbkMlMkZYdjNLN1NjZCUyQnp3NFo1NEVOYnJpQnBxaGw2ZldWajRrbEpTYUFUSHl0RWhBT1RWSElZVmZHQXNBbUpIRURUQ0VrVXM0M3Vwdng3JTJCaVBSVXBlMUdmaGtpTlAlMkZPbDNMdTEyM29TNVBFcnlQVyUyRmlCZFpqdVFYYnFDRjI1cGk0RVdhdENHQm1oZDdiT1RWQXh2Sm5qM2k4V2VrcDNwZHE1NWFIY0VLcFYyNjUlMkZJcDYlMkZwRWhmMkZmVk9hUFVXR0FSY3A2dHQ0JTJGUnBNY203OXF2JTJCVEVyMk9FcE9qeEdBWXE2Nm1WUDlZWFR5ZjBTU0lpQThuWUxOJTJCZTFldWhYMGwlMkI2ZTYwb0NlNGVsdHRKZXJBZUMwYnE1bTF0SEU1Wkh1amNCSXQlMkJRaVlHZkNwWUpwSkVlJTJCZGJkSHBpc2dOZm1PVCUyRlQwOXEzYldHTHl3SjRya2lYUktCTCUyQllYYUFmMGxLYzM3NmYlMkZEN1dtQk5hYXFCSnZSSTdpN0J6N3pPOHdRZlB6ZHJIJTJCdGtuTkxkeXNFSkxXTlVTeXVNMlc2WUZHdE1pZHJVSGxsV3Nua0EyOTBWbm1sZmZCWGU4RGMlMkJ2WmtlTTh5Z01sQWR4N1ZmQ0hjTUNpSUlJWUNKczQxMVQwQjElMkJmU0RaUFJWVE5sZWJ2dlJUJTJGSWtaR3NVdnR4SVh5ZFRYaGlZYWxyQlFiYjJJRXRKcXA3dmJGa082QU9YWWwlMkIyV0NDdSUyQkxmWUVDTDN4NmU3YjJpNTRBbkY2RktRcnladkdCRzYyRHNTbEV4d3JMT3JGayUyQlhLRlVhZ281T1poR3B6SWtlaTJMQ0YlMkZIejh4a3lrJTJCMGdqMDd1S3g3dDlzNjBudm9mSmVqdUF1dGFRSSUyRlpQaEpTOSUyRkY0RFI5UVp1NTdtMDNjVHFvSVYlMkYlMkJ1c2slMkZkWHV3Z2RkVmNVYUdqbU1GaVRuUVpxNGVDJTJGU3NTdTFIbG5MYSUyRjdUamxtUjlJaG5MUzdVRjd0VWpSN0ZuRm5LUGpNSkhDZyUyQkxLa0tYbkJ2cnI1Z1Y1a3VxalF1YnpYSlhLR3JycEN6NTAlMkJnejNWTkx6NTB3Vlg4NmhRVlp5R1FCUHU5MktqYjJ5OVdOTW85NjdreTc5NnMyQU1mOWxpaElaNUFFcnlYRFZ4Y2djbVRVc3lsM3dmZzF4V2g3VWZzRG03ZDNiSkJuJTJGV3Z3M2NNRnhSZDdEbmx4dDRFeURlUmVHQm9uZng4a2VlVm5hbDFXeTIlMkZvQ2FNVDRxMG95aDhOaWRQTzdpWFZZZ3B1NWh5ZzVkdE5vRjR4UGs5MFdqYW5FeXlaYWY2MXJDbVZTRklIZThsWUxXb2lRJTJGMDhQSDYlMkZmZmhpUW1hOGl3bHNIJTJCMHpQMFRvQzFnd2RTYnhtdnZ4cVR3anp5eEpIZ3ZPc0RjZW42MnBzQ2lMOXUzSDdFYkRiam1iMU8waDJJUkxZeGV4QWRpb2clMkZxWjJWcDNWcDV6YXpFa1ltYXViNDhoR1JyeUtPa3BUMXNkTVdpZzlPMHg1ZUVqdkZTTldLVlZ1U0Z0MiUyRk4waUpSUTdzJTJCVjFkaVpnRDRtbVl1cm9jcTM5NlNwZTdqdEF3UlY5enY1eUxNMFo3MlJtSm5JRVh5V0ZWQXZYcGVQZ2s3bGZWalRpY0pIbWZydjdDUlAxZmFBV2NLVW9wTk1tRmdFakxoMVRjbWF5ZkdJJTJGSzJXbDVaRnNJODBZbXBueVklMkJNSHJIYWZxY2V2YnBGJTJCMXdzTmljR3FiQXQ0JTJGbWE0NEpFNDlPdThwelJwbXgwUUtTTHFicVhoWDNlVGhIJTJGN1pyJTJCa3NxMmMxTkp0d2glMkZ1NEQlMkZObkNRajBTZUNHVzUzY3IyTUdwRlA5T0NJbEVYeFZrM3klMkJSMUc4eDFGJTJGZmtrMTZIZlUwRmwwR1kxcEo4QmhiVFppUDBzM1dOMzl0c3ZhdyUyRlp4cEFMekpoQ1BmbktSOUhLTzRiY2t2ck9KSHRUQjhXNUEzV1lHN244alhib3FXTmJNbW1NTXRXaTAyMXRJcFdHaFJmNnlqbUZqckZ0YUZzNzFBOSUyQk9XbFJBbXBJd2dyZGF6b05ISmZmRm9mWTVkRmQ0alFWR1dpNyUyRnQ0WWNOTjJScWtkdG4wYyUyQjExYXgxTFlPa3ZYM0V1bTQ4M2NGUUpoYXNSSXkxNFRvVWV4VlF4UElrdzBNZ0FlRG9XZG4wN1ZqayUyRk5qU1NvTEgwT0ppNTNmU1JyN3k3ODFRS0xLSmptWWlybWhWdGYzJTJCM3NzcDQyVVY2R2xISGhJeU16VUl6czdkJTJGdkxKM2JYc0h5dENjS1NZbWllb2VQWENmSDJPVTlVZnFrTWZxT1p2VXdpNWJRdkhQWVQ5dTdBdUU1Wno0elFDWGdKJTJGYTJYV1RTeGJXeDRMMGFlWHM5SjJoRUl4aW5zSSUyRm5SdW52NmxyZE9GVmFIOEZxYVdpdyUyRldSQSUyQiUyQmVFdjJyajNLT0tuTGIwcENFNUlVNWRza2xTVFk5OVVCOE5lenNyVDNuZVQlMkZNYWFSQkklMkJoMVo5cTRNOSUyQjJJcG5iWXVoYmVMYzF5ZnBWOFlnWXBkSnI2bG1YelF3JTJCS2xJcEZLYXRUaVByQkclMkZYMW5ERG14bDhKbVlNYVJSNFBQeU5NMXBtYlByalFOU0ZlWGQlMkY3UmpzbGhHZExVc3M4MWhSJTJCc0FvMVh5MUZmajFSbE92Y3VjdGh5SFdUcmZJbVFXZWJIMiUyQiUyRkZhbnNnclBvUWQxZno5T2daSHBGSUFpJTJGQ3NKJTJGTjhrYnIwOWhIbXN5UEhzRzhvSVZPRUxIRjJyaEtlVjV6bHJlNnQ3S0dZWHhMY1lhdmV1WVlkMG1xUmoyeG5Db1lGTTVkTjFCNTBtTjFSc25OV1k2clg1RTNpekxqUUM2Vk5GajNRc3NJamNqenF0MTkyUU9RNnFZcDQxZUlpJTJGV0VuQW0lMkJvWlFkVEpKJTJGYTRZRjNsVWNRWFh5NDl2REJzcXN6dGFsTzVJczBKNWNhTDZtRW5DenlabnJoNWxDWVBxdnA3UGpOak13VjlaamlBJTJCUEc4ZTQ3Vnp4eGxWR1ZwSkpjb2ZjdmtzajZScXJtU3d1NEhWdE5FdHhCVHhicjd1QUdzJTJGM2Rab3hZY1RFTCUyRnJGMG92WXJCMWxqVG5KakRhdXJDVU9HT0FQZUw2R3plZXhkJTJCalFWR3VkTmNPYWhSVnpSVERmTXB1VkIxSFptRnJzejVYSTljUDB0V2Rwc0o4b0xDN2RnRW1zMWdYakZWRjNZbUF2TFBmdXl6UDlmTFMzJTJCYzU1Mm14TlpzYVFSSTNuYWFOYVVySkxFQ01tVHlVc3p4dEJUWTVIeFkwZ3JDZTZnbGUlMkJ1NDhkdllQaXEyT0JLVVRFNEtrOUxqR1d0NnFDSWJVbk9Xc1VPNUFwODFqWEVVTVRNMDZUWlN5YVJXaWZ5cmwlMkZOaXRjWU1DdFdjdHNiV0lqcW1QdHp5SG9uWlUxZHhXN1ZGTGpOMXRuJTJCS2FiUGpicWE4T1JZRXJrQjUlMkZienUlMkI4Q0dhTjlXcDNRV1pTVm9xc2paa3FydCUyQjFnbGdSMzBPdWUyOERYdk5PRWtiTnBadUZsU3lmcWYzYVFMZTRrSXZwSDF5dVdJeWlzblp1blpUZ1YlMkJrQWQyJTJGSjFBSWJGU25BaFh4Qm1zbyUyQjhlZE40ZXF5VDhzNVpqVjdENE1HdTk4WkhhWEQlMkZuRnp0T2ljeTRrMHpkUlY3UjFQZ042THNYSTl5NVMxWjZrNTl2OGRieG1ET0p3bmVRJTJCdUpIZWdtMHd5SWRheDRsaFJRcFR0elV6Yzd3ZmtWN1BxQUJmZEVCd2RVT2MxYVBMbHowNjJuUiUyRmclMkZXNlB6c08xZ29hZjBYZCUyQkxxc1o2dEhYYUt2WWdLSEIxTk1sajllZ2FxNTRpJTJGZFFTVEZSVjNpWTIlMkJuNmJTdGFlTllvNiUyRmdqR1U5NWd5eU1KM2tPTFhWU0pJOE5XWnh3eDhUeFQ0RzZRZ3U2S1A3Y1VrM1RLVyUyQjFSWEJ4bnhSSWM0WndTSEcxUTNoRFA2RzJQNExGR1hCRlJTeWpsbSUyQnhiWSUyQktjT3NoVWI2eG45ZkVRNkxReUZ2bjYlMkZqeUp3SVltMVZNOG1VU2NTTXBIM2licnNROU1YNGxqdU1iWDJhTmhmeEI4JTJCanIwJTJCME84UXppRXNNOTdaMlZSeHglMkZqcWF2WWdTcUJ6N282WU95eHNsc1R4RlZtSGZyU3dqeGdiNjZKTmZFZDJjNTFkcXBiZCUyQm1tbFJ2dFlTUUo0cU9FbHVvcmx0NWF0OEhrdU5QMHBnRUdjOTdwWlpqT0NOJTJGbURMRSUyRkNINUJWYWhBUmJWc3V4RTh4JTJGblM0SlR2TVJNMHZxWSUyRkNUNnQzUGdaSWVRJTJGMFNQNGZmMUJjRVJ5V2ptUE9MNDZLSkdZbDQ2ald4MWZEZVplNTU3dWt1QTlZRm44SWRMbUxNN3MwYlNnZ0twOXRZTnVxektyaHIxYUVZYmpvOWZnU1FxWk90OWhKQkJ4ZE5XZXhJM2VUTkdMdk5CMmE1YVc3TFNyM1ZETlA2MWxlTEJkcHJqYlRqUTYlMkZQRSUyQnZ1SjU0aXIyYTByZ1hiRUduJTJCUWxUOTJjUmFjNzFmbkhrRTRTM0VFcjMxJTJGSHE3OEpZSTVJeWt6ciUyQktXVFBLODd5QlpYRW5GJTJCcllUTWRtRlFFMDN3U1Y0STNoeUQ3JTJGVG9PJTJCYXhLaUttNkNNb3pKNmJwMTN2Sk85NWxhRUpRVk90MkdFWFhZZFpjJTJGcllQZkpsbFd6OVpoTkdpYkw5eEpyeWFCJTJGR05uZUN4VUJMSXdudW9FVXVxZ3hQTVZENVhwaUtqcUhRdWlaRVJ5enRvNDJjU3lyNG1VMFdQdGQxOUJXa1MxUEkxSGtPUiUyRkdUVm9hUG82cnllcXlqdUNoSEdLd1luQ1klMkZYVVRhSE1BRDExV3pqJTJCb1pITkwxSEh3ZlA3Q0tScHJRVjk1bXppNE5uNjRveXZQMm5nRldxMXB4RDNmdm5kUm5LS1dSQkhmWW1uZXZZUTBydGpydUgwR2hmbTVlOTNlMkhZcmJhYks3YWxselNRaFNSSUpFRlJvVUFMWFZoRWhJMzF3ZFFuZm1hRDZuWlZ4V3laWnZObUdQV0VnZWNUb0JjTWp6aGRvblRzcTVvQ0k4MlFSbGhmajRKU2pJdVVVJTJCVmhROE9HaVJTT3p2REElMkJlZjElMkIyJTJCODRnenlyRGNRQzhoZ05FMXR6SkNsNzhSTDclMkJ1Qk9kZjB4cEpNRWR0clk0TGpPUU45cWJTR01vdkolMkIwaGg3bDVvaHhlYVh4RXdQSSUyRjRRTmQ3SUNYNCUyQmVRUGVIZjRIU21NSGZickhnMTRLb1hvVWM5ZmdFJTJCbmNuYW92d1NLcVByOTNNSU5rSnlRVzVmUVR1V2xpZzNleEV2a2d6czVLdFhHZkNSR0ZhYXdEJTJCNVBsOCUyRld0eENTWFp6MnBiVFpLMHR4JTJCYXJzdlVJbUdTM1hyRWtkeElEeTlieHlCTnlKemlodzAzZG5OZDFhM3lCck1jU2ZBWVd1JTJGOE1uWmpPOEpkWW5kYWtDRkhoeEl0UVBkMTY5ejF6alg4eTVWQjNDJTJCaVVwZ09YN0pucHc4eVljeWhVUjZaTG1kbzBIeGZyamJNcWRvemFuRllrbWwlMkJYYzh3VyUyQlRwanVqMlJaT3doVmNzS2RJZmNTcjduSEwyS3dQaFBaRSUyQlJZRlhIOCUyRiUyRndkbkZpU1hocVZSVlhoRzN5WHdtelpoVFNOWTZsYnVyZEpkVWhRcVNpUHJmTmF4emxpT1dFeHJTbEhuNXBOVU4lMkJVTk5oaVI0akMxNlRUVjdzNEhCSCUyQnoxWm9ZR1RSM0E5M2swMSUyQmZJUm54bnhVVUhJMHhWc082eGZIMThkTnJUeXBnSUwzeWolMkJKdWZrQk1XRk5EWFlsSDluREpqJTJGM0U2ZVV0c1NIV05wbUtZJTJCSElMYU5OZmlJRWtVMHRRSCUyQmZsYXpkd1NCZWpOekZvMnNMSlViN1pFTWtwWmR3U3U5dGpLSG5pd1R3Nkl4Wjl1MHQ3OVdyelQ4TFBYWnNsVmhHZDVPN2dQSGR4a1c5MWIyVVAxZnlTNEhHMDdEWFY3SzIxQmh4dGolMkJRaktGZ2RKcGthSyUyQm1paTc2d2dwJTJGWVl1SlNRWWl3QmI5OWRlS096Z1d2ckdZb0xyeGs2ZERSRXFDamV3bzgwRjNWaE5ORVN6ZHlRU0ZlZ2xack9NR3pabWtjWVlHbmx4bVh0Z09aSjhwSVV2RGwlMkJmbjZLVjNMTzZlQ1Z4b1c1aFY0Q0c1bXFpOWVxN2JpMWVqVlZQUGp5aER1YiUyRnRXRng5WUUybkdjeTdORE9Mb0JvTWlpeVI0bk0wMHJad2ZuVXp4elkyc00xcWY4TFNTcVpQVlRaWTFkY0VFJTJGYXRZeGM1ZHkxZCUyRjNvYlpvM1RBdWJsYWx5REFuZExPS3VPJTJGTXhEJTJGSmo0Q0dScjU1MzI1OUpleGx1Tkdlbkc1eEd2eW9OZ3JHT2NoR05vSmVVOVl5WSUyRnlxUGkyd0NhTmt1TWZuVUJqUGw2OHJ0cThCaFI4WU0xVzMzZGJsMFliN3NyWjBVV1VHM1ViYWpJa3dYdlJvbUphbmVEanRXc1piTnRFRXRQVlpBV1doU21kN3RUSW83Z0VFMG1pMlNZQ0phUVFmR1YlMkJvWDd5enRTNnBJcHRhZUlRV1lQck9oMnp5T0dWemw1VWM0ZXNsMVN5dVUwbVhDNklPMXlGMng3TDE0cDNKdiUyRkNDbWEybUtEc20wRHFyc3VrMnkwN2RwWkhHQmQxWlBPRDAxUjR1U3dFbzZKSGJUJTJCQnBZJTJGbWF5ZTVXWiUyQmhMRXNTM0lYV0ZTTnJFclZlYiUyQktkUjBPaTQ0dk5wVVFGM200SHZGMHp0ZTkyTlQyOXRzcVlzY2trandtWFNxWkowNVpHcjJXNzZIZHlSU2hQdGRSSzhlY01ENnk0TDR2dTJkZTMyNkpWRUVZdGlHckZWdmRSYkY2ZXRpMGlTWGRRbmx0dVBCOUNjcnE0Zk9KbmFrcnh6dGI1aU9TcTh1Qll2NjZkbDZ6QzlXVmg4TmxPTFFXZTJUcTByZyUyRnp2UlpOOU5XNDBHUSUyRkdoR1M0QzQyOVVVViUyRkNtdml1ZUxkYkw5aUkyZ1lTcUVGU0RQTUZXOXc1OEo2Nk5OWFclMkJzeGxFZTFWeGZGc0xJcHBHVDBFWG5sN1BYMmkzNG85Z0Q4QUJlOUVTQlB0JTJGRmF1eFMxUFdyMlhkcmpFNWY1VUhBQTE0cTBMJTJGWVZZYXBWWmlpY2Q0czBpZFJ2UFNSWFAzUjZQVEMwMnR1TlQ4d1hTZDNybVY0cUcwU0xOS0lQTU5VYUdwa1pQb0xSWFJaZjlWeEtKVWpDZTV5YXdvN2NKSmlQa29JWGhBZGNGQ01Rc0t4WWFZT3BZYWxMQW1ZMXNlVWtNUlJPcm4zNHpacml1ak1UbU9UQ1hkRnVlTllhd2lKTDQwaUM0UzAwZHZ0WUx0Y0oxdmNKWlg4bENEaWl3RXpFbFhsN2JrVHVnOTQwTFY0NGNCQ1lDRkdjZFBFWDRRWlglMkJ2MXFDUFRGZVgwUkFxbnJnaGklMkJnNVlhZEN3a2VPeEx4VCUyQjRLbTFqNm8xcE1WS2d2ZFI4NHFSeVYlMkZPTGhxcms0Y2FPZWoyZE5NdVRxelZ4Yk5ES0dGQ1J6NlRUN2JkWHR1WmVxZXRET1dEcXBhTDk5azYlMkJmTHVIQnJ4eHRwWHp6bXJjVFRsckRaZ0VWMThqRkNqd3hibGtPYWV5anV2elBpcFJVaGtsQmRyYVZGdnZmT2tZRnY4Tmx0R0pPZ0R3UCUyQjJHT1laVHhkNXkzcVNMZCUyRjNqSUFrZU04WTlUcUZzTHdhcnB2UEFzSGYyOVAzblJtY1pHaFl0OFdDUDNxWVZ1TXpJTFN6V0Y3aUE1Sld4YmtZJTJCWVNzVkpXY1BpZVBMdW0xc3QwSUVKdGVWcmI1UVhrWWZ5R1dCY0lCaFduU2JwMDVpQ090SmhTdTY4SXB5YXA2a2dsd2MxVVlQTjNaMXR0RmphYlEyR3hpY1FMUm5vbjNLSzB2NmowVVpFcUM5M01yQ204cjZUNyUyQlRyc0ZlMFVibk5ocTJEdkdZcVFUUVFuR2FOQVVzT0RmclJZOEY3VFVUemlGbG5BcnFLcVBIOVRPSVJLSXo3NGdnZ1QzbjUlMkJuJTJGOCUyRk5Lb21BREdtYU9hZld3RzJHS3FJOHZ3cEhXcHglMkJtWklBbW8lMkZ4bjZScmVLYW1LTDhLVzVCV0dVWk4xSzA3UCUyQnkydnJrNmhEZHg2OEhXb1A2QWJiSG5wdDVTVmljQ2t1QzdxU2RNTHcwZXJsRDZnVTF5MjF5VWlPa3Y3amg5RllSUDF3aU1WSUY1VklTcUVHaGlReXI2U2RlSU5STERpMXRBWGRMQm9UTGs4VFNOYWdkVzdEQkFZZkU2OVB0YVFkMUl3WWVFWmFWUzJIdVlxbHp3VlFDM2klMkZRcHloU2plSlpPUU13Z0doaEdmblo5b3ElMkI3Um8lMkZnUlNRQTlaQXN6VXY3b2U5Smd2Y0R5TjBWSVl4Rkp2TFc0SGRXSko2QnVJYmFzZ0ZwUVY0ZWJGclhBTjcyRm5iU0pEJTJGWkJ0UkRBQUFnQUVsRVFWUjV0Tm9BdjFpbmkwMjY2S2RyaEJKN1pMVFQyQiUyQkVNYlJ6ODg3cDAyRUNyR1VJWFhlenUlMkJhM0k2SkUlMkYxMU0zMGZvQkN3THY5eGtrbmxoUyUyRjI3RHlFY1FINmhUNFg3YlIzM1ZZSlB6OHhQUHMlMkJwVGpKZCUyRkFoSWdzZVBYYTl5aXJqaXBtYTJDRyUyQnQ0bmpNSWpUMXlUelNzak9oVTB0d2ZBTGxaNHpRNGVEaEt2d2tiSkdSVFZ0WjMyWUM2YzZEcWozZDclMkZweDJKWGkzWDA0YkdMYUcyUkpsR0M2Z2lFRGxiS05ETCUyRmZ3cXhQdzViMjV0TEpPJTJGZWpmbDQ1V3haRU9FSEl5dFdzJTJCJTJCJTJGTTlmU3BPJTJCVmVOYzRReWl3SnZwc2E4OXFxVUg0YnF1VmlhcnUzaiUyQkIxNDJrTTQlMkJ6MlNwOWZHc3hKMGVqWERSeFN1M3BWRWJITWtvbnlYWWRscmJVSWhDUFJmaFhvalBTSmtaOG8lMkZtTUFRUW9rMVFBOHBOM3N2R050UCUyQkpEVWVDQmpXdENkTyUyQm5pOGk2ZUNBN1l5V09zVlFleWJ1Zm4zeCUyQmRTWTlLQjQ1TWs5c0NFaUN4NGFYYTZsblZ2T1R0cGo0c3BoJTJCNyUyQkdEeGh2R093dEp0Q3NGWmxhenhuVU1SdG9rVDZmUUVUSnBXaXc3MCUyQkljUHpYZE5EWWFuV3NDc1ZFMjNnTWYzcGVqSGRIYnlsOWR4YmFzNXpBczRuRTFTJTJCMXolMkYlMkZLOTFYY281SmNFMzAydE9HOHRmJTJGSHJEanhGRUdpWUFyYzhYcURkMlZ0VmhHMDgxM2t6UTFERnFGdmtoYzIzWm1ucHNjZ1ZQdUdTd21aN2pRZ3hqSkc5Z1UxSmElMkJnWU54eGJYRkxKJTJGdDFrd2tGaXFrOHRPdUxKUXJJcEZ0MWsydGdSa0FTUEhUTlhjaXhvNEpzJTJCYU1XMHp2VXhIZmRTbkZQZnJzcWN2b3I5R2hWNDE3YU1VeGxOZjNRaTJleFU2WnRxJTJCSlByREx3ZzRnT09Jak5EMnZCNHJxVjJWOTVwcTR6cG9KQ0lXUzFGT09LNUl1MURwM3JKZFBFaElBa2VIMjY5empXbm51T1hIVnZESVJXNkd5M2w3REwyRUFPNFNpZzVRb1dTZFhsMEx5Y3h2eSUyQnQ1Q2QzV1BpU2ZXVEhFUGQlMkJ2bEQlMkZydGVWM1NyZyUyQkpYc0VLOEtINGwlMkYlMkJsUzhiT0dFdm8zeDVwYmVnMW1PSlBodWFEMWhQT0xUekpCd2pTek1NMk1KUyUyQlJVM2NzcWpUV2JUUklKbUtnalhybW9TTjlsVUw0THEwTDVPaWdsbXpuUklnUWtjTXRDRjVZTjBmb2UlMkYxMGd3JTJCdlY2c1RmOHJ6d2x6dXl0T09jMWtlbWl3OEJTZkQ0Y090VkxuRUdQcEtZUVVId1dHT0FPUzFZbUpjMlpmSG1qUXdTeEhROVpKckh2RGpSJTJCMVozJTJCVVdvSkUlMkJJTndqbmpPSjlta3JtejV0QUwzSmFsdE4wZGhSU2tYNktGOXB1akNHd2d0TXlaTHJ0RVpBRTN3MDlZbm9WcHZnSmJ4WjI2WDFGY0ZHdGMxWUZzdzJGUnZ5VjZRQldHSzE5WGl6eUxJJTJCdXN0ZzFUMDh6UDZreDhHZmk3Mk1vcVhrd1Y4M3RxenZtMDhvWmlpWEFQbjRDMTJiMlQlMkJ5eTNkREVBNlpJU2ZEZDBCVFRLakV6YlBKSUtPQyUyQkpMaVFmOEtxOEFrZVJZbmNwZllRc0JqQWI1OHYwTjYzcTMxTERYdWxJZ1JUaFlGTHVnYnR3M05vU2wlMkJHWnJLdmprcUM5MCUyRkhrd1R2SDV5M0slMkJXa1VuYjQlMkZ3Y1glMkJFQ1FxcThKTGdvJTJCbzVUZGJ4R1lLWDVQVWdFWmt1TTBoYThhcWFwM3JXVXdWWnpGQzJ1NkFLUHB6OFd3NHg0UGRCZFhHb0ZtayUyRmdrd2VOQkwlMkZZOGt1Q3hZOWJySEtlVWhVOVdRSG1wUDBad1c5bVRWeG1YRWtMbTJaNWd4Vm0wY054ZyUyRnhzUWpsalNEOGRXRjFjYUhjMG04VXVDOTdvYk9SSWdDZTRJSm5jVG5WWVdQc1ZDNWNYJTJCR3NGdDdXZFdzYSUyRldjZGkzNjkzcyUyRjdjN3VYTmhnWGFMdTdYc1hwb2tlSCUyQmclMkZFTVprdUQ5aTNla3RKTlhoWThuUkhtMXZ3bCUyQlNRVSUyRk5vRDRSblNWeGJYUFprSjlpM0pJcUQlMkJna0FUdkQ1UWx3ZnNYNVM2bG5WQmk3S09wNU92JTJCSnZodHRmeXpzaEFlR0QyQ2k2dWtCamVMJTJCc3RGa2lSNCUyRjNZOU9ZTDNMOTZSMGs2dndHUWRlWXNkOW5aV1Z0OGZGODFjeldadFp0Q3QlMkYlMkZJUkZEbzJFSnJoeE1kYWIlMkJHNm9NSmdIUmFoY2czZVd5U2Q1WmNFZDRhVHE2bUVQN1Z4cXpudjYzTndvYlFvSzZmR2ZLcmV3R2wyUExXSUsyY3pET3M3M2JoSExwVU1veGdLbWVRM0N3dTBqMTJ0YkpRd29ZdFd6aU4lMkJhUGIxQTV1WnVXdWY2bjJseDQ5SnJpVDRibXJ0VzJvNENtY1B3cFh3ZmRsOU00SUxhemFldzU1Wng4Z1p0aHVvTEElMkZVdHpPNmIxbzlOTldNWTFNU1ZQaVBIYkNoMDlNck9mbnBmUHBLWDhCeXl2ZUJURVhYSXVmJTJGUDAwa05WZU9vemw5VVk2VUtkZmd1NzBQM0ZmSE5uMGI2SXh2dmNUbHl5WkNwakElMkZIV09ZSDFXRWNiOUlrQUlMaEFQSGY5VG4wdDlHWHp3UlZuVWV3dGZZWnFvaUxVR1klMkJYU2g5cURiSUoxWUdqNVdKMHBra3k5VGg5dG41Mml6M0M1RHl0c2VBVG1DNzZZZWNXa1Z1MzRMaDN2RWRkR3daZTN4JTJCaVRQQ3JkVW1WRWQzbE1INWQ4YkdTUUttWUswQ3BMSEZoYW9sM1puZ2xxTXFMUlc4M1hyT1l5eU4lMkJEU0tIelY2cVdIUERtV0JOelM2N3h5OW1ZUU8wTXZFNnYlMkZOdmJjMG44d3lwRUUzMDJ0ZGxZWmpxTUtyeGRXWkdqQjZ5OU8xSTUzUXhYeDRXQUlkd3MlMkZiYlk4am5ERUt3Nk1XQzZyWkI5dTVIQ1liZnlTcVVIelptNGR0S0RBczZxM3VvbUxKaDZUQjRSZWZia3M2YTJlUXkyJTJGSlBodWJOR2JWM09yMmtBUzJmemlac0dTU2Q2S2VOV1pVUjdLVGRmVnYxV0VvRkFjdjRrblZjRzZ0b0EyY2ZGZXBNT3AzTE5MalJtRWtFZU5yUzYxeFF4REozakpjd1hhNDcyNWdISm1LWHZkSkJDNUhwcW40M04zNU9obk85Vkpwb3NmQVVudyUyQkxIcmRjN0xxdGlmTmpLNFZ4RFNTM0RqJTJCSHh0ZEt3WFBjNHR4YVJodW5tWENYaFpkTkJEZ3ZEd0MwVmF4T2xEck0lMkZKNWVHSkkxVHk3UmJlR2FaSVBDa0tMRzlUNkRFTGMwbHRyUEpPcndoUDhvQlNJbVlyNHY1N20wYlRGbWFTTGJIS2tlbGpSMEFTUEhiTVhNMXhjdzBMVlljaGNsN2xJJTJGQ3gya3AlMkYlMkJlUiUyQkpDbyUyQmFmZkZpU252Q09SM0VvVmNJJTJCNlZpMGVNdHFOMDZOakk4ZWRMQ3ZSdmU2UG8xQkxVUjNyNE8wMG1IRzdMaVlSSVV1QSUyRmJZQ1hMc2pUdm5ZeW9wOWFodWtKQ2lzTldDVGlubXFNUnA2WmswZlA3WTF1TXE5ekJDVEJuV1BWSnluRjFEb0VhcFVRSHZHRHBrSkRzNFYlMkZUQ1hhdDEyOW9SYVhvTjVHSVpubyUyRkJJdmdldXJ3JTJCQzFsUkpuMjJHVExHam42aVZMSnhQRExXWFBLZzN2T1VKVFB0bGlRckx0WjEwUWZTUWxsYzBtM0tBYTZqdmQlMkJXd1RYbXM2d0R6UlE2d25XMHdTaWU2UXJVTkFyNkVwYmpod2RLdCUyQlExMk9KUGdBYU9GcDVXeG1HRHNqZjloUHJvY1lTU29wOFNuWTZGRWdoVnVRczRuRDZLNWhnc1NvT0V3bDFhMmdIdnBDUHFudnElMkJxY1YyRmM3RlBJdzFzNFJGdzYyWSUyQlljcWVyMEFTQTd3RXFBYiUyQktLV0VrbzVvNTdsVzNkUmRmNkpqdGhmYjFTRWYwbDgxN1glMkJFdzJPUktnZyUyQlFGanRyVmFnZzA2dCUyQjI4REIxelhVY0xTS2dpeGl6UzVHYkozQVc2MEd2M3pSUkY5TmYxUkRXS0lsbFBGZlpYamcyYlVNUnRvaiUyQnE3S0ZzWXpDUVRlVEt1ako4aVJ1ejlhYWZzeUpNSDdIJTJGT2RsaWpPb3h1cSUyQks5SHFQQkd0ZEc1TG85JTJCQkttVEZheGJhMEN4WVdxdkxIVVlWTEF2cWlpaXBPcTZlZGNvRGM3ZHlIY01QaWhHZGtENGU3dEZweSUyRm93NWxGWDlSdEtNbVVCQiUyQmdyU25Xc0Z1Z2slMkJTR0FzVGJEanh2QzRRSDRpZ28lMkZMbzFBR2drRWRRa0ZVaHJDM0R2VHlEc3hGWHpBSVYlMkZ5S2dsQ1Q1a21sSldSQ0t3SXdLUzRMSlhTQVNHTUFLUzRFTzRjV1hWSkFLUzRMSVBTQVNHTUFLUzRFTzRjV1hWSkFLUzRMSVBTQVNHTUFKRGd1RENBQ09qWGtUbkFlaFFPNjlKQmpmJTJCY0YzU2JqJTJGZkNFRHg5eVRhJTJCYTZOQTlxJTJGZTVMQm5KTkpna080cldYVmZvUUlESHFDMzdiR25ORmg0V090dlBQQ1JXJTJCZkJBS05IUlk4ejRFJTJCTEEwMGVvdW16TCUyQjdFUmowQkg5dEE5JTJGMHloWk1FMDRLM0hpaXpTOFRDYndWVk9tbGklMkZOSXhJJTJCWWZDUUNndzJCUVUzd1J6ZGc0bmpGYW50eHN4VnhTMlElMkZUbXlrZDlaUVhlVllDSmFYNE5KRmhmb3BnNjF4cGI0U2dVRk44R2RXWTJwNmt0VVVUWEJCN2p3UEVRSG13eUpvaDBwQUUlMkYlMkY3RkpJVTNkd2hDOXN0Qk5PQ3p2ODVRbEpOR0x4bG9jNnBmbGVpcDZsWUcyN1c4cDNjMVpiZGFtQWpjRzVwcURDRnFrdjhLbmlEZ09jOWxLUCUyRloyQnJITDkyZzVyZ0MlMkJwdyUyQkNpZnRka211Q0IzbGc2QmxnQWQxZDBkNVo1Z1FrUnliWlV4ZVp4WCUyQmVMTER2QjNSJTJGSjVFJTJGVHNudVRJOXdNYmdSTldHVlVlaGVTS20zbEhwcERORjR5aDZRTmI0JTJGaTFHOVFFbjc4TzA4ZnExc1pvZ2hmb3l2ZkZPZXFlOFVQU21mUDJHdVBGMVFiWmJsb3VYQTk3aWZYSFJZV2U3ZUo3OWJZc21iOSUyRkVUaDJwZEUwbkpKVU1TQWNrVXpDNTQlMkJoMnh4bjlLOG1mViUyRmFvQ2I0biUyQnN4TGN0cmJZb21lS1lHNzgzTzFYN2pCblMzMWJLSGF3MjRRZ1FORUklMkZvRUprYWhHYm5VTDhUZDBWdTZDQmx1SSUyRkExRlhHcGtTVnBFbUN1NCUyQnRxeEs3bTZLUHBlVHZEJTJCVFJvOXdxNk5FR3Z2YmZyVGcyZXJxdUFqbGhRUUY5emEweXBKeiUyQlJlRGtVcVBKcjNTTzRMOU9VZUNjMGVxZ0h1aDJoZDZncmxoM0klMkZnNGpieDNmeTUxWlFRWHdGMWRGU3BZejlVeW0lMkJDaVUyUjdvUDd1YkMyemY3dWxMTTB0QkNUQjNVS3lqJTJCVjBQMFVuJTJGNXlkUzMlMkZwWnRIejF2TE5uN2ZqY0p2a0l1VHVFeE8wUWYxeGRCT2Z3U2JydEZLajNhT1FCRG1DRCUyRkNXNjI2VExWT0g5MmJudUxNR3Q2diUyRnA5WDhsSTBjWDdUWDRvUUFQSjB2Q1Q3QXUwZTM2cDJ6c3VNb1E5WGZ0aU90Rm5vSm9LYU9LQjVMTmczRyUyQnZTazg2QWVoYm9qJTJCRmdOM24wZ1YlMkZ0dFR4V1A1ZjM1cGNFY1NtbDEyT3JNMVZ1Q1gxbURZOUtJZVI4Q0hzMlFwSWFqbERFczdBaHdxR3MzWVRGYTFsOWVuT3dwaVVYWFdOTmVYTVYlMkJucWFTWWhQd1p5cVF4R2hkSXJJc2JBT0FGVnRNNjdGd1FIODlsaWdwc2VvaTNGVDVGWDV2Z2dybk1OZ2VGeUZMJTJCSyUyRlNBSnNNSU1zWU0lMkJmT3p1OFpHeEZoZGQzb2pwTzhWQnZ2NWV6UWpsRG9WOEhFRk5YJTJCV0F1NSUyQlJCZzZRbiUyQkw4SklWbmFZR0dqaDBOakUyZUluQ3Yxclk2M0RRRXMlMkY1QWclMkJTb08zNXVScXg3Z0p0RnNFdjZJNlZEaGVvJTJCJTJGVk1Sd2ZIWVZrWjdxS1VRWVJ2Z3VZY1Brcms5eUwyeTJDSnFSWWZGYWlBbGYwNU1VMVdyZFVGWU1NeWIzTkJyM1hUZCUyRnJ3cWRid2pBJTJCMndTNGZCTUhOVUptRWM1cEY5Y0xoQVBLY1ZSWnZwbVoweDdPMTclMkZlR1liVHl0aUtNTURrNkUzU3JtbEZPVjF0SHNicXhBeGFmTktqZWQ1eU4lMkZ0U2Y4c2FjZ1JQbzdCc1hwNDIxVTBncDY4Szc2Rm95dkxlak9BUDF2R1BTMEw0aTREWjZmYTRjM0FFOEtzQTZSb1Jyb1ZCM0pleFBaVGE3cEZGT2tTd0xJQTNMWk9ldDNSeTcwTCUyQlhGekpidWNJTjdWYnNKMzF2aWl2dTBmbzJyWHpwNm9ZQ3Bod3lLSkMlMkZjdmU0bnhCaFhHdVR5RlBDbUozWXlhOG5YZ2J0JTJCZ05UeDNBR3FYQlE3Tnp0V3U3MCUyQlg0bFVaSEN1ME12QkRMSTBnJTJGVWlOVEg4Nmx5MkxKTjlEU0RtcUNkM2RNTmt6QkpZJTJGbTY2ZTdDZlRGVmV6Nm9BbjMyREpqMldRVDA4NEpmclBtaTNZY2JZOUtZdlR4RXZqN0J0TzhsT1Y3YXBjQ2JKMzhBeFFEa0lwS1NGU1JuWjNuVVI0UnByTSUyRmpHYll4Z0IlMkJ1YlJRJTJGMjg4OWJ1OGtpM2ZaTUllMFFRUnVtUnEwTHJhSUplMFdWWVptR0FLJTJCM3RRUVBVQUZ1eVpxRHhhR29KaHdsZDdkTDRrQlREQXJEMFg5eUxzOGRXVjdKMzFKa1JPUEtKbEM1ZkxPUjRJMTRYZzNnMG1mR3B4M0dJcXlKR1FueFY1eUozck9ZeHNOYmZQVSUyQlNCdDIlMkZOMW83dWlzdTBzdkRmaUtMOGJ1dUhzbHZZQkptRiUyRiUyRmJvWjZLWHdDWkRUWjJkUjFyaXdYcWc1Qm5VQkglMkJzRm9kbEpsaGJvZzFkRWhTeThLbDhlcjZiQU45Wnk5cFdoaUF4bmwzMEo5Yng5UiUyQjNZU1R1dHVoSVl6Vm9iMFE2MmVrTnRTc3EySnhXaEN2dCUyQmdnWmpKdjVTeWQ3SzJPcDQybWw3SEFMNEFNN05MQkhBZlFwJTJCQUwzYVJmMkZBTmNMQzNTVlBYTGxVRklzbSUyRnRDVDE2RXdaNFJnViUyRnVzWENhZEhFRnI5UDhaUEt0U0gxaUljbWtMcWQxZSUyQmlTaHpwSiUyRnl0OVJ4JTJCYXVjWCUyQnlJSmdBZk95OSUyRlJydnpNMG1BT1Vlbm9FUlk3eGhOcyUyQjFPTmIzZ2tvcXY5N0cyMXdpWTk0ZHBtayUyRnl0blpodElkTVhmTEZ3YUd5NkRXcUNkNzFzMHJtV0l2T2ZLYUFYeGRMNWQ1VjJSb1Z4UUpOSlBvJTJGdTJJVmVySjJWMWJOTiUyQnIxMWJOWHlBQlRaNUI1TjRhdUg4clQ5WXRYdHZISjJDQkw0U0d3TWlUcjZGQXkzR3RyWVdLYnJKNWFHajlXSkVqR3h6ZEJnZVRPalJ6NFpZeWUlMkJzb3JkM1dMQ0RiYiUyQnduUTNsZUpsVDB6USUyRnh4TG5jNHVOUzRQQTVrYmplbSUyQmZzTFhodm5FT1JPY2Y3ak9yZURIVU1EWFcwMVFVaW1BaWRhVXAzclllTHQ4WlV2JTJCSnRWZkhyMkxyakIyNUMwVGZCJTJGRVVvZkJrbFlTZkJjdE5mTTdURWhPNVEybElVamF6cEpOd2YwV1ROQyUyRjJsVWpYMU5sWHRIQXJZZnRqcFNod1hmMzVXcDd4OXN4emxuRkR2TnE4S0hZQnhBa0g2NWk3WjlqdlBoeWZnVzdpd0N1ZlNwZmZ5eGVQVzVhelZhdU5tQ2lYYSUyQjlmQkQ4MDNqTjhScFhoRHZXS1clMkIxOXpORVhmWkxnUGIxN1hUc2ZVVkU3TmpIOUlnSUs0cG0zcWdTJTJCUFNwZlBxS2s4elR5bGxreDhFJTJCQjY4SktyN2lIQkp5a25ld3BSblVCSiUyQiUyRkJWUEdXbFp6OUJSZFEzamsyU0x0aXQ0MmhOalp6UnpCRzFhRklDMTZHam5CUTFiZm5rMXpkeVglMkZzZ29jNGRQTURTS3NyOGlib0VKciUyQmhxYTF0dW9KRE1xamN0YVRQS0lrQ2xHVDhXZ3c1ZnNTWnA2VzlkWThsOWNnb2tobmJmWngweGlQMEpsTlAzUmlXU3pFemtYVjdDdm15M1laOXVIejBQQXo0ek00bnglMkZud1ZPN0twWFY0SkxVMVVuTGJjYjBpemNpRWtqaWRVYVRYQ0taUDV6UmIyYm9sJTJCOEdrZVBWJTJGbTN5NE1RV1R2YmolMkJqTWxwOG05TFJtdlhzTmUyOUZFSDVsNSUyQlVXN3IlMkI0U1AlMkJmR3hEZFhzdGFTa09RTEdSUkpBdWVLNklYdUNFM0ZoazNyVFpxVmhza3l5YXBqNUNqRnhiUXQzdVNJVWJ2RU9HdDBYc1ppZ0slMkZlU3hYZTYlMkJudkc2JTJCbHdSM0U4MCUyQmxOVWR3Uk1Jckh5cVFKc2NUN0ZpNUUxU3pXSkRnZW5yd2tpN0h0c29hSjM4ZkpGbmw5TkFNY0xwUHQ3V3dqdW5nS04xTUI3SzBYWUlKQmlQZmlMUHRFcDJVTmlFZnd2ZHhBZkg0RFQ1NlRpbXR2R1dMJTJGSmRWTTV1YVVXNDNTWjRsZzZ2M1pPam5kQ1R6QmtWN0o4dEZoeGg1OXMlMkZnYXk5S29ObTlKVFA3ZmM3VE5FM0s1NWlGMk9xdTYxdmIlMkJRTjZpbjZJNXN4T1FldGxxNGVYWVpSYU1yV1NYdXlDb1FvblI1VUNXNTM3aHRaZ3hFQWNZMklNQVM2Smd3SkRRdzkwVUh1UlJyYkNNSkFjc29MaGZUbG5zQyUyQnVJcWZ2b1hoOCUyRlp1dFYlMkJCNGdYNTJtMDk1WXZsJTJGUTJybVZGcmdDYk9yalVDdHk4dTFHYkZrciUyQjNhVThzQ1IlMkJyVSUyQlVObTZnJTJGMThQczRwekVpRmZiWFQwWFZUSzAxOTRpWGJLR0I4ek4wYiUyRm9LWiUyRmI3ODhvTTBJYUlaRzJGcmZKYWlUQjNZYllIWG5kRWR5V0hJOWZ0cTRqdHBEbFY5QUlXZkRUNXd2MTc1eG8lMkZWQTlLJTJGdGZCeFRZc3RyektYVTd5dWFmcXRocmRSeiUyQktQUVpyOEc2ZTNPMWNVNTBjeXZOTWFYczRFUUNuOW9FUDh3VGh1blppYnNjTEthV2hncFZVRXZ0bmZNTW5VQXpVNzN6OHNrTzFyRnU2Ymt6T1dlVUdVR05FSzlOOExOSEtRb2h4QjIzdkgydGZJenloOXdJSG1QOWQwZ3VHbDBZZjZTcUVHNHc4UElBMXhiRllwWjVmeDNIYndLZG0yc2pkQUwzWlZQWE1aNjVtaiUyQjJ6c0Fab293VUN2QndidXdYWDY2cVE1OW1tTWVucU9TNkJHcmxLUVFvQXBnaEM3YTBtJTJGQmR1d1dQYUFiOXZMdWQ3VCUyQnNOQTVJVXNubnNSQjhXamxmR0xUd1hIdG04NHNrMGo1akxOM09UMTV2Mjg1cCUyRnE0anVOeGtjNHBjUDZmYjFRZ3UxcWM3ZXd5TW1IJTJGdThFUTIwUkN2WWtSN05Tc1AxaFlUc3MzQ3pFblZpa3RRSjRsbTJMWSUyQmk4WGl6WWw4TzgzTjFmelRhb1lIQzRJSkF3JTJCTFV0OGloOGM4bDFWZ2NocmwlMkYydXlZRUtyQ2NTZTZVU2JxZ3FUVVBIdlpCVk1EOEMzWVlVZiUyRjJTZWI1dnI2Qk5XOHFNOEttNjdrZVZrQkwlMkIlMkJtcFd2WVpCdmZ4U0t2R1RCclZuOXYwRW9NRHlqMUFocXlnOGp1Q1I0TEwydkg5TjJQU2F6aTg0RTQ3JTJCYkZISmlFSDBoUHdjclFFSFJHRkRMQ3hZWUlYJTJCbWhoY2kxYThyRFNLSk5yYklaVzExZDA0WlBqN2VLbHhYaWttR3psdkZCcHQ0SXV0M2dQY05penhDVkVETFJFNEpTUUlDSmlDb1JBRlVBSFF4ZW9yMEZnSW5CRXpMTXNYaEUzRGtBVlRWa0dsQlVBRU02NFNrcEtnNHJjMGlwMFolMkZvSWpsYktQdDRrcCUyQmxxN2dzJTJCS2lpMDAwVWE2WXNSUjRTV1BJSW8wVXNZT3FNTXF2UVBKNkJtbmxJU1NDN0NrS3ZzQXNiWWJZMEx0b1pmdkxyYXJucEZoRzhPdXEyYVo2MW5ua0tIQkpwM2p1STNuNk0lMkZGaTNadDhwNWNhQVYwaFBua2Z2RGNvOWtQZTdzN0JuWHBidWJrNlZLaXB0TlFlYllXNlhoVTdIcyUyRlRFJTJCTlYlMkZienFZQmFhdEticjdDQ2UlMkZZQ2VkTENKSW43eUlFM3M2UnJuOUhKMlN6dkM3VUt1blZmWWZGc0lEeWtLdmVQaEhOTGNYWm5YVnJOZmpQZVFOMHFDT0Z6WWE0OXZXZGYydFpXUXBDV2xiUHVJT1JuQiUyRjFUTnR0UXhHR2FYblFwOCUyQm1PRnZxZDZxbWRmdkpjRTd3dFUlMkIwQm1kd1JQViUyQkN2aiUyQlJyZjNCUzNLMjF4aFhsUWZKdzlDamVZVm1uJTJGMldpWjRtVCUyRkYzVG5MTXljQUNoMnVmUmY3ZDM0Y1ZhdVMlMkJlUklWOGNHYzJQWEpYc29VdE5sVm90WjFHNkpUdmdlYldNSjB5cDVBNHV2TjhmWTJ4ajRyazMxVmg4RVZIa1JHeTRpRjRHcG9Yenl2eVB0NFhtUFFrVXhLOEo0UUd5UHZ1Yk5HVENUNzdSSUYlMkJqbE1WbjJqZ0d6OXV4WFI3MTF0WWlKa3FIYmswbjJ4MEtzTk9ONjB5a09rQmJjMTJacGpVcUYlMkZQMUY4cVBzOEdGTXNGQzlDdkFCRSUyRlRlT0hXMlQlMkJOSWpzQ2dRMiUyRnhBMFVmeE4lMkZIdmtzTTUwRzVwQVNiU0RLNnBBMGhLQUY0OGxnWjcwdkw2YTFhMWhrYnNoa2VueEJBJTJCcFZsQ2RISTk1NWhXVjdQV05KaHdYYmQzbmhPRFhWclBHdFF4RzJqb01VJTJGQzhSJTJGUDFwM3ZTdlMlMkZlUzRMM0JhcDlJTE83MjJRJTJCaFR5MU1KOU9kMXJjelhXWWI1aG11VzFXS2dpZ0VWTDViQUhOZHlyRFRpZDJwaE5OTTFDMTFVUlZ5S0xBTXA3YmpaNUJ4S1lhSTd6RiUyRnVpSWpUJTJCaTBlR1BaOFZuNGlvaXVVNnA1UTFsWVJnUnl4cjgyaXIyJTJGVm9PVTdhdHdWVzQ0NUVKMnEyeFl1eEdla2x3TjFEc0J4azd1Uzc2OUZQNTlMeFlpciUyQnZqaSUyRjh1cVB6Q0VjOGdwaUdoZk9YVGRSanZwVVdmVXdtWmdNaER4MzJ4azdXdDdIb0dHJTJGYWFSWDhXRUNNM0NJVDljcjJrSCUyRmVuZDA3cDVTWGxnWnpPclpPJTJCWjFPMFM4cFk3YzFBZHhxRTN5S0R4cHZISyUyQk5qcmRldmNrbmQ5RjdnMTQlMkY1dTF1RGU1WHlNSUZNZDRIRjM2N1V2Sk45bVZINSUyRm0xVFlaQWdBNTdZNSUyRnVONTkyVnMzNURYejlSNjAlMkYzUDhPbUhqeEc1UDAzYkxXRkRwZXQ5cFlVbSUyQlFVJTJCMTZJZUElMkJpd3IwYjN2YlROSG1uazZtNktlV2hDY1RxcXl3OVJCN0VxbEJ1bHRNUk04b1kwR053RFpERjNsTTF0dmUwRWY1dTdORjl4THk1Tk1GOU1KWWk3eTFsdjloQThNM285ZlBmZ0lyRmhSb2U4UWk2ODQ2ODlJVkhkWTgyNkFqV2NHNkolMkZMMXVJJTJGZVlpbTd1N1IzMVpyZmw0U3N5TlJZa0txWk9EOHozMVhadHRtcDB4RWNFTW0wQ3I3TnJrRGs4eXZrdUFYNTlDJTJCOXJXT3MlMkJjOG9ZeUdOd0RaVFZVbndXQkhzcCUyRlJkd3dlTFRxTVRtTHVvUU52bUFTVVdWZWF2TTclMkY2c05YYXQ4dFVmYzZ5aWZyVlR1VjBQUXNYJTJCUlJHMHhiMjBwZWEwJTJGSzdwcnUlMkZqcFYlMkZFJTJCZzBNQkhyYncycEslMkJhaE1STWNBSzZ2NXY5YXclMkZCUWU1byUyQjNnUHQ5MlpyJTJGVzdOSm0lMkJUeGR1YiUyQmpuZmMlMkJzeFlSaTEycU92aTZvQUR5NHUxR2JHbzhwVmRUZzgxVEkzUjUlMkJOUjg2d3c3SGR1NTVUeno3NXNnTiUyQnZzMjJIZUg3WndxMVhnZEVqS2RPZDlmeXoxYUU4TUFmVGdub3VKZUt5THA0WkVYbmlYV0tMdktlc3hwVFEySGVGSDNNcGdBY3VyREFQWSUyQnhUdW9WcmZ2UGt3aGNQTlo5YzJJbmV2UkhHdGZ0cFB0RGFidU0lMkJldlFQMWEzT3FJSmpoYmMlMkZ1TEUlMkJHOVgzVnJEVDY5biUyQkh4MHdFRVZzR1Z4b1o3cXRHNDMxR01hNWVZbWV6ZGRiTFl4QzY5JTJCZFpJJTJCeDZrTXQ5SmRWbVdjdTVtVGhmYW9xU0I1N1BraWVrbHY1RTh0d2RFYTVRMng3S0xiNWMyc1pxdldzUiUyRmNXQWxqbTFiRG1TVmViM1NPemhzOVJSZG5oMzZtcGhUbmsxYTM1QThrT1lPYTRBJTJGVm9TJTJGSGEyNWF1Z1Vqc2J6RmFNc3R1UEdWaWRvMkQ2anhnUDFNQTElMkY5Zml0bVIyJTJCNG1SYiUyQiUyQmVXSiUyQm1WTzVkMjhtdDFkYmNBTjBUTGFUYnp5elVuNlhLY3l1a3MzdFE1OWt6TWc3TlJPdnF1THBIZ3ZwMFRyY25tbDhlOU5KamtvSG9LZiUyQlIwbUpDVHc5dWk5amdJUE5MYTMwTHdIOWlJZHNXSWpQalpBMlBXS2doJTJCJTJCWE9SeHRKNCUyRnM5ellRb0VNRTJWRjdoOFFhODhuOHp6ZngxcjJZRWclMkY2QW1lNlRIWHZ0NkUyMHdnRFF1dVhUWlJlNkEzNE45VmphTkNpcm5lSG9GdFdhalJZWXRpT1BLYVc4JTJGWGY5SFJ1YU11bnNpeG1SWGZydnBoSHlJdHpEU2ZhdUxXYVlqUXJGRHJvSmZ6dlZWTzZubFBMU3Y5TGdpRjlzYWZDakJyY2FFV01WdU45Ym1nUEh4SEJ5bzN4MnJvRWwzTzZhdjQwU2JCdDZMM09vWlJESVVROTE4NHdiUENxVTRucm1JMyUyQkJRc1praDBJWXVaY1BqekU3ViUyRjlaVCUyRiUyRkFxMjNFU0liSjZLUVdHOERoJTJGY202UHQwaHF3SjVrRDlmMmdKcmk0dlZXVWJxNTVzJTJGbUhZNmtReDh0Zm02elA2eTNncyUyQnZabmQ5MXdFM1JIVmtoc09yNUFtMlNVOW5DOEtWQU5hcyUyRmFldjBpVzUzS0xUZ1EwN01HVXVMdkdVOXlSSlJTQWhqMDcwcTNOM0NTWUtRSXo0VUhLd3psaFY1WHVncHYzZ3Y5aGFROGMzUmwweE1DJTJCNmRXRVJ2Y2pvVG1MRWNoM244JTJGSk1ONXZaUlFoenZvbmRSZEVhRjhWd0l5Wm4ybjIyVFhoWGdkVzd5cXhjVmVXdTdpOEZlaktoVVYlMkZLZmFRZ0xnOWpwJTJGTkYlMkJkQ0NuelMlMkJnTCUyRmFFeVZtbDdHRk80SXJvdkJxUW81OTA0SGFxSjlrRDdmMmdKM2hCdXJuNnI4MmQ4YnRGSndseHZPaTF5ZnI4M2dJdFBoNUp5V2JneXc1VXQ5dFZSM0xjc2lMblJ6dkY2OUNmcFpnYjNtJTJGQkJLR1RyYWY0cVFHcE5CRGVzeEElMkJaQVRYS3dpb0F1Z2VsV1FrSzNDWVQ4R2pOcGt3V2pqNXR4OXhzeXZmQTJ2Vkdwb2RpeFBIeTZ2NW1ac1lQaGV0ZzElMkJCOGc3RE9uNVg4YyUyQkU4MGs5eGJnOURPU2FCSlZvNlUzcm9CUVNJUHF5eVNGNjJMd29KekZtYSUyRnNycTlpY0RielQ1M3YwQjFEOExoeENlQWsyJTJCMVhTa3FwaXVNTWlpUzBjVTFxUUpOaFdoJTJGWUhVJTJGdzhJSWswZkRKR3pYVGlYR05xU1hpU1JwV1NhSUlMR1NNb2RQZ1VDSXFJVVMwbUFBTDVLSFdOZW1vc09QZTIzN21kZjFBVFhJRHhUQVAlMkY0dDBXJTJGS2tnWVdSa002M2psazEydGhickNjemI2OWloN1NiNVY3UVpLeVVZRHVackNVNDZraTFmZkN4R0R6ZWZhRFJnbXRpaGp5YVolMkJMMjdzRUhSWVhyczIyalpIc0xiVGJ3bDFFUWZmSEklMkZ3bnJTdiUyQnY3NjZxTlN6MktNaSUyRmFsRmFrMFFpMmpxS2tXaUh3b1lYUWhHQWxLNkFjMG9hUXM0WEJDSUh0cjFQSWxvMGNUMWFNUUJ1YXlpdWZtOTd4OW16aTUzcDR3Nlc1aWFOaTFVZWt2N1RLMkM5REk1OHRENExXbGVnN2t4ZjlNUkJYWGNmcThMQ1ZTZVIlMkZvWllBQUFOelNVUkJWSzh0Sm1UclJkMmVOYm1xaW4zVHlHSHZhSkozZCUyQnR2aEliVDUlMkJicXUlMkJYV1c4JTJCMTZEbkZvQ2Y0N0ZwMlpBaklQNXBNRkxjMTJ0ZmwwTlJZeU5jVFJIUHEyZDFiT0xsQnhBd1QxeVdURkFpcldkVHZkR29iTGYlMkZldXZBZUdacjZUbGtJeHRZYnVNdmdlblklMkJVZVk0alFoSEZQZTFjdnJBdkRndXdVVHJjSE5OZUdLdVYlMkYzdmY5c3hNWHBtMEIwT2dqeDclMkJna3dpOXhxb3ZMQTFaa2tLTklWVjdhTnRLaTNydFVDUFVraHdxejMwTm01OFI5MWlWbU94MlJQQkV6bHpMVU1RWVJKMnRWamslMkZMZ0pOSzZqdU14dDJacUglMkZYVWpsM2ZpODIlMkJ6R1RlV0dOQVpHYlYzU05DQzdlWTF0NFA1VHB6MXhXckR2MlJmdEFUUE5MaEtqQ1olMkJpR0ZHN0F4bmh0U1BRRmR2QnBUdzRveEZnRkRZY1hUTUdkclIlMkI4cFgzZnZ4Um95cFJaR3RSTHo1MmtVVGglMkJ1a1dQWGhoRUNZdlloTHFjUUFPR1BXQ1ZZdTg2QTk1bzR2dWJsOURNM2ozR0VEb2tOJTJGQ0RWSkJlbjZYQkNvd0c2S0Y4OGd0VHBGRFp1TWVHdkhSWXNNenpxeDhValNYdlh1b2o5aFFRam5FRXRUNk5idWhWdndFVGV3ZmZ6cXVTRWNUcWN1NG1CMzliciUyRjUxWHdqakJiTFJXMW9XVmw5ckIlMkJwZmFSciUyRm9qVGRVRVRkT1Y5blpHYnB5WTZzSldYYjlrMVdvclE2VEIwSmg1YVVIWTR6JTJCRWslMkJmNk1zOFE0TGdmUWxRWDh1ZWo2aEJOZmkzS0RBTUZGQk1DbXljQVJzVHNvR2RSRWpVNnJ0dk5DbEdwQ00yZ3JjMUNGcFllS0QxZ0RGcEJBVDdvJTJCeGQxUWdSeVdNYklVSG9aWm1nMHlRSUJEZEFlTllrWUs0N1NFUWt4UTNnQ3daQkc2V0RrWkVCeHU2dXYxdXRMUW51RnBKU2prUmdBQ0lnQ1Q0QUcwV3FKQkZ3Q3dGSmNMZVFsSElrQWdNUUFVbndBZGdvVWlXSmdGc0lTSUs3aGFTVUl4RVlnQWhJZ2clMkZBUnBFcVNRVGNRa0FTM0Mwa3BSeUp3QUJFUUJKOEFEYUtWRWtpNEJZQ2t1QnVJU25sU0FRR0lBS1M0QU93VWFSS0VnRzNFSkFFZHd0SktVY2lNQUFSa0FRZmdJMGlWWklJdUlXQUpMaGJTRW81RW9FQmlJQWslMkJBQnNGS21TUk1BdEJDVEIzVUpTeXBFSURFQUVKTUVIWUtOSWxTUUNiaUVnQ2U0V2tsS09SR0FBSWlBSlBnQWJSYW9rRVhBTEFVbHd0NUNVY2lRQ0F4QUJTZkFCMkNoU0pZbUFXd2hJZ3J1RnBKUWpFUmlBQ0VpQ0Q4QkdrU3BKQk54Q1FCTGNMU1NsSEluQUFFUkFFbndBTm9wVVNTTGdGZ0tTNEc0aEtlVklCQVlnQXBMZ0E3QlJwRW9TQWJjUWtBUjNDMGtwUnlJd0FCSDRQdzU1TjMlMkZNdGVjWkFBQUFBRWxGVGtTdVFtQ0MlM0JjbGlwUGF0aCUzRGluc2V0KDcuNjQlMjUlMjAxNS43MyUyNSUyMDkuNjElMjUlMjAxNC4xMSUyNSklM0IlMjIlMjB2ZXJ0ZXglM0QlMjIxJTIyJTIwcGFyZW50JTNEJTIyMSUyMiUzRSUzQ214R2VvbWV0cnklMjB4JTNEJTIyLTUzNSUyMiUyMHklM0QlMjIyMDIuNzYlMjIlMjB3aWR0aCUzRCUyMjgwJTIyJTIwaGVpZ2h0JTNEJTIyNzcuMjQlMjIlMjBhcyUzRCUyMmdlb21ldHJ5JTIyJTJGJTNFJTNDJTJGbXhDZWxsJTNFJTNDJTJGcm9vdCUzRSUzQyUyRm14R3JhcGhNb2RlbCUzRbsBjJcAACAASURBVHhe7J0JvF5Fffd//5k551nvntwl+x5C2BN20UAR4aUgWEMrrb6KFF990boRwYpc6lKrfa3V17ZSq7zaYptocUVBgSDKmoBAErKRPbnJ3bdnO2dm/m/muffSQJEkNzc39ybzfIwaeOacme/Mc35n5r8R/McT8AQ8AU/AExgGARpGG9/EE/AEPAFPwBOAFxC/CDwBT8AT8ASGRcALyLCw+UaegCfgCXgCXkD8GvAEPAFPwBMYFgEvIMPC5ht5Ap6AJ+AJeAHxa8AT8AQ8AU9gWAS8gAwLm2/kCXgCnoAn4AXErwFPwBPwBDyBYRHwAjIsbL6RJ+AJeAKegBcQvwY8AU/AE/AEhkXAC8iwsPlGnoAn4Al4Al5A/BrwBDwBT8ATGBYBLyDDwuYbeQKegCfgCXgB8WvAE/AEPAFPYFgEvIAMC5tv5Al4Ap6AJ+AFxK8BT8AT8AQ8gWER8AIyLGy+kSfgCXgCnoAXEL8GPAFPwBPwBIZFwAvIsLD5Rp6AJ+AJeAJeQPwa8AQ8AU/AExgWAS8gw8LmG3kCnoAn4Al4AfFrwBPwBDwBT2BYBLyADAubb+QJeAKegCfgBcSvAU/AE/AEPIFhEfACMixsvpEn4Al4Ap6AFxC/BjwBT8AT8ASGRcALyLCw+UaegCfgCXgCXkD8GvAEPAFPwBMYFgEvIMPC5ht5Ap6AJ+AJeAHxa8AT8AQ8AU9gWAS8gAwLm2/kCXgCnoAn4AXErwFPwBPwBDyBYRHwAjIsbL6RJ+AJeAKegBcQvwY8AU/AE/AEhkXAC8iwsPlGnoAn4Al4Al5A/BrwBDwBT8ATGBYBLyDDwuYbeQKegCfgCXgB8WvAE/AEPAFPYFgEvIAMC5tv5Al4Ap6AJ+AFxK8BT8AT8AQ8gWER8AIyLGy+kSfgCXgCnoAXEL8GPAFPwBPwBIZFwAvIsLD5Rp6AJ+AJeAJeQPwa8AQ8AU/AExgWAS8gw8LmG3kCnoAn4Al4AfFrwBPwBDwBT2BYBLyADAubb+QJeAKegCfgBcSvAU/AE/AEPIFhEfACMixsvpEn4Al4Ap6AFxC/BjwBT8AT8ASGRcALyLCw+UaegCfgCXgCXkD8GvAEPAFPwBMYFgEvIMPC5ht5Ap6AJ+AJeAHxa8AT8AQ8AU9gWAS8gAwLm2/kCXgCnoAn4AXErwFPwBPwBDyBYRHwAjIsbL6RJ+AJeAKegBcQvwY8AU/AE/AEhkXAC8iwsPlGnoAn4Al4Al5A/BrwBDwBT8ATGBYBLyDDwuYbjSSB5odZYQbU1CwCLvYGQgmZFFlhRF5Im7ZF22+tzhqTgdEaplSCyeyDblkE0wwwiHgk+zOertXMLJpWQ2ISAiQRJPNQedUvM8hCM9imYfo6u21UqjaFSpjaHEznLpg7lsBQ+dd/4rIbT/M8VvvqBWSszswJ1K+/aeOKNFCBYlSXToiqgJEJmZJGICRGXDRcMAp5kMr3x1HeJsL+qB/9xWnIEaCbiewJhGtgqMzlJ//f7UIyaZEsilJdgkVNKEwFgVJQSthY6xJkgcH5EnMeYZgLCPmSQL56O4plAT4R2Z1wi+XoDdgLyNFj66/8ewgsX8Nh1IRkY4DGBGFSS8FM6LGyNmdsTcS2EhApC04aRsAMbcAFARQVUBBC5AnIpwT3pAg9gZCdkYm6baS7VSbdv3MCCnfAvV0fX2/Wy5nlrl0IZ1SjIiihVlJcHSiq6o5VpjtGtk/bmgi2KrbIGnDSshCWWFuLohAohBAFWf5fzqel7KokdGrG3j7q76hozPZtByIvJv4ne7gEvIAcLjH//SMm8O0urrZ5NEzL2EsSxJe3RWjq0jShW7Pqs5BFy6LERCUGMTMkwaYE2bSATVD5j0lLzqUUtcNiE1v7opb0QhypbfkALdMbULyOyBxxR8fQBb69lZMRoaY6jblpac8MiU9WJOZ3x1zdaynbqVn1GpZ9hmXRQmgGiMASZFMCNkXgpIBNCtIZyfuyAts1029Kxj4rA7VlVxu6mhciPt6EdwxN4XHZFS8gx+W0js1B3dfBlYYxKW/MSRH4VA06SzMW9RpU5zQq8hYoWkYEIOaBP2BAEBASkCBCQIAicCAQKUI/g3fDYpcQtC3BvGOioh2WeHdeqt2RQU9fJ3pp4fg75irbNvpQWxVFE7MQk2NQU19M9Tlrp5WYZhPRVEE8pWiRLlok8wYo82NGxIB1AoJXslMEx49DQo8S3GaZ1inBG2ql2JqUdnNBqw15ic6PNyDvhWRs/obGWq+8gIy1GTmO+/Pjbp4Jbd4UMf1BxLhsV8SVOyIOCgaiZMvPu5c/r2UVH/qC+18m9x9wwLBJCVMpydQoaqtXvB2gVXnw48bITR0FbEUJxTtPIadL4+bjjvly9Tg5ifisSiWWGKbTejWa2jUyLZFVfQYyzxCWy9zK53XMZb0dMJG4f3jAaA9kR0RWAjYlWVcr6p8c0N6M4MeKmpf32OjFmVPT+463Hdy4mfhx1lEvIONswsZjd3/azTU2xmkd1i7qjPm8EtPJseV5PQZBl2FoC+cxZJnQB4s8ExcZFDsnovKz0b1OD30ESacbBKogIKMIYUiQSQEkBOWThO6YeVfeYHuNwp6GUOwy1q4pWbMxE+XaO/+ttr+52T1fx56N5Bt7OG0FsnUh5kGb+Ttimp83PF+AZjO4yXB5lxb0GkbRorzTYPd/GQUmOGN5CVy2/xh39Aciy8xljWFmIQgZQZSVhLQAkgn3X0RxVqI/Rbw9Kei5QNJTIczjJRnsvqWRWsfjevN9Hj0CXkBGj/UJeSd3FHNmO+Yy2Xe1arpkR4kXdmqu6HY+poPn9ACcvaKkLbdYoJUt9xhGwRDFYDgPq/9SEKIECGlFPEmC6hXBCUmSCKKsCs6p1719EzA5RG5KSO2G+Yea6QEy8sUJjJbMDMTXAXasuP8yM60ARFc76qM4njwhkH9IzG/ZGmHmvhgNPfGAYAy43ZZZuD+OizUWXYa5wxC6LFEPLCJYp8cOL+uyPovyX2RAaFBAUyhpogRqHDN3yuXmoVI6XoSUwEpJ+B7BPvWRycFzY4XRCfnjGQeD9gIyDiZpvHbRGX5lCnNyMOfkNN7ea+mMzpjrcpbDki0/BUsEFKy1v7VCPA3mfWy5yxhErGRsGdbyAeLhQAhICCipTVYKqgZRIzHNZranC0FNTlAAZ3cHsgJxRlIhIH4pIWhTdUAbKoRYZxnPF4rYM3kG+o7lUY0TjjsBOW0PmpTUcwtWnK4tn9XLPDtnaUav4aq8QbrE5R1a+UiKQd2GuYWBjZKwzoLbrEGHFqIIQsQWhp3oGmcH0cxCGk2G2ChKCJOWoAohabogmhPAni1As4SADACRlkCWaFdtiPUC9APBYnmvRr55JhXH6xr0/T66BLyAHF2+J+zV3c5j5m7UGGUu6zN06b4Yf9BreLo7fikfV5V3FraVQbuZ8d2c0T/qR6pz5SnUf6jQzt/JqURXND0hcFZIdHkoaEFAaKKBXUnKCYkARIVTFYlCtaCtGcnPWpb3A3ghLbArZ3blPjJlSnE0jcZOOO5aDVWqQiqbLlRZChYaEheUDF+kgTe0xCzbNciJRlkHGLHboQGUZ+ZdJcvrLeE3MezDFBfbfnZaddehMlu6fLnsnHf17DBQp1UK+0dK8IWKRB0DKcOgagk0BGVnhbuzsF83iWDnhxto36Fe33/vxCLgBeTEmu/RGS0zLdvQnp1cXTk9tOLP+w2u2BVRU6/lbOxkg11QIHoAvh9C/LAUmc0d3LO9r7ijtHrxYvewPKTPkodZqWnIJAzqpNZTJNupQoipAlgMwvkSqJKEjPPcCgRpBe5PEXVUB9iZJlqriJ9Swq6JTPDi448jWnHd6Lj+fnUTJ3SyMKFGBCdnArxpX4yFuyNMLzE1GqAhb5wb84AnFRPljbXbmWkdCE8J0JZizO2G7d5ClGupSdYUVhyOgwAzXbEZFcqgLqVL82QgzwX4OgLNlwQZAhQKoE7h2RkJegLEP7ixMXjwkCbEf+mEI+AF5ISb8qM/YLf7mLqnNLdEalHO8E05S29qiRn9Fu5AypkptgO81oKXnzQv+LeRSkeyZCtXyzwmpRFfFEi6VIInKxINAjwBQKUzHCQF8UQFTgnaIsBPBIKerFbmKRsGLaU82ns3I26+mPSIU2KmhwG5ow9VhVzUULRyjiI+NwCu7Igxa5dGJm8gnGEc+4P6ABQBbnc7tNjwBstYxbF9uKoqsePuGSgdsW2imcXSy5BAVXwqC3xACVwUEk1iRtLtfCaH6JmdojYwviia5N0t+zdDPtBwxFfFuL+gF5BxP4VjbwDfYA6qWs11OYNrNpWwuMvwDLfz0IC17mCe6OeG6J+NjdetmJ/cdsQPw0EEi1ZxUK87U6o6XSeMrBeS5wiLBWkp3iIIi82gHSEUxBKcF8SddYp2Tg9pK9g+1CHMQ8X+fOedc+t6R5qqiyTfva27oj5dfW7J6nP7DC3u1Tyv26IxZ5ApMKQ7QnKWcQJaCdjBEPdZto9bzR15Y9qTMtmGdSiMzE6JaelyCJyMiVqaxYGwlwVMS0FodBpWpyhuDOCOzL6gi+qbCNHvbSEjvSrG//W8gIz/ORxTI3CJEWunIJ1K248WwO/aXMSEDs0VZas2o9Myb7HM97II79Lz0LXiKEaMX/ZCfmpaBbMrFd4sgAsiw5MtaAI5+zohcIF11RL9DQF1S9hHpRArWfMLVCpsCkVF34fmUulI4ToelXMQTJLRjFjIud2GLyxaOqdgcXKfxcSOmF3E/aBrFXUC3EbAeslYYyweyObVqo19iFYejV0RgCs2cSIwqAvJXCqYbxZE8wVxNksQFZJ0StC3JwViOVm8+P6ptPtIefj2xxcBLyDH13we89G4WIZui1pt7SdLlt+zT3Pggt4GF9pzFvgPHeNR9O5dveL8KcWR2n281sDdwzHR351KZKvrGHpOrPkqMC4MBc0ShErnw6oETADSExR661X54b3CEv8ikKWXPtRU0XakQL+0lzMsUDEN8VLLdOXWIs/oMOR2HemYEbgdh9sZlQ3mzM9ool9L0G8DK5+O813dCxfV9I3UEd9rjsUdZb0dqij1+cR8Yyjo7ACYrQSUIthJAT0zI0GPCyG+994GevxIefj2xxcBLyDH13we89H83fbiLEi1YF/Mf1609NZel5qEy5F/loBHopi+nId8Ri5A69HcfRwIYimz7N+MWorMBQHMWYGgeYpo3v54h/kA0u5kq0YC1YpiZv6NIPtYUsrVVdK8KFS463/XH7pn2NB9v7yTU0ohmwVOtmTP6De8pGBwXpdBZY/hdGHAmcAKsGaIXTHzBg2sMrF5ioEXf3hq8qXRnMwrXijOlkK8MS1xeQj6Qyak3Z5xckitjYFYz0Rf7tuI+wbSwI+9IMzRZOXv9V8EvID41TCiBP5+V3yxJVy+o4hLegwWu3xWgmCzElEC+DkrdfuuaVg/WuIxNLily1kWZyEhEoU6y8GsVAKXJYF3M+A8n4TbjUgBThFKGcFtFRKPVCnxsCnFD358ZnLH4e6UvtrCE4kxPUN6qRT0ZxsLyO6MOOPcignlMHvnTxATIWctPWjY3G0t1hcLiT19ixCtpKNgyH+dmV66hkMQspnAvnO/tN1hmGtcdpm6gEyNwG4mfLpPyOW7piAa7bkb0QXqLzaiBLyAjChOf7Hv7C1dbyDeva5A8/ZGPN0d0QigLy2wJRT4hSX9j1+fldp+rEgt2crJRAE1VUovTBIuNBbnaaZzCZwRhNCl9wgJxTThpbSk5ysEPZok80wpGaxbNgH9B3v7/norZyNGPYw5Q2u+KCI6J7Y4u12z7NZl8XD2jkgDXWC8JIBVxPbJKLKPQybbVhxGHMyIMmSmJSsh50w2S5ntrTHRNM2orpBAStC+/Xy+lE6q7wdAW/Mkyo/ovf3Fxi0BLyDjdurGZse/3xZ9xLD4xPN5rthaKh+DuKxTLZLoQQJ+KYT8+bfn0hHbFo509Det4mBvFkll4utB+FhA1CBFOYqd3G7ECUlGoqMxoN9VCH5AJNX3JtZiz+tGrjPT19rRZDXOMMZeZZiv3xejck/MLoNwOW+IBtgw+mLGRgM8qErm2zgtsXkFucDKY3809Ocb9BUMfl9MdErMPHsggy+1B4K/mZX4caFQ2Pj1BZUdR8rftz8+CHgBOT7m8ZiPwsV+uM3GjDZ7izH2UxuLFOyMXLLc8me9JPFPyuiHwqrwpbvGwBus6+/atVAa8QISWCyB84noXEFoEuS8WN1OhAoJQltK8AsTEmJlWtinC0o9U1iDwqtjRf5mPVeE2Xh20eIsDfnGvLFnFC0WFBihS7PuElMxo6CBZw34eWOxBqA1yYx64d+moftgO5vRmuB3rS+dJkAXx6ArmPCWQUeD3mqBB+oUPwA2v7p9RmrraPXH32dsE/ACMrbnZ9z0bqiueW1ob9ufRffT20uMvYMx5cxYRRa37dmnVq5cAnO49oTRgHD1Wn21ELg2ID5DguYS2JUfUe7eWYnWyQFvzEi6PzTqPxMBWms60du1EFyzFtRVC6UNJhVglhQNLikwLnUuui7TsDuvklS2lOdiw/sM+AdFtg8EieQL984Ze9lur93M9WQwPcHxe4nofW78ilBsUFg7UeHXRPbuW6Ymnh+NOfH3GPsEvICM/TkaFz28Yw2HnQkkJyT0sv2p2P+yLWZ06/LDB5J4FYiWTftX9Uhz89isX/62dYXpLNRsNrhIAOcFEqdKwmQHPxQoZAV6ahU2Tg3pOcV4Og+zSqpQGx2pSimm9Bpxco/mJT0Gp/YZnlwajOjmcl51GAv6VWSw0kWUF+N4fSqf6lxxARXG2uQuXcNZmUQNaf3B/Qb+W1z/AkBPT9G+xgBPgOzffqAxfGKs9dv359gQ8AJybLgfd3dt3srJtgCZdKw/zqBbB/KxAy7Da4LwNFss+79zg5VjeeBLmFVyrT5PARekJS6RAqcRUOPKZjghrFXonRqKdiX4N2D766RADG2ColBzCgYLeywt7jdocmM3cOVkwZa5E4R9lumegrY/SmTDPfdMp0NOfjjavJqZ1UvPI2GS2onHHWUBJfCsJBXrFa8WpD51UxM9Mtr98vcbmwS8gIzNeRl3vbppD6dVCZVJ2I8w22V9ZqDgkYuvyAh6WoCXfXbm2BYQMNNVG1HHcTw5UFjkhEQCb5ZE09wPJRSIkwJRjaD2iYrbMrCWrBa7rcp2sKwsWq7VjGQ5CSKzS0Xvqp48aEE/MRLPKgTrohKKh5X8cJRXgssUfPFKyElN+lYQPjMoIJiWIFMn+RkB3PrBKcFDo9wtf7sxSsALyBidmPHWrRvWc0U2QA1D/4UFPuoC5ZwJYOJAKvWn2fKy5rEuIIPQnatvGEUzUhZnJQVdJUFnCWCay8XovlKryrmikGQDwRb7rEC3FUMVAgfC7pn2GOZNDPysYM0Pi7rYfjhp14/1/L9rQ/xJED7nxNCNZ2pIqFX0DMMu+9gUn533WM/PWLm/F5CxMhPjvB8f3srVsS3Vl4z830z4kAuUc4trPAqI89Ba3YKk7CnWKxssCBVfGgDXE6HRTVPZ3azsljtQkNzsj7IrlwccnMPBWI8HGHSXhVlXTIXb2qYgHu3gwCNZUjduij+534P3c4PZgTE5INQE9IwwdtnHpnsBORK2x1NbLyDH02wew7HcuIUbhI5nRCTeay3/uXuYujfX8SggQxjLiQb78nXVmeDNocDN++0Y8zQPxIocUKV9UEwGWjHQReBtluknZNW3c1nsWzF17BnLD7ZUPvBSfCszf67AVC4TPCQg1thln/ACcjB8J8y/9wJywkz10R3ojesLMylILizo+HrD9A73ah6OcwFxNhEXnX3KFP0GBr+/BLGoYHm6ANRQdkhH9cAfEQNrjbU/NIJXysrE499pQH6sxHgczgq4eWu8jA1/Js8kLUN6ATkceifOd72AnDhzfVRH+u6XinOVVmcVmZca4I+oHME8vncgQ8CW7YgWk6E/6zG4sM/gdIGBVPAHftxf3ZjBeFKDv1Es8RNVp4Sb7yI65AqLR3WCDvPiN79UupUgPpO3EC7boxeQwwR4gnzdC8gJMtFHe5g3biwtYKZzItC1Bniru9/xIiCf21E6RQh1VUvJXtKpcREBidcSEPfPiFysh/mCRvxM/7PZzpEp/nS0Z++/X//DW81tzPbzOQM4e5YXkNGfg/FwRy8g42GWxkEfnYAY0HmxpWsMcPXxsAMZTM8SVrboNwpL72uJ7Vm7Y5pKDPn7diABeH2F5J9mSDxYqdQjHx2H9g+33G5+Kb51fwzoZ/IMoa3fgYyDn+Ax6aIXkGOC/fi76Xs2lU4WoPNKhq7RwFVOQMa1DYSZvrwLyYQoTLCUuNIaXtZqMGNnxM6o/HKFrFfbQBKEztoAW0LgR5FV/xzOREfzKKdmH4nV5W0gI0Hx+L+GF5Djf45HZYQ3buQFQHxeEXSNYVztFtZ4PcJywXR3ASrVEs0JhLi21dDFuyOc3We4ajAxYrkE7dDHGdSHfkgCKAlCb0D0UFrie0kp13x2Go1qcaiRmPAPOS8s4s/mDIRh8l5YIwH1OLyGF5DjcFKPxZBuWF+cz6CzYxJvs8C149kG8tVNnKgOMCkOzQUs8P72GGe9VORE0UK4oyvDiAzgSpkXCIgVIUtAyuUdtHAP3PLu67kahQcDoR5K9uORSQtRet84Mqh/+KX4NiZ8rt+AXLldbwM5Fr+qsX9PLyBjf47GRQ/fvZVn2NicErO9HuPcjfeeff0NbMLru5ku3x3TqT2G6503kouHKDtaMfYwsENb3mBAbaHAIgLmW6DWAkm3O0kIdFdK7JWEHyvLK7gQ7frSKdm942IyAXx4a3wbMz7fbwbqtXsBGS8zN7r99AIyuryP27stXcONYQIzrDHvBfjG8RgH4ozm09tQX7J6YazpA30Wf7C9xJmchSrXoQW6wdxKoBeJsSZiWhcztyalOIeZzzKwC5lEE4GzIUGmnL8v8EhGivsgxG8TbXgWfYheXUtkLC6KD26JP0mMz+WsF5CxOD9jpU9eQMbKTIzzfrhcWEVbrIVUHwLw0fF4hHXHmjXh5AknXZa39Oa9kb2kV+OkfgupB3ceYF5NzPcDeCYRhM+VonwuR+koJUtVbOU8zXytSwUviGZLcjkkgQqBrhqFVob4ZtFGK7LZZMed9dQ/1qf7/ZsGcmEV7UCKFr8DGeszdmz65wXk2HA/7u76wU2c6CggnUzrjzPjk+7Yw+WMGi+pTG7d3l2T4VQjpPrjiO3/aI9oZs7yhMGaUB3MvBWMXxumnyuoTfecTK+o6371C/0NoUi+UQhcJAS/YTD5Yk1GQGQlcYLw4yqB+0iYxws94QZaCN1MY7M2iovAv2mzvo1fIxeWT2Vy3P10j2hAXkCOCJ9vPETA1ZHY04IwWdS3MuN2d/QxnrLxNm8uncIBndWj6bqIcUnBUhAxK2fPYPCzxtB/AHg8Kqnng2BtfsUpp0QHzv6Sh1lNnIYMisVFRHKpGCiPu1AQQrcTaQioc6K0Wy2LrxQi+eOWHhTuWjwGo9SZqRmgHZvtrWD7ORdG714E/A7E/9Zfi4AXEL8uRoSAsx/sWQ2ZrdOf3H/B5l49EME81ncgX97JqaJClqP4CpC4cl/MZ/YZzNUDZQT7LGELQI9a5v8sItqQeD697/Wiy9/2XH6KCuRiBl1GQlwlwBMEIVmlYCoFutNE/1kt8XMi+XTnN7FnrFVoLAthAkF6or5lv9PAnUPp3CeHZGskPwPCJ27x9UBG5DdzPFzEC8jxMItjaAzLtsS3s6C/6tGMkh37AnLbpr6JYSoxOWPFTQzcuDtm2a7LL90uu9V2bezPNPhXTOGv7z0JnQer597c3CxW3nGHqNlgroWxtyhBswKBuoG4GIomK+xoDOkJq+0/3rtVPTXWasQPHUVSUn+UGZ8q27IEeHIAU6uwmoDbPjYleHgMLTnflWNIwAvIMYR/PN76QAFxBthqCaQFngaw7AtjqKDU0I5pbqO+SDLe2mlwQc5ica8B8gaRIGoh8LMx0/e1lU9VpLDz7plUPNQ5u/aF0gKS8kJFfLn7A5A7ypKVknrTgl9KCvwoK/BI0ajnm2dS96Fe92h/zzlD5Bl1JPTNBHzM3U8BuilBrTWCnyShvviJKeRroh/tiRgn1/cCMk4marx08xPb4k9ZlHcg5KK2s6IcE/E0EZZ9ZQwJiHvTrksiU0H63cT4y90RKls0nM2DwegTwNOS8JBQasXds2nT4fIfEqi+dOnPSdDHQKKWmauJyL3Rd9cr/K5K2gd1xP9+8uzE1uvKNaleUWbkcG85It9/xwaewDqeSkrcSOAPuItKQnGC4vV1Af1aEX/r1inhcyNyM3+RcU/AC8i4n8KxNYBPb48/waDb22OEvYYDl85EEK8C0bJvzVYrD3YEdNRHM2gkrmzDLIrM+e0aV+QsvzVnkcwZkAC7VCQ72fJ3LNH9QRhsuns4O4TB+2xcH59pGecx0dUgXOx2IQEhTgm0JwlPhpLukZF+dubcxM6xEKn+zjX5aVoFJxPx9QC9082HAHLVCo/VCDzEbO797KzkhqM+T/4G44KAF5BxMU3jp5Of2R590DI+vi+mmm5brt7nPquY8MmKXrXyrkXQx1JEvrGKg5bZyAT95nzB+JNWw4taY5zEXM6PaCV4hwD/jqT42rdmq4ePtBjU0sc4VaxDJqGjm4nwZ0qIiZJQ6W4WCGyoEvhxStBKlcs9gdbK3mMdZPjuDaWTjKXzLNE1TANp+QnozUi6r0rifsvy4f8z65UuzONndfqejjQBLyAjTfQEv95fbtFLQfjTNo1T+i3PHkw6+Cwx3UlSPhzNQW4FkTlWmJr38ITA4tQ+bS/OW/vWvKVpecNVAiAJlAD+LkHcq4R8/ptzadeR9nMps2xbiaCqvnh2INX5KcLb8JSsegAAIABJREFUiHCu45Ik9NYFYmdS4AHD5t90vrjtrxdUdhzpPY+k/fs3R4sM01tKFpfGwMVlASHqCmFXZEj8TAXy6a/MoJYjuYdve/wQ8AJy/MzlmBjJRzfHF4NweZfFJSWLxS71OQhrBejvlZAPkcLuwzFGj9SgnE2iZxcSVXE010p1ZZ+xS3o0ztdAhQt6TAiYJNBvBd8Rx8G3VD+KIxmnceXzXFMVxLOyij7BjGuLDBkIULUkpAU/niZeLgUeK0wJnsGdsMfKvffDm+IlJOkdvdqeW2A6vVxpEegQhG8qUj/Sum/jd46xyI3UmvDXOXICXkCOnKG/wgEE3vdStNgaeWHR2msN4U1lAQFtU8Q/kIxfIaGeGJZN4QgpO6N5pSw2goLzDHBDnnFmj+YazWXDOWoUCrUKHfujsO98dGtw98NLYI70+OrALi9axcGFNWhKSvMpbfm6bo10xCjbiKoVOicHvDsQ9K/FPvWP1f0ovu8YBRnetlVfA/CHuwzm9Ro0uaM2RbQPxH8rlfpBqQet3z2dckc4Hb75cULAC8hxMpFjZRgurbuV6jTD+J/MfKXLoySAtozAkwniB0QUf/8rJ2dG7QjE1fa4swWpKkJ9YM15PRpL2i2uKBie5rzEBlOVoElxsUnZTjA+l0onvlMqwahiOQ0UGucMlP9Ytw2iUoGmAOiSL5cAKaPvFfuo0jaUv5cz4Bo90KZLgXolqNIgGSGaHFn6eNHStW0xUnlGubBhVoInBLAJ4N5agX+hUG18+BFsX74UdiRF7PXXyP4I9GZQ/M7oHSzoU92GJncbVCQEXCh9i4X9K1ssLO/lyv4Vp9ArovDHytrz/Rh9Al5ARp/5cX3HG9bzpJj0LCX4g8x0nTsekoR8jcTuFPEvpDB/99kZqa2jBWH5cpa7zi80JhCcmpB0Q4+lN24pcXW/cempABdp7aLOp0pjp0vdzyS/aIF7emGLpNJRksHJigExkHnIfIQgnQFUARQRKCZQylUCcZ8CUEzAJi2Mds7AAPoKEJGCTJm4npWYbS3em7e4dE/MMm9BQ8WoiMATFNbPStCzAL4f5+R9jXOgrxsle1FzMwvcAVHaYt4Jwp3dhht6LMKMBFKC9li2n9oXBv+OxxGN1zrvo7XmTqT7eAE5kWZ7FMb67q1cjShqVFLeuj8B4f+MuByIFk8MXAAd7tNaf+azs5OHHVfxWl0vVw5cDRXWQeYzUFEOKp2AsgYJESJZJeIqslTbZXleIRan5cEX9xma26GZXDUoF27unvJORGql5QlkXQDhrzKJ4KmMRJQk6P2PVXb7kMHvCiIhLWz5d0MW5P4F28G/C1cyBOy8uTDoJsBUDu4QnQZVOcP1RcPnFxnzug3IsRkMeS/vhCoVOmslt1VI8UhTiN8K8B4N2xpx2BeJXIEKmRKnEA/tjjpK4IULYUZCZN753N5MSlbWhcngT5hxSxGoKVrIWomoKsB2tvaO324LV4y1yPlRWNL+Fq9DwAuIXx4jSsDZGgBUxmQ+Y8Hvc+lMFME2KEQZifusVJ+8fTKNSBzB0uUsz5mPZKoOSQukwhApy0gpixpiU5eRPDsQNLdH8+IuQ/N3lBB2a1YHlqAdGrz7IUgCT1SIJwQUV0ripBOPA34hriTI0F8PLGn7aoBc1oyB/wxWuyUnWu0xRJfhIG8gy2djr/oQlZWJZ4TUMStBexl40jKei4l35rRtJRF0R4wcEwoyBS3by0dspQ/NpdKRTuL/2sz1xHpBgXGtZtzAQAUIPCmg3sYAmy2bz90yNXHvkd7Htz++CHgBOb7m85iPxj3UG89EJpTmrzWzK8rk3vC5VsEmBX5hwbcn+oO1dy5E/PviQdzOonktglQKqYmVyIg4qqxMirrQ0kQpUamYKjSQiQ1SRYKKDAIDqJJBUAKCvEWqaDlNzHVEmBAxJhcMJrg0JU7QBotD/fcHOMppV+AKQYUDZ/+v0AlXkfBlwaFXlEX/vdyH2jh7S8EO5AdzSSZf71MtUapWlDPMOy3QogR1B4T+pDshk+R2RnFIsFKAFVAIJPKKkAss5zSQiwz3xUJ19hdLvXGQ6N0rkKeJyL9W+viyjQiQ2B6fBkHXtMd4U7fGuRZIOEGbILGuMeBVBPr2rdOCXx/zBeY7MKYIeAEZU9NxfHTmIzs5lTXmi5pxc4dmFLlsKEYIPFQ2UifVczMmo7dlJRhLgCaAagDKAtS/C6JqCsTufqR7e1GrSDckFDVlieYlwAuUwGTBNNmAJ2qmSncU5R7I7ggoGnxI91vACVdx8IE99NB2FuuhI6PXPBJzGXjdtY7SNJR3OQM7nUP6uP46IXOVqYaEzYlbShCc95a7jiDkA+J+RdQqmdss0BpZ3lO0Ykuf27nEtsWqoLWyEe1pQGcA2+X2RqtdF1ajtGiRQCcS/XlzKcAf74ixsFUjaxiCiEyW+Jd1ih+ADH75+Wm05pA67r90whA4xKV8wvDwAz1CAt9gDjp2o5Ks+WzM+F8tMaPPlKOuXbzD9nqJx9JSPhFDPJlEzIopUZ+iqiyZ6kBQpRCy0ljU9MRc2WEo1W04kzOcMaBqy1yriLICnHW2awChO8Nxf5zxwT349f4Uss5w7/5/WQyckXzgNOnl7YP7Z66JILbgV+4yytcqmzEGD59ej8dAkMtB9hPOCuIuMvBTcwJ24DHYYGO3nxFuZ3SgwLn/X/5nTizK2XydaFDZdeu/vstueDFAebDLA8kFw3A7kR7B6A8l9VcLdDeF3KHA7YK4nWXo0tTnTazd+JMxobG1ZBd3GlyRt9SUtwjc6Zuz5VQIfqie+EEQ/fzTs3wOrCP8eRx3zb2AHHdTeowGNJj7aeZu1PRyNKlE8paixTtbIkb34Ct9hYRuCBAlBJ6IGD8LwBwKSldJasxIbggJEyVQbyAa84YrOzSkMzb3uieiAVyRqoG4kgELg/NcGlzA7mH38lp+vbd8C0SxpX4GFxTZIpVN5K/6uKezMwDsH9Pr0XT3/++th/RksKkzspev88pLOfdcd2NjWQBCEXEo3UaNkC0Hfw/e2F3NCd6rOzmoiWUcg0zKnXYNnfA4kXEuuGlBqFGcm6ioW7kcX+CdDOqwoB7L1lggzQYzuyzPaolpdsRIH3A4Z2vJPtkkzKMs8J+5Gamnmx16OphoHqM16G876gS8gIw68uPzhs0Ps6qcg2Ai+s8VJN6wRQdXdFm6oN/ZHQafqQrgtICRAm2SsHPwbdw961ICnCISzgBfNoRrICgZFs5TyVXFc6/Z7o8zMpcdn8p/5bL7E4Hc2/vLJ1SD0dP/DbR76LoHaMxiJTOvDQXtNMa8HNPghOflT/kvr/gn/+16xhzCYZc88CoHXM8Y6LKHliRNthpMDRJwpXAvlQQhB/ct7qavZXC3jNhYjtkJ0X47hkutRUQuOoVcWpZBp4DyMVcI6IRE5JIiEji3v6ZHCSjHcjAzK5c0OWaqKFlUOFvS0D2dXk8Teu9UZV4ExNf7enrvn35aQ3EkvL6Oz1/BiTcqLyAn3pyPyIgH0pWvlqdPW5RII5dNiEy1NKjLxdGSorF/sNOIOR1GTHWPWOcme+Bn6O14cCfx8jFTWREANlxuYveXxjVEcOEWLkdVbEGxBBcEuMigAhPH7I5+ymYBUUPMNUyoGjQPvHqcJWZuAdEzkeYfsgyeToTYdizSqrzcMWZaugKieLrzGsOkBPRVAvjjkNCkCBNePYBBjJFgLhhgX8liz6DbsGAgTUQpECWJOQmCi3Nxf0IXiuO014mSBJMsK83AlmjIjfnV53BD8zZVaN2geB8T3S2l+mUCthMy7JEG/Uai2NKE6FimXhmRxewvMmwCXkCGje7EbTjkJZWs6MlMTKQmS8aCtBCnBoJO21ni6fsintLLlMkblEPsXv1wcovOnRKVj3CGzmIA1i56glgLIBZEBTD1E7gdRHs1205j0elSrRN4txCimyQKOoZzSGqSEKcxsBjAuULAxb+98sPYC+Ll1ooHjdHrSpzYu3Dha3smjerMOhFZi6A/gWRWYyFgFyWFfasiXHpgP4aOsgS4LWTtAjFX5hD8gp3YWigtqZZBdcS2kUBNks1kKUQjCTRYy2nDCMpRKwQhmAI5sGMrb1UOtMsM3XNozpJgTgsuVSuxo0piW1KJjbDYELFdZ1ntLERoLRRQuNNHp4/qshkrN/MCMlZmYgz3Yzmz3AuoYB+qpC5VZ1OJuigytd1sqopGTDGW5yYknZQkWtCukWnTnHQeUe7I6fU+5SMlgjXMW4zFTkuUZ0YxII5dESNikZOCOow1bYZEZ5F1NzPttiraqxLZvhX/gtLSt0MFaTSJyJxuBS6H5T+W5Ly3BoTL2dEJtAfgF5jo/5m49GhNkO782gjEToz0lF21iieoNBorKH4PSXEdmGtAyAz9SJ3YCuI1KaPvJ8sPbtu+56HW+jn21DrIzn5UMUc1BFuvZFCfgG0SkuoFcb0BktZyYIgEM7sTsipJqKHyTodqBNiZS37veZ07BnOVJbOK+ol5O0CbI8sbEkLsnqi4VRB3KnBnSQadxai3G6gsPD4F0XKMZiqWkZ4Nf71DIeAF5FAoneDf+fJOTimFLFifFBKfmhU424DmdmvUdGrKdGhOxba820hZgrCMgZDsg3BTAkaBYw3cnWe6N9LcIWD7ZAgObMJaU7QqZs1k41KQ0YUQ2iQQNe1BPGkRTDmugZn+dDMqyJSaAHkNE31YgBudgAx6YhUJ+AWDf2k1P6J506aF31+oj1W229dDsoRZVaxGWJ2Jr2PitzHRqQSaUXbXHdzJEePnyuq/kZF+sfHebHvzHeBmgPashuyKoPoFgmQVAmUQZJMISrYUCAFhI1BhwFgkYMV0wXxSqMSlAjhTgl3N9uTr9W3Akaychr8kgGIALtaFVJgScFERbSeizZr5mX4rn9cG+wpT0bkWiI9l6v4T/Gc7KsP3AjIqmMfXTVzRpe7pSNZxqSEkObloqKmgeVKPxdTIYkZS8HxATCpYzuQslAvQG4rFKJ9MMayLwSvbgd2xyaCL6oGeRe74KiDeGIJfgMB/9nP0q2Jrd9+KC6YWDpfWbZt4YhDoU/YZ/GG/pne5tFJlRypGDuA2Bn3HSP5xKhFs/Zep1Hm41x/t779zfbTYMs63wNtJ0IXKGdWH3LgYP5JsP10qdb303dMb8gd3I35V75tZXP1HmBgE8dSkkIsF8fnK1f1gnjp03Piy0X7gJcClCnPeWs7YXg5hcWLmXIorFGytLItKmwFaCNgcgLekJbdmlGgByR2Ssdfm0LnHHXO9TvDoaDP29xsZAl5ARobjcXWVO9ZwtqIWdTVkzk0IXFxgnFY0OHlvDNmhWUUMZZxh1rkAgclZvId2G4YRa2btPK4C6Z48FLqM4C4OZCjGwT2gBo63+D8CE/0LSG7KvfCTnSuWLrXDcRH9/C6ex0Zf225wSXuMCwzKrrAIiXYnCJvYmH/o0uGPFi6Efq1o7LE2ee/eyslcqdgElp8WwPUJQS79yhC+nwrFnzGU23j3jOqe4fBy2QL6z4SaFCFjlDmPBN++f5d23lAszZBdynGxzHkXo0nOvZcoHPKXHvJ0E2WXXnZLwNRI0rUKUaVEX1ZgB4MeESyeiizW9uewrzAfufHAf6yth7HcHy8gY3l2Rqlvbsdhp6AmKeJJGYg5PZamtMVoKFieFTPPJdAkZm5w0d0uHsM9/J23VNkGzuhiYCeAnUS0wzDnDaOkhPMHtaFhWU/gGYpwqiBMPNDFlon+oViMvpAOUt3fOon6Dne4zjbz6GZkUqE+W1q+sc+Ic3osu2zrLqbCBd39JLD4idHmsX9emFh7uNc/Vt93Tgp/thkVRR3/sQRfFQpxFgGTXX8CgWeqCT8MBB5ZNFP9drgutS777trLkKiaqM/dH5v4Wcu4cMhNWglnl8KqiPG4MdYJSIlIBK6IIoPSAE9kYIYgNElwPYiU84YbjJbnpKCSJHSXDL9EoO1VklvSUmxLgbdYZbbtoHB77y5EI1mw61jN1Yl+Xy8gJ+oK4IEQ7BWA6NqCbDEVz8lKeXaG+MpeS6e0RjypLUbY6s6mXhkG5wLJnO3BgDlixiZt8VsLfpQpfDTOo+cniynv3HzXrkXacnySlPIiJex7BOFUZ5sYKFJU9gD6wj/NDm4b7hR8lTmxZ1uxqcTyD8D00QLjZBdsKFG2Ctv9KtfMvepvXraXDPdGx6DdTas4aEtgjgzMeYr4JgLOdXm1MgLtExS2JUjcIyD+sXkGSsPZhbj56d+HVF9On0eMv9KMC4oWSArSGek84ezXegvhF0waeefq7ETtul1IFnoKEyHCU4j5kqTgxSmBUxnImEEROXCpuB1NRrqEjOAKgQ1JyY+BxMoeIx8OkugtTEDujnJAqA9MPAZLbERu6QVkRDCOv4t8eSfXKhs1TkzKRcbyKS0xNfS7t3eimSWLCTlGJm9YFgZTmbuoa2ORN8wdTLSOiDdLpl0Mu1sbu0eI5K4wwu6dp6G0kkg74/ZNgNq7BrW1ypwTKP4IA+fG7EqBlwPlnIB8qaeoPoV1MMOpMfHFVm6UUfzWHiPe3BbzRSVGvTt+IWC9Aj8rmJdPmhf+eDxGT5cFeB2qpcJCCfN+MF9sCTUJgq2Q6A3c7grxd1WQfOlzU2n34a7ApY/tTE2orZ8bKXqjZdxkmZwQuGjEzWmJ1WDzoz4R3rttG/TKiwfmcwkgKzcgxShOQIRpqTBoSEg7UVuapRlzFPF8As1EOccjudgUF8RYFpGAXA0u3pNRtL1O0XYCrdNs11ultuQKaFk7wxvcD3cOx8L3vYCMhVkYlT4wuTfCFUBS9SG9ozuexUKcVCnwNgu8cV/M2S5DYZ8ZSH5YPgfnsm28pAhF9yey6IoYO7TFQ5HAE9qq9fefjK6DvQF/aHPpFAH6WAni4pzlRmYkBhMK/r01hc+IZEXusAL6mOmDmxFOTsUnBSSW9cR48+4YVRGzUuxiSfBzw/YeATx39/zE+lHBe5Ru8p7NPFUb/R5mvIUFLZBsaxKCXPDLb1NkfyZZPJKarZ44XJH8xEtclUN0aczy0rzB5S6LvDOMC6KHpMC/cmRW3bUg8cLrDmswfc0z6+LTDeG8ComLJOFsZkoCVA4h4bIpCrIcxEhAnYJpVO4UlB6PmB8D6ClJei0qEh3FXcjR9zEmPeSO0vSO+8t6ARn3U3hoA3D2gnXbEMxO67OSUrxhVwlzu2OeU2LMKFluKoFUZFkOeVOVkxQyb9XMa5UQzycErdPGlGIWfSXYPazj1jiZ6f75IcRT/MUWbrAwFxWNvSxmutoCDQNuvvSvzPxPBmrrv5/kYjUO7eMSNrZuj+YUSZ5TNHxDweKcnC2/7OaSxO1EtKJI5pvoLbTdfWZN96FddWx+64b1bRWaJiww0JcQ8C4izHPP+QShNSOxg4i/JVPBdw/XpnDHVm600O/PW766w9BMBqpcIi4J/MAI+SWhseVrc6ntoFSY6dr1qI10VJ8JRKMiajBsa4hoKjPOJ2A+EWqFS83lwuIJnJawmtHKjL0TFFpqJG+2ECuLrJ83KtHSPInyB72v/8KYIOAFZExMw9HrhDOQd9UgnZGoZRU3KEEXC9CV7RozujUmdw8mKhzM3ufSVvUC3EegfsP0QsnapznWT4QbUqtWLMWwvKScVxGZwkQJdYVgsSxmdkn7nB3kwSyZnwLi11+fGz5zKBTc0U5hS1dFWlZeWmBc2qFxaYl5jtsxKfC2CkWrpbU/rNkV/nuzO3oZ55+y7WEtggQVz2UlPgzGeSAxMSEQuNTuCvyPNWHwT8j37WmeX9l+KMNdyizn78QMWNNctPy2du1qf7joS8SK8F0ulpq7+9NtwzFylz285vTXppKJ2YLoLVLQGQLcRCDnTDGBB+JN3GanXMCrXiGulrwnZvyMhXg0TWZdtircE2xE7/sWQR9sd3so4/XfOXoEvIAcPbZj4sr/d1dvXYzUPAVxniS+pNPQjHZtm0qW0iXm1NCOw3ktMWhPyfITlvBMKOl5a+3egrZdJZQ67z+58qBHVb9vwO6hMuV8hCKOrpQkPttvML/HABWStk9UdjMT/9Nnpye+fyjAXK2RKo0GkL65xHRtu0Z93nLW+ZEKJ0iK/iGt5O++PA1bjxfjbNkesqE4XRp5MQm8maS4XICrXdbDConfTAjwMBn+2adnhk8elOF+54k72pDp6cE8Jn17BFzVbyAConx9QB2hsN8TQn0R/4LuYQVbMtMVmxFmI2REEDXYSNSRIFfg8VwSuArANLgKwgO5ucrVKt3xaEjUkpTYVKX46bSkJ1nLxx+fgh4fiHjQGT2mX/ACckzxH72bf3srJ2Wq2NRj1bycFouY+ALDeFOP4WxHPBj4N5CwsB+grgB2D4RY32/oyaI1v5M1wQs/GeGjhE9tjS/ff3z/+V5DC9s0B5USxTqF3v2VMO7cMFXctcJ5Bx/EI+f/7OJ5RWPO6DV8Ywl0ac9AfXPjoqMJ9INIyL+q6sGO4bw9H73ZOPIrX7GJK5NxNC1J4ioS+ADKdbggKyXtqpa8WYC+0Z3r/Gn9wonFZufE8Hs+Toy6t2FaMTJnGsE3G+ASV3ArJOyuD+iZhLA/ob7u7915Sn3/kfcacC8POB+hyutFAuJKy3YuEyYrYIrbmZiy2YUo5ULhJXWkBb+YFng6S/RbgtnYUwy3o4Siz7U1ErMx8tfwAjLyTMfEFe/p5wbOmyt6DN7YGfOibk1TegxXGS5nZi1bx7VLCc68iSGeVWx+ogT/Lm8TvVqgP/H8ivyK6647hHzlhz7c5m3xJftjCD/Vben09pir3RFMpdqfzZXEpypYfP1QPHH+brd+R2T47TsjciIyy3XQVeVLglqJ+F5t1N9+az5c1t2DZVI59I6PgW+6Y6ee55GsT0VXM9NfEtFMVwc+RYiSAl0E/H2gzPJSKtH6D/X0ex/+zcyqbau+QBssKTKuMYwznb1LgFdlJf5fkvFYVSlYM2IP7EFD+9rVqEhmUZuzeqoVNC0BvkaBr2CUgxPVQNEsigNCvkqhfVKIPYr5gf5YfZ8E9t02nbrGwDT4LryKgBeQ42lJMNO3tyFRkcGCPmvObNP24n5DZ+YMZuQsMq4yoMsx6GIwtOVNMdNGzXjRsH0eIvzNDxfQtqOJ4/Zt0ZkM+tMugzf0aDpDESeSLl4D/DXJ+E5sgx13zafXPMe/iTlQbUg0FPVfGMs37ItpQp9FZUBgCdoewD7sHjixCn9+12zqGfFxuKOftQhQj5B6kU5IpEtiIDo8LhZKNpMqhiFKnT2I6+YgPloR13+6Ln8epLqeQeeDcGYAyIBQzEr8tCbgXzCCR5qn0ubfN/4PbtqUUGLm9Rp8bZ/hMyxoakoQK/BD2pq/iSjxu+lz0HG0+n/NVq7W3aWJ6ZS4SAAXWqKpZHkqCWqS7n2C4EpORtWK8oKwWjOtJPDqQMjnsiF6bmmk3IjPrb/gsAl4ARk2urHX0Blcv9fSV5cIMzf1an7riwVM69BcqwFlLIR705QEKxjWWL4nz2I5SflSzNi9ux/F1YvJ1W46ap+b1+cmIZk4vT/C1SXGn5KLL3Nn4IxfJInvlxQ8+PW59JoR48vauIJ6CzWawmUGfFOfgYwshKtEFQr8xkVTS1JP7X4afcOJKXndQQ++RXMnsigVqmVJNQkZNBqOwoG6GaLDMncSmy4jk70zp6H/JkAfDRvM0k19E22UmBUG9A5ivL9cNr2cghdtdQrPEZsv3TY9+avfNx5nQ1JR9GkN8d4eiwpiJBsCcEbQT+PYfHLt7PDFo2l3cEdoP1kNeVIVUlGpUJ2n8I2C7ZvSkt4kCXMCKldVLDvppSQVKyUVFGFFgu1yG8eb7pyb3nXUFqi/8GET8AJy2MjGaANm+n4Hzilqe35rbN/Sa2lxm+aKnEHCHVdZV4WOkROENRJYZdg+XrDh01qg88fDSCMyHAo3rOeKpEJDzto/sbAfs4xq96BIE2+sFHjGgr75lTnBQ6917b/aEp1OEue1GXpbweAy5y7mHMjSxJtDSQ+ysd+snxtuGJk3Z6blyyG2vxFJYVCb4nhyQGJmkW1jATShR1N1ztgqXc4HVjYE5xKCclmBfEqgMwC1WObteVJb4gR67pyI3EgdqTmPtp7e/spsMvlOQfQxA3YMkzUSUVZi0/7aH1/MlYr3xSdV9N5Fr3whcG2zpXxtrBK3W+YbSgylCKUmRfuyEvcpK//2lhnkao2MymfRKg7qRTRXBnJ+UvHpinCmAM52KejJ5U4hkPP9TRE/WynpSWL8Skr5hJbo8q6+ozJFB72JF5CDIhoHXxh8Q17Qpm+JmG5cl+f6vTEqXc+HEhcyodtY3sfM3ylUhV9JNqF0NN80X4uae/vktVA7wvjdYPprQ6h1+ZeqBeIKyTuJxCe/MFP9x2u1/fwu/XYy/L5dMc3tMjx9sA743lDQjwMyv0QxfvSbp2b3jcRsDRXMqs6iTks9PyNxfkB0WWQxt8Bo7NSQnZrLOcFcP5LS1R4HXJGNFKFNCbzIzL/OG/zCFuNtel6q5XAD/Q42jvdt0n9mmW+JGJM1UOcKeoTEOwXoq6G1P4uicOc/nPJKW8h7d3It5XJTcgiXuaNE57qdIHRMlPy7Ckm/MCK6585pmUOOxzlYHw/13y9dsybsFTPrUkJdJJk+GhDOSBBCl+PEMZ6gXAAiFRj8zy4WlhJqY3MjtR7q9f33jh4BLyBHj+2oXfnb7XyS0eaMlhK/LW/x5h5DqbzlxEAwILo1sNWCnwfwNBms3pwPVq/+6f5yGc30WuW2j16/B0u41p9lljL4tiLTtKLlapeeIyRXnpXv1Cb4j2nzURjyJPr4Xs6UNGpkUV8P4g/0Waop2vJZOSuil5jsVyUF91MKu+46Qq8xJxx/tws1MsCk0Jrzc4YXtkRcH4OmBKAZIFQb5mzMcJ5fL5fqde6oLrBhIL/IFTWVAAAgAElEQVQX5dlVThS8UxBtTRKvryJ6MTL6hdtnJjaW4Y6Agf/G9aXTALqwSHS1AS539w4J3ZUSv60gflCI4EfN07B16F5ubMt26AviGJd0WVwRWZzvMiSHxFsqJN1TRXiQK9Uzd9ZR79FbAK995aXLl8u2k5ekKoKqKYGh/8/edYDZVVXrf+29z7ltajIzSSYJaZNGIoFQlKIUQRBFQQlgEERAQBGfinQeSQQECxZQRFRAsZInVnpJQIoIiZQEEtKTIX363HLK3uvNPjMXhwgykymZSe79voiEc3ZZ65z9n9X+daBDOEwJOtxmmjFQnBCgJCGMC3opKfAcE99LRep5GhJ1lBz0tT79Le/enK8AIL0pzX4ey37Rj1gEqav1R4jwqWVZnrE9wOSIZwptZWKApxlrfMNPGRKP5qR86IGJ/X9A7CiWi9cEx4Lp3BbNM9IGE+1/Z2CbFOK7JSK4N1US25SsQHrpfNDomdnquEOT6gN5msd0juXAMBxVM2djAi8T439vmeC8o8+/qyqxh9i0A2c5QvkT40z7x6U4PaNxSG3AseYQMrI2OpgCI0LIHQa2KV8dLMXtVomIOKCsZbK0WNAiw/gLs3yMxyIzj8jv6rre6boP38+xoirEZSq8DISv2kwmB+AKB43FEs+EhJscpV7AcvhcCZGugMOtwelM9JnGEONywAhrNbmCX2yjJruWYvKJypFo2qUHcscHBvYJDyfw+bbZlWgHbkvuTOWKbN1LrQv+gcvmb9JrfuOyyRWtvQHIPdXHnnp/AUAGsebn1HEJZbyqNpaSUwTo7C0BhjaGXBalBhFZl9VLBuY5Y+STgQ6XORTbMH8A9K7+8hoeK1jvk2ac0pYNdnoUo2GkyxWeLldYyJrvb9TOGqA1NiKZOFhp88nNIc3cFmB6ZDIR5VzwvxThSWH4tz+Z7L7UUzVe8VrzUJUsHg4OP25AR1t3Vc7w8CxH4BH1PGm3Ht65h3jUQrfjOuseigrlgAaHeFsR4emquHhKQj795ZG0vKfrjeor9oYUIjiXBH2WCHspQkVCwI8RXo1L/DZOeNYjtcYNvWIj5ah0yJ8IIT6R0VwSMpJDHOiUwAsg/O9Go/4+diz83okh9WB3FkRez1ZDi71JyOMBOtkhttiRssAdJ7QMc/B8hSMWhCTujQ3Hir5KWOjBLvaYWwsAMohVffMWnsCB3n+bwUlpjdMsEWLGkqwD9gt3nWH8STMeI6NemD9t4HTis1Tlai/EqDX8chvp+jX2kA4YXC5RXyKxNCbpNwnm5WF7i9yjiOmMbSFXbA5sOwzbZxtNZOgeZtznkFx0Rzd4tP5D3R3xI70meA8JHBBAfMo3+GCTJZW0bfjeSmXf5afFAl17D/N2yo4ywSuGKHoJRL9R3PpErqU2PW/69B5bIrOW5Y4TpI4X4A8IYB8JJodoU4mip5KSFqeIX81pU54lqslqHO4z3m8LB20OwjAHTaUCzwrB1145ugtV7F3efe9c+MnXcicQy3Nc4mmOJFvzQw7BjHQoXaawWAI/YvafbWpKbOu1upXeWfoeM0oBQAajqjsOvTGb9XGQuGBNDtNrPR5nXSiBiZhO39DgF9uo2X+BIPcskKofCJZHXtTW9WZr11rXmi+CzVXNBqm0Rtx+PRdLaqpUvL7EoWYYVo0hqupCjG1luGkN4RKyMbJZTub72jh/aEmhYf5o6nYb3PxabIFeai2cyY4+Uxv+7LaQxrZqHm4tDgsCnRtgdedRiayRTvc7hBZFvDkp6E+lCo+KmHrpqmHU46D/acu42piwxlX4IphPBJGURF6CsL1McsMwB82thpytARd7jEptUGlztQ2jtURiUYnEAsP6d98aH++xVdQd+XTl2lnLeaTW4QRH8JkEnK6IbNaYjBGFcYH1wxw8WubgMTeUj507CFoVd2XPg+2aAoAMNo21EQndvIJjfqqlOE6pU5n5qo0+V63zIAXAgtAaMJ4MgcfB+r75UwbewZAX+WWrvVOIxGfrAp6SYbJdC6NspqGKon/an7WqtoWAJV+0ABknvJYk/hcLuuNHE5zHeqq+y9dxORl/mBTqCwb8+YYQojVkYS2HfA/Zns5h7+/wbGVLFZ4rlXiCNf9xS73z6k/271m9iAXjjatRnA78r4FoNjOqpKAi20e4WAJDFCFrGA3hm+wD0b4k0XYJ3KMEHlAkn//B+J6DWW/I6S1jdMRE9N7BGSRxZkLQREUYFT0HgppGuryqTIoHIMXPRg7Hhp3tztjr696DBiwAyCBU9jdqm4eC4zU5QyeFoM81hVzeEIJihFCR2apJfDcn1P/JFmy/e8bArdy9aAXvzdAzmw3P1sCH88Hp6PDueDKjZtv2T0eQWoF+lhTy10rj9R/2xHXVofevrfSmS0EHNxv6uMc43nb96xTu6LWno4MTxpQoakoJvCRI3tTq48mhtcj0lDV41gZOyFZ9EmA+IgQOFqBx+c6PFizsfiI5drjVSiWQElQbwtzoK+ePrRr13erH0mtS6cJAzPSxV70JrqRpCRKfk4SPWACxz3qFomxS0f1KiBsDgdfnjEC2L4o3u7DKPfaSAoAMQtXftpUnwpjjNnrmmDpNR2U1p6y/3gWvcyQtYa1v/emk2AMD/WWavY7L3SZ/GMfpMoDOyj+MHenHkWYiF5KNQ7D9UkfQlq36Da3Vj8VmpO86knI9Vd+8dcExBJq9KTAHNGma/nYZVj2dw96fJxWz2VlxQWtjxHeWOurhIIFXe5o6a2NKDalgHyIcqkCfFoQDOzLxIvCNAvod4KEJpkzS1lKJpazx/brx8qHqedA7xbzbG4LpwhgWIP3GbEVxzLmYGLMNUOwQ4tbCigtamCDc7Lpy8aQRqC1YIV0QaC9eUgCQXhRmfw1115bgUAJdXOvzgauyGG4rijsygB4E+CHB/Niv362bXH8t9r/Mk2dqLffCG8H4UjstyJvunujOfDA6RkgnJVqI+PrN45wfd4W5tytb/NY6/0wSdOWmgIZvDri0rwAk78bqoJNpqFT0QqmiR6QUv7+8mtZ3Za3veI39Sl++vSgpSvcWTHME8GELIHnrIw/EFkxCIExJPFsq8CQb/uNNE5zFAz4Ndu5c8bHTLkzFucz2hp8lCBMkocK66WKEF8sd8X9xYZ7Uzeq5QjC9R09St28uAEi3RbYLb2CmewCxeVP4wbaihLlbA56x3kfCRs3bDyi61dPmbnad1X+sGRyVutaHv2mVuZBhzggMxhqgsnPgOu92ccgGfPlJMP315hpnQY+10JGI4K0NPkdE1zWFKG3WcHo79tF5nRbko8ZXhNwIV2wqIX6UlLzpsl5K640fhL20F14E5o9IopGCkOocx7HgZVsUO+BfF0txr8/+y7fWJDf0WJb9MICtVteYfKiUOEISPi4IM6xVVSxpw1iXFycl/8Wh7b87v7q60M2wH/SRn6IAIP0o7J5OZQ/bISvh1Mf0sYbpG82hmVan2w+lCEAIl4YT1Xd76+u8p+vtyv22Qvq81eEHtYGtvTiOAcuJ9GYAOw8gzPxzJ3BuoBB1d+1HPW5Tmy/CfKEkuMAQ3cCMVF/zv+cBxBHE1Q5MscCjSsjLLh5FPa5jsbKetYIrXa1PAMyxDHq/IIzYMQ2ZgSwI80yoflaq0HpLF1oSd0WPfX6NDajXIo4sJgsTfp2AEyzYVypkpySoMSn5l6FQ159TSS19vpbCBG9KoAAgg+hhsCmnlUuRcBL6WDBf6wFTs+05/dHPAJf8apLznUG0JVt5R+es8iawUTMAvoCBozuv/98WAf2QhLx6w3LkHjievJ7u0cYNwiLEAwrPI4I9kPKJXz0d+h3vfxNACBjmEBcJfhSGL71qnPtib0x6xkucMvHAurGOJOLPEtGUzkF0y5cVk5Rh5v9tblU/mbAPvF1aed7NTdvnX73uT2xrCX8DgBPt4VWhEE6Ik5cQuDP05TVb70TTQI7ndHPLA/7yAoAMeBX9e4G2GVDjWhS1+Po4QzwHwJQdln/JnYMNQABcZNOSBfYiDq5j0CkRJUgHKlo/d8L2PwVu+t44dUlv+estM63XilLhhmcz42pJSNqv9b78dXJhodKJ/EuPGGMunddLAGJjSsX7IAnSh5HguQwcZKtK8xlsJRIoVZRhoivWtIjbpk1DuMsrz7sp8FNX5CZII78FwknWZztEAWNjEYnlz3VGXjG8BvWFQHo3hdqDy/v4lenBygq3/ocE7FezTqDYOPpYgK/ZXQBk1hJ2K+PYSwp9nWE+1VZKWxCxrrmkBMol2b6nN31jjOg1ADl9BZeEIYZLCs9gwsUKSAx2AIl6p9ciVpoNDxOEaw3wXgvElm0wYj2WgG3URKDLnDHi1t5mCO6PV/bs13PjQxY3MHCSIZIlAmKEQ4gJ/DzrySuxAfU9TYvuj33sLnMUAGQQabIzgBDxNWwtkLc67gelBWKtgQR7YxyorxvmUyyA2MJBCyBFsr2w0BF009zRvQcgs1/mcs/1RzsQs0H4kgUQy6jbl7++tkAsgKzagkTcAkiIrxvgoI7MqwhAyi0YK8oA5tLrxro/6su99tXYFkAMxPUWQDSTk5IQwxTs8/Fz6cgraoYXLJC+kv3bjdvHr0x/bmX3n8u6sNa+iCKV1Mdq4rm7iwXy+Zcby01ZcoL06SoGTsyDhz1wbd1EkaViBb77nXYXVq9Q0M9awkXQuUrpqs+AcKmiwQ8g1pIrjaGKhf4AMX+Nbb/zTi4sW0AYubBgLv3mIAUQ68JyWN4Ia4EwRJktTXfAcYGfeVpefvleaBzo9U+700lVAJBBpM18ED1w9bFMfC0DU/N1Ex2GyCW/GGwxENunYiMm+b6emdV8rmYc1bkWxNYzuJajBfRjZjnXNKL19gPsV3TPfmct4LhXjSLm8Jy2/INrnP6MgQjiSsW2jewjJOVl1/RSFtaly7g464b7tlHZHOUbzDaMSfYFz9fSWHr5lKQMMV2+aJ348YIjoAfNYctMH3p5S7I8OWSyNDQPwEftE1AqkRvjUlNC0i+KXHFdIQurZ+9Fd+8uAEh3JbYLr7cpr+cvgoqV6uMg+IaAMc238YKO+gIiccndE8VNkVJ7oWlRf2x17lwWOFt/LGfwke2+eb8Pmmwzh/IP5pukhETzY4Z/wkqtuH1CDwvvbMprGxrhWbhqSHA+kbhOgiO68L78venCEjCVCkGRDaILc9Xc0THb7KvHv0vW8HBhzOwc+LhGzfsZoKJz3xLronMFsoC4mrPi9qppyA2WLKyo6HSf3F5tjbL2I8MXEXCErbBPSWwaqbA0KcS9pUr84vweNhXrsRL2sAH6+JXZw6TZ59tlmjsXlP1MeExbk53rshrvadZwNYMiqgzGdSKubm1y0fTXQfAi5Vvc6hJzYWDMp+sC2itruOLt6kAShOcrFBYS4b4bxjlP9FjUHUR9xfuazzGb6w1FLYAjDOmrlyIPIEIgW6FoY1LgEdbh96/rKRMuM120Eq52MF6G+n9C0HEZY6oYSHQG4w5amJwk3JwQ6tci21z7vWml9T2WZT8MYN1zxY7+oAEfHYCPM6C97d7iAksrFO5LAo9vD9XCQVPX0g8y648p+upd6Y+177Fz3LAhOAJEV9UHPHNLgLKQ2+vuop7Rhn4D8l//3ZT+723dXYXYmA5vQzybCecZ0AWNAdysYUvZ/R+FhKUSLcMVNYDNDdeMc2/r7lxvfz3Tl1bps5jNnCyjMmsoaV1mO3Yb7J252ut1Ooo+64oUPZMkekRq8cdvTaTansxhrbjVp7aUs3Kmg9UlBBwjol5Wb3JSRsNHVDGIGk79tVjw/QbO32+eQCt6Mnd/3fu1lziVS4Vf1eBPZwwNDzlqa2x19WSCzI+KXfeFmXthXSGFt7800j5PAUD6V969Mts3N/JUbcKT6nw6cnvIh2pGwvq5XYGnkzB/Z9Cfh9U4/xzoaZoXreBKzcFIUuKrhnGGZzjKFtrRhWUP3YSASQloAr5jhLrd9VD3rSk9rzq+cHVwDGn+dBo00zPoMzLFDhqR6IUTROtc4rvjAo8QqZe/P65nlfWW5mNUcvJ7fYPDWww+2dZIbN88mWK+p4mVacRqTNBDJF4d6vA/mekuulM9M3euxbY3SYh75RntzUHOfI2HChmMjgH/w0Qn5wzitoWv5WmRwEOkcZ1w1ZKyX6C5UETYm5J/97EKAPLuMhpwV1y0gkvg+qOyPmYZyC+FzEPswVsskE5JrGc216Ub3PnVfxvYLKuWzj2Enpk2bBlW3yQAfDuB5ylNXNAvixV+D8glN/dGLGRprsYRtA+kOA2MWX1Fppjvl26zyhRhqTFmjjbuwy2TkZlP7R7Inf3N3cjJjGfOC7SZ1WgwMWBUWgCxvzwg231ZALGAUu3Cr3CwWmtzjbfa/ePcI6AHcszsjFe96ZLoAJI02zIVWO43m1hRaVPnBP4CX1+xd427vGB97OwTtPP3FQBk52W3y+6cs4Td2lIUlfjBKYJwedrQ8GaNmO2R4BKalOCHJPCokXrhD8cm1uyyhb7LxHPXhx8LtZm9TdO+LRpR8FwSjAA82e5xsTm7KgRcY/uSW/I8gReHKHrOMP/mm+OdJ3u6t7PWcFk251WlpDwbRJ/VzMU7xg56Okf+INdA1iU87wo8wYbvpWZn6e37I+zJ4X3GZk7FGnNVMUd9SRuckgXKtOGkI8gQIxOCGwgUl+CyECQ1QxRJcJGgN4j4h4LMX5Brrv3WlMoBxyEVxT0UYob0iQb8SQa9B+Dx9jlQAg1DBF6LEx7QOrjrmzWJNwZNRllvPFADZIwCgAwQRezMMr6xIfwEmC/fGmLC1gBD7Bi2Z3hKoikGflEKurFknFpIbYlaA4qyooMJV20Iv8wGc7aEiNdruEQwBHguod4hzoEhAlDKMyizZ4b1bg0RCEsc2sxsrl75vPOr+bNgenIA5+X+pRXhuYb4/AzTaI+5SgHUmx0JQ0Abpm0M/gmI/+Q6ztq7eui6smv/4jKuDkRYEwBfZsJJ1uKwniqX2BOMLZqxhgSVEDAmYC4KQXGbEy2AuiLJfyxT4kGT85791kCLmTHTWWtR6oYY6nH4JWZ8wRCErf0gAgvm1TFB8yXrx12KPXfLRGremXeocE/PJFAAkJ7Jb5fePXeNN0VIechmn09IG5yYJ+WVgC+Ja+MkHogDjwdCPlP+S2wbKP7hLyzZWiRjRWUuyc9DiK81G8iMNTUYjZKwqq2r3kMKtJoIFBieZgwODwijNWNYUsDEgHoIfJdZz0dJbPOtVdTaU0VctNyfYQQODEEna+CIwC6HozbBPQoURs2xLFEyYznALzGJe3Kt2b+3Fhc1P9ALTLhfXZU73hj10RaY9/tM0zuyyGoF+DES9IphWi8Al9kMFURHM/OHApD1aPlVDl4bIvlJBv/8qr1iS3oqw966/4gFrCYVw00MCQ+VwEebQxycA/a3VqgicLGEFyd+UTPfksnqp0cgsbnQB6S3pN+9cQoA0j15DairLQlh6CLp++F5zLjUUkcZIG4L8YgonSJe6xI95TD/zoFaGqtBw0DI+79qA4/UOpzcEvCnA6LPRtxXQC4GvBYDPaXJ3FVd47y493zQghnhIZA0K8d8sGdwgM2QUoQWh+j3Lun7nJj7/PdG0xs9VYyliXFSKJHx8KLQ8GlZQ1WaYb/cLSHwm+9JV16Yzi1xQyCrGa1K0OMO0wKCePJnk+i1nq537gJWS2vgVHvhF5n58y1MQwOgSBF8QVisjfmhEO5TrTlssXO5rYgXVdjnxHzBYxoKUNFwB7kSheeIMedf/1DPzD/FYt2uC6bbOqd5gGx5HWWB9IcLEiczcH7aoCxjA+d2HwSv0uHaEoknjcAPrhnl9goVfk/1safe35X3YU+VzYDfty2u2nsW5Bsr9YdtbZxveKYGptqvZoGoBWyrQ7yhhMSLMZjHOXD+GpsSgUiv0IHsrIC+vi44FMDJ2zQd0hTyQRbwDFDvCNzpAn+NQ716Sw2224P4/HUYLr2wpoX5dENkO9KRJPhFxCtShGcN4fabJrjP7+xa8vfZmpS6lXAggxmIWGzFx0LmA3IaRSHgRO7BLqT45lN1821kDePlgPl5QXgyoZx/ELDl9gnU1NP1nrecK3yFERQG59l2wCEQM4COEdY5RE8FbVZFkFEvT9jHFg4CGxdB+iXhEcx8bMg4koj2K5HQcYHFYJqnAvn3NS8jM/+UngX0e7IvG9trHYIS+PpAqfGxLHj/tMH0kOGGDGmZmR3ClpTE3ZUu7ieol68cRXU9mbNwb88kUACQnslvQNz9uRXWzRMcEIA+xkRHEXOSKAo822Bjtrg9prCQIH5Ljly2Ta99Iz12bNDT7J9ub74j9hGu1zZ2c3GDpvENIVfZGI1g3th2+M4lz7lnQz28hUeSLbCPKsZTa+EEvjmHYS4nUCnARUUSXgL8qiZxfb1pevSN2iGZ/D3dXlf+hna/e6xcoNox5lTP8GFNmis0qFKCq4gQJ24vE9mx+VRHkZ79ez9kZMDcKIjqmOjZQOsnFbsv/XIqvb7Ta+t8IzN9fo3/Hg7p4AzRx0ODD7enB6MhBix0badD6dz3o/G0rvNts17KjjMOTVVCnieBj9v+IA7xq4rkzXESC3hL7YbvHTI6Apz+/Nl6oG3LWkpZxqpYyLEKfKQiPsXWe7Qa27UWEAJagTe6oJeI6NZhUi5Y+jyCXQl4/SmjgTpXAUAGqma6sa6zl3ExB9myRNI53bKUZg2NDQ1XRc2YCBqMICZocxHxGgL+lnP838XdZNN3hlO6G9P0+FJrMaUq4RSNCk4XQlyTMTw8Y+DGgFYHvAZCXNtQI+99S0fFjopxZ4alsMepAO8PYJqKsrV4jRTyNtb6EXDT6jt6IZPIWiLYhHg6643MGVndzKY6TnRQUuB4DRrpMZJR5f8OCGJlbU86AupCxgrDeM4IWuj5Zn0ogs06TDfPn17V41iNLRpceDjEPmMiEL4gbagma3h0VHxJvEEw3eKQuU967vpbp781NnTCRk7G67MVUrlzCHx2VDRJqE0JesDWpMRc+fgNu+CL3qalSxXONFoc5LN5fwieYkDVISNui2TfpGBh/hUb8ydXxl7ZthgbeyuBoscP9h48QAFAdiPlf3Vd8EEdmKPSLA4NDKaDLFkgYvascwhhUsJr4xBaSMx/CYlezWS9lW4u1dwb5IRdEeN5Gzmp6rJDg7hj6z4uDxllAYNdwqtx8AtEdOePJ749TckZr/PU0Pj7u0KcRsBH2gsnaFsC5rEE4VFJzsMlE/BGb7rnLM28CrMVRULMSAr5QY+5OsMiGRqOhQZOez4QExhGCoRxQYEksz3QtJqYFuUS8hm5BS23H0BBV+TTlWvOXratWKCiwlHh6cz4Hw8o9gxch9DkEF5lQ9+WLfLhhtXw3u7r3IJIcUt4HYAL7GPhENJlEstSQjyojbjjxvHY0B/psDbe8aWVcKuSGOt5enIT6EDf8AHa8P4hUBFwe9zJ/o8iXhUXYklo9O/T7D1SIYpbCpQlXXla+v6aAoD0vYz7bQb7JecqVAc6nB0Qjk2HqNHAkA6SQNuczh7WzSlJ9Yb5T2nG31ytXr9tcs+D0F3Z5AUvtVRxIj4lB5tuSmcz2PJPGTD/jiD+KCAX3T2F3rZuZdYzGxKJ8lHJkpiew8wX2awtzfDLJdUlBBYaY76bNc4rt9TA7420Xrsf+7W/9GSokanGZMzESnKBSGSdmBuGYWlodBlISZAWDOk5krMxcDOEaVXapKVKtL64Fq0Le7lI75zVPEaFev8cm48bolNM+weCdgVec8HPMdGdIyeof8y1sPY2AfFZGziRzIZXMnC2AcocIFYpKZsQuJ+EnIfVeL0/GjLZJABveEtpMpma7TMfXxea8VlDw4L23vQ2ZTtiJGh/dvkOQc7PXIP1yzZiyxFPzDNz587dpXG8rjzve8I1BQDZzbR83gucLCkPD8kCB7aENJWIp7iEyTajyGuPiXCsnRfpOZ/p+RSZNSVSrPJDvSIj3Y3V45Huq0yta9d6UwH10S2h+WC9pg9IcMIR0Ab4TlOo7lAutsx/lwDzRatCe/DNbtU8RTOqUwKhK/CKIvEbB/rvgeO88r3R1Cd+/IgRdm/IVApJ4yPFQVZqQWREPCBq8VuLizMty+H3NmhEj2iHK69sZvheCfpUzvDBPrCvC0hHUBZs7hXM95HjPnvbOFr7To+1Lc5LOvo0Q/i4YeyviMekLEsv4XEt1DcDgxfrFqOur2ILFy/nCqUwgkmPA3hiADpcG8zMAuW+4aStY5EUJQNYq21ZyLQYhAccIR/ZYJDrjdTn3eyV36XbKQDILhV/H0yeZ2ZV6fKcjk11gKNcQaf7hsemdXs1t1U6MwIQ5Uol6lKCl4eGf9cC85RMxjbe3kdMvjdvCA43ki7Z4mHmep+rYgRZJG0Gr7js5fXi5q4cvGe95r0HRAd6oDMAHGFjDy5he4mkV2PEf9NxdedN1bS9DyTbMWQ7I/LSvTtSe2e1RWTmA9NmwXb44t6yfnZcf9SudinU0Lj/ibaQ8td9g7E5hlMsbddGW0RH1/ihuNNrQva/ucwiGvulwXtIyfdJmDOJcLCdSwL/jCtxZ5z0s94459Xbqffcbp33ctlqnsFsDoWgYw3MEU0abkazo6idAs0CSELAK5NIS+JftqT9b2ZSqcaxv4A/d07fybfvnpfde+QCgOym+rU1Ilmg0qVwogIONMDBAeMwn1HqMZx80WGckHUEbTPML4KwNE68UjAtl15mWTpb0iv++3x+f7JWf6jNjTanLuTpb/hIuIQ628+BmL9zS437y66owqavZimYoEh8hZlPDBkOEbwYUZ0E/sIx+d0NHmp3ty/VC19rHkpOYkqO8VHNOEcDlUHUM57WlgheBqLbasfKv70lAeHtBMpMJ61CZSIMpzkSlzDjuNCAYsTrqlzxbFLg/pbG7fd+Z8bwHjAlKMsAACAASURBVCdYWL1/tRZx1igbQuF4h/g9DZomN2uaBMYUJh6fM4Ddhw2UCyDDzFtdQcvKpFnkQjy5tV4t6M0YUleescI1XZdAAUC6LqtBeaX94hxVC1f4/omCxKWtBmObdeRntumoEVtHe6Ayeom3x8BLFPFjxnHvlQYbS9NLM69Om6bvQUQzslONquwaxryMeHGxPh6Srm0MefLWiIOeX00AixnmNz+dHH+gqwK+8DUeilh4jTY4PaNRbLmy2pdGfxEw35COs/yusWjqK2ugq+vsteuY6cJl3kSW8sQc2W6DdIgGF9soh0t4LEV4mIgf/dFEd3FX57xwNY8JQn2jAZ+cZciUpNxIB00Jwb9yQnX9V3aWZqUjVdvWnaR8KGdIptzEXesmOyYm8KnGACO3hSi2lkaeQZIAttxnirDVIbysiB8Q7P32lonF27q6n8J1u0YCBQDZNXLvt1mjr/+FkJkxmGDgH9hqxJhWQyMVmYMkaEYACG2ifCKLJlkB2i6YNziSVrqC17sk3tBkXvcdtSLMoblhPFojMOlGx8NLt3Fx2BjUAHSckXR+RvOYVh0d+H9MEH4VhuErd+0d73JfCpvNJbL6KM18dE7jwxqYZAXqCiwtlXjMFfTQ82vkwz2uC+k3Lb3zRBZ8yxc1FFF58QHG8Hkh21RXVEtixxUW1OmnMTI/D9lZf1sNbe3qks9byyNMEH7JMD7mM0bHBSUqnIiH7Fdk5Fwai+3dioUx01eerY2LoaNSyXgwRkKMc4kn5QyNqte2Zw2PdYgm5wwX5QzcDnp7TloCUEFbA2MWajb/UpZ6RdLKRNxZ1lexrK7KqHDdu0ugACDvLqPd6orTV/AoAUwoouCTAH8kZ0RxAKTQns0jo+JDijq9WYuk1hVYaYCnA6Zn447cIk2uzjXxjFOKLIYgFxE1/hffv/XdZ1ZmqyHVkVkjjk4b/nDIqLRVgsz4fjar5nlFyHbH5TTrnntk4pBZZX463FcQLgHjCJuSGiekSxRvU0R3N2QyNzdzSev86eQPZgV+ZQMngow/xhN0lAa+qJmm2hoUV6A1IdBE4G//cIL7g+7u8ZwNPAS54MTQ4NgQdFhMoLpEkg1g/1aSvBY51L5bv5U8EwLqEXdDJOozfrlhUanA+ypg/7iggz3G2HoDldUQ1uqwahcE1gZZEKXLJVqLBK/wtPlZE9wnWj00DXaddVcXg/n6AoAMZu3txNrPeIlTsgTFiTAYC3BNAPk+Bu+viGoMc4X1SduvQ1tkJoC0ADVLMlslaGtSUWscaAB4JREt01K+EothMy1F7u16SuSL8qAxnbU+v9XgA/Uhj7J8XVG/CsK3W3LqarwK3a2sn45EgcbAnygceT4btj0ibDGdGxPISdBfmfhuHYbLfzZl4NLZd0V9X16bHuEiflLW8IdaNA7WHFXuW/086xAeEMDjt9U4T3dlrM7X2BoXrf0ao+kDDDpfEfaJepUwHlFEd5CQ//rBeFr+tuN2uKka16IkrlBREurpjqIZjZpHpg1XexpDDWGogOUT42LP0vLb9AKL8kDgEnyf8XzO4PliKdaUKrPag1reCGweOxZ+b9bydFcuheu7J4ECgHRPXrvV1V95hhPZCv3BNv/5YY6wnEM8Nm2oTAPFBKQsG23U6bA90wkxAe0QWtoySpcyzMskxHMx8LpSVzVJg1aOI609eI2t8BMSFANiTtwfkTPyvTmmz6cN79fY8RlqaTTaqEFuvG2Cc8XOCvXc1TyMg+CEEDgmhHg/gYfLdq6s52NkHmdtHq6bHH+iuy63nV1Pb95nXY+XbEHSbw2mKCm+6Bsc3axRwczSIcqCMN+HudWDs2H+ROp+rKCDtkWH4XvZ4HpBODQ64AVeTkksBOvHgkzs8VgpdJiD8Zo2yfLyEU6JzCSdRDIpg6CoRVNlk6GRccaBruCDrWs0yzzM7wiMd1DLR/ENQWgmcF1cUFMCaAmABfUGTxijVv5uCm3sTdkVxuo/CRQApP9kPeBmsi6IygNRabRf4ZIoCzXX+CQOA/N+IEwNGQm/o8VsRItiackBm7TTLIGmhOSGIoH6ISqKm6wNQCsCzRtDVpuFCpwkU3mREoe0GH7vGz5s58Fh1kVmrQ/rJuspgNivaBF41dqII4lwkWFMM4KkC25ICt4C0I8zm527VBy5wZbJY9mB3aGYoLV+rwGfpRnvzRrEJNCQIF4vie5pMNmfNYrilu64/zo/hFb/xfuFBwnCNw3j/TYbyh7wJRLbBXg+a/VrKKRzOXiJpJdwSQwt0mKikjwxJqimMeRhW0OUBYaHaNAQw0jodlJHdBBk2sbsQUIgQ8Bin/GgQ7QmJXlzEJhtdXC3x1y03jWOcgPu5SgsqEsSKABIl8S0u1/ENJdBG5dmR1HcPRjMM0CYHBhUeUCZAqoUocK2ErU8UPaAsOlbSRnl7GeTBMsuu94HrdKGN2lgK5FQLkxZStABITB5a8Dltpd1B/9SOyMh4dsNO+PC6qQO6yZb91qwL8kotfWwEDTJEXBjxKwYv0wJ+jWMWv6tiVQ7WLRo+2GMHYuieOh/SJM8OjTmKA2aYA9lAX6tSIjHHIGHysfLB7sV6N5Bbhs3IW4y4fvaSumv1cAh+XTapLQMLfx4wHgAzBkJ2BrUuCQaEhM0ISZ4ggNMyDLKGjXingHZeyPd2o8MoqxhbtGMjYKxrVhFxJKLs8yPanbW31mD7btNhtxgeaj6aJ0FAOkjwQ6+YZkuWgHXMygWJlfESiQDIyeH4BklEoe7AodmDGTOtAdDI6qJdqvECELITPaQyRE4kIJ8YtuZVkgGihicYG7vKJh/4KJiRuAH8ZialzXI9uQr9MzXmocCiUla4AQGziWg0gZqiwSWlktabAzffeME59HBohMbpxJJDHco+BKYP+lDlBtjSz6ilOuHHOA7FPpLfzI1ubk72XBvsT6WsFuewHCj9aFMfLGtSrc6zXNECkQB+oaItJJgbNa1ZqEM2PbliAtC3OZbhAaiI6MKSRF9UIQE2szAMs+Y+3OaXixxzHYyukF7icYwB2+wWYOD5bnZFessAMiukPpAn7MjSLpuFUYyhxPKFc+IkZjeHMLNmahn+DiAqolQaphj9uszf/BY11QH95bNsmrP9e9AjvzDlj+oFOGBUsH/x4QlzY6zMta0zZexysBrgmlYDdNVtlVLz5GQKIY0JxPMNQaotplKKYGGlBC1TLhdGvHnkiTq5vZRlX2vqJRt40LgqrXBjIDEAQ0BfypgPtyAhA0Z2TiUILpXG3l1grD6XQkFO+hPymdBVK+F3JreptyUo4qorJwQDvcNT89BHNii8SHNPMZalXn3U9T7pP0DIaoTsh8N9k8eLOx+LeWIDYob5i0BY2NK0vaEoO2SuE5ArAtYP9eay66SvVSQ2isyLgzSqxIoAEivinP3GqzDlaKKQ7huCm5LFkn2w1ExBycJog+AeJJvUJZuJzaMflF8413EYA8hexilBLaVSRszod82sbmP2G0sUmj10whlDMHQXyPoUhteZjpv0SIlyvc9xRi+MQBG2S6HDsEoohYH+HVCyj+zwCvfH0ubBqqWLHkjDofQe+kztcBpW0NMyeh2qnZXtKdWS+APDH3FkPGxNe/mvrLuPWslZJcjpksQ89OIO8JLFkk1jZj3ZYEjsoam1wVc7DMsnUg7zc3btPHtXPiXl19cIFcEpA3hH2mDhULiX8VSvSq9lsAXgQ8M8YbWtOmwDyleBqou95R1FQBkT9F0j/fJNGsJnKFxlMVEOINY1ECYKl+juEWTKwTXuKB9mLmsLbaRsv76HZsu5Zdg/76j3sRzBTKhwaIcsFQxsnEBr1jAlAgExY7ICdatnhFNoeGtHsxmhtuYbkaLl0Q4tAZ64yJQWIR4qgilXi74BIMuDw1G2AOvo3Led4lfjBH+YYz+q5+ILZaj0NJXXE87JWZrKQBi2npvDBk5scnQSQHjwxmDcp+5OG8JdKQ+30+EGwSr1x2OYk/wUpAVuXSx66ZKi0w4nMhUKinLjTFFIVPM8k3VGzihhqPBrmCMEGSLSVFjgGHWLWnrOt+u/3tEectRBp51ZbV6jA2hwQYD3hAnaiiSSLPhNc3Ainjc2VA3CpsHY9bbTumtcNO/ez0XZFGQwM5IwHJu2bhJSukTFPE5HmicZ3iEtUhswP2/jWndWx1ZvW/SqdivbFvQVmoBRCFLzJsDQ2t95peyhhZpNmvSwtlQVopsq4dANEK0qmyZImdMFjg+1DgXQKWdN+9ysSnDLtnufHyLUOb+XK659ueTK1p3lpplZ+T09vdEvUQwdyEkxlrDLTyCiU6oC/ngtMF+ne/JW21EeMKR9BMHeolMZ2tLS0uR1XBTAiNd449PSMx0pZgugEkMsgWbyUYNpz5gaTPqrF6syzEC2A4XVdSM6h02FemHwBUSQYJ4U8bgyYzWT/o6/oQOsPGX+yCzs3GY3pNjYaRdJYGCBbKrJL+bzBuxu9bCHeH5E1wpp+cMjw00j2Oigw3wns6WSGR5dLhH7IGV//fOorB/b901LsG4NmWYkNZMTRq8zYC2xGCaE0o2pwSCOBmtAMqBYg2BKWsxNN7TeI8ldLVj5v311qWmCM0xSYuTMK8UsXnNYb3WJ1Xb5JlmyCDti2JfxRGUhmBOw9A0hL1R0BZVa+8NiWltncvXQiAGkc3C8bxM0onJomIlShIQ1a6isVt93rfR8EzfwHbjq+osl3zcSAK1CYmXSwVtH6LQ4oPgGZYtGkUecykMDyNChSNEGYGT1pPnGYicac+es/rI/9oBNGIEeBNMdjwQUtCIQzcrqe4TRE9nQrM2o2l9a5CtLfJLW2/fH2Eho2o3eZl3YhsFANkJoRVueWcJfGFlZnQIp8ZhcyETfdJnm6LVfn1HUN1SWWQlkAaRjnr6tXf1o5DJZvlE7n4QlK1ezp93+dqR9kwfQkpCJ2yMw7pwmEWDhrB09Tb28XauMwtMCduAhLAtweErAvxKDuqVnDZbApL1zJxNOE6u2HimVMVCKeHHwjf5/nZa5aED5Ss40gPlCKIh5ztZUNwQlTqChjoww4uVsD1bZtaF2GtLyNVWFu80obUWrEVVIoFSSbBFezb9zebM2iZb9v93tuqslUEWNxi6ncIfvgRCGwBvB1kizewSkSvbM6zeYoxUwg+GUriBSc5bnUz9X8MIePOJ8jyIOy2Xwo27hwQKALJ76HHA7OL0FVxS6ntV5U54lSE6q54VMtx+JkkBHQMCAp4LGH8zxI0CwmM2tuI9HhKNdhiTSiUfwKCRLQbKtja1bpd25pN/FyEqAts/9u+sq8xeF1kc7xR4idKOiQU4R4x6Jq73DRpIUFTnkJAUWlAqbk//ZUkw9k8vCFaAIHxD8KwpZSKgkznDbsARUCYUuNwRYmhgUBQwp95tTgsKFjgtBbpdYGe3VP5kt3U2Foljgqzcmg2b+sDQyhzR65J5E4G3QwhtNBeHTDWC2PaZ35cA2yUyn43FVRSsHk7hixr801xtyWNzjoAuuKzeTUN7zn8vAMieo+t+2elcZpVb31RcEsrrA6bPbzYKzSyjwz8mqCEFs94R9OccqTuCOLZVj0Buo00uWo1kOgwmlUrsW6lwVMA0oS5kx2OKitQMs60psedigiDiRPZ8ZFdSdI7a8zRKdY2ApuOp3tF9Zg/aHREhX9hoYy+RZWP/2SmFtTeEZjHNWgU2BpE2HZZCB92HXVNnK8tuMP/vnWtmOu2LO/YVamu0MYeaIxH5zMa2880J5sARpBMCnFICAqaBQZt9wy83h/SSJrlGprFJJKA9iVI2eh9BfIRifByE0bZo0Fp/lhatgsLnRgr9d9b6D5dNLv1nb8ijMMbuI4ECgOw+uhwQO5mzhF1yUALlXRcSnb9NU5Tnab+GFfgFR8g7HKOfU8XO8nXDkLMNkOYCZPtHNCRQXOF4ZVWOqPIMFTUQKGdPydACiEkaIVOSeaISPD4uaFhcwnY1rJSgEkujEQAyYH7zAA4MqIP1t92F1ulwzgsrb9lYhLP/37qIoir5Xv7l57YWUmeqj84GU34t1orIsyJH9RgdlpcriG1qcgysmch6rZo8g/qs4XrP0OaA9SYNWidYbFUC2YRga1XZ1GrfWl6tATc1h2EjO8l0qq1zYfX+4KW1cGItmTIh1fuUoNMMY7+QaZxN/7XLKBX892FCL2Qp/zJ3bNf7jfSy+ArDDVAJFABkgCpmsC5r7guczJRmhwjpzgmBcxs1R1k/RTYwLuhB1uYqDWfpLTWwX8v/xeH0Vgmc8AInlYOilBvWWCqNlEPDkgJVSeJKSVQaGop7hlWm0xe9Z9ixbiIC7UVAVQhYKyZvoLxlgnydg2XxsJXXZCvrmTsSlkjbKA3ZWM2/vWlv3t+BPR3//uaeLJR1FOyTdWMlqD3G8LbzdwY4QdDWrWaY1wuiLbbSPwIOiuI4pkhElf8t1iOWBepbA1Pvsdmc0WKjL9W6rMbW5k3IdqcfylnLvSmC6biA6GhNOAocGWKmXOK5SmWekob+7+rxbsECGawvZh+tuwAgfSTYPXXYL6/hMun7wz1HXm4Mf8YGdm0EZJhDnBK430BfZu50X+tSgWAnIdqiOOvqaljUkCwdUh4vMXAle25KkeNIqCCEsA0mgrZKbvvH/sKASgJBwxLQnwbE0WmGrZpXHZQg/wEg1jKIi+ig9l2ibQJUH7Bp1cy+NWaE7dvNUELYXlgdge72gLeFQopSAdoRirVhYyii9XAkUcwwRmniYYGl/niHILm1PKxLq1QiWyJ5m6fpV00hHpUOt8ZD+I4DxB2HSwA2BhoSYbP2Qj+IBc0Cfqa1yQ9aS3M4GP67trbd4QE9618NZTKWHOUpcYph/A/aYyE8XGHFCIcWw/BPLxnrPL6nPteFfb+9BAoAUngyelUCX1meGQnHGZ/VuCgEZlm/v03JtcRORQL3k5RXXDbyHfpM9OpKAMspVZzCkDiC4zSJo3LM+/sGY6x7xrKrdE43Isv5BPiK8GKMaFmMuN5SkIcsMiHrQLPtwggShqSUUdHdm+9OhBkGUYQ+2oINHhB0CNaCyVEknBBmmAaN1IyZGjw+qlHJZ6d1uKwEISMILcUCS8olXgw1Hlxj1D+tu6mv+aMs+286RCI+NPg0Q1wTMleEgBimaHuVwnJifOvyMeqvvayiwnCDXAIFABnkChxoy794jTeFtZzRAj4zZBxvD0pbzzHCRWuRpPsF5NxLR1OX29f2ZH8RNcgciOxqpAITTGVBF/uMY1o1UgZvtUTihCBJaGbCt8HqN3EBn12EOQbnDBhNTUBpKUpt2nBr81vfm5Iocan919z+P7GiErZl4vHWZvJt+le82HFDVEulr9KMT2Q6XHv2amt1WDklBDaWSqwlwXcPjTt/8BlpjECuX6hAOvjPGlbpT4PMvIyh4RmD+FAFXS7FBiP4imtHy993x+3YE90V7h0cEigAyODQ06BZ5XXrgsMgxFGbAnNcOsTB9mCUhKahkl8vkvSg66ifXj2SNvT3hi7eyBWcCY73CcekNR3JQLWNR+SLGUsEvFKJesM8Z+U4547epuOw2WnBGoxkob8RMmY3a0a++6NAFPMIHMITxZLvg8DT395FAev/WRHOguDL0obGZgwPLY4o+2kjDK5qlPJ3hY6B/f3kDuz5CgAysPUz6Fb3w43hSYHBaet93rchxKT2FFy8kQA/HBf8SMjuI7dPpu39vbEohrIJcZEO398Wg5jHhAMjivKOFNuhkrOVDrazwZw549w7e3t9UXZaMUYR6et8g081hAxLQmkBNk7wiiXSknGb2aquq62F360Wv7242AtXhR+F4S9mmKd6THtFOdKCNrUdFHNDKe9x65Dua3daL26nMFQfS6AAIH0s4D1t+Fs3+ucS5OdX5njU1oCrOuocXneE+Jmr9eNl5c6y7wyndL/LxbpoFkLWjvQngsVJmnCk7fLHtn2v7d9LCFMKTdYC4c3OHbU2EN1bFdfMdOVazNAw7/XZnB4y3p/WEdU9K7JcMPhXStB9xFj4vgnqyVPaC8S7nKHWm7I8dwW/j9g/0YP4QMg4uKPny1YCbgKpP2S8bVvmT69q7c05C2MNXgkUAGTw6m5Arvz2TcHXDNOVK3Oc3Bgg1lEZ/qJhulYGcsHGOrR0J720tzc5axWXxjxMYGU+zEafK4lG2mLEqP5DUIY03+j6wS/cikRdbwCd5QpLrYUzTOiTteaPt2iamWMeb4HV1mckJacV4w+hMTdU+bHaedPJ7+09d2e8U1/LTRKGDiIlTgLwifZ7aTuBfyqI/+wGzoqfT6P67oxZuHb3lUABQHZf3e6Snf1wo77CfsWv9VhtDqK6C1vBt4gYVzUotfC9Xe3x0Uert82n4LeWxpKJg0ngFDDPBGFShB9AECNaGAMvIKnu+8E4vNJTS+DLa3lEwNhL6/BTzPRRj7lSM0ramXB5lSvFgw7jMZNpXbh9WWnzrnJd5cU9a0lmL5DY25FiNojOiP6e0SCIfqsQ3gc3tviucbS5j9RTGHaQSaAAIINMYQN6ucz07TfM1Yb56xt9xjabB9peZfc8a1z6q6nOwoGy/jNX8SSpzZEa5kMMHMeMuC0TjAN1McJrDPphVslHdtbnb2MuS5cuVcNjk2aC6NAs00cD5iM6XHqhImoV4Gc09I+NG1tUuwbbdqVlltfLSS+1VIlY0V4O9DmC+ILI/gCaY8T3xwUeIuEs+NF4S41f+BUk0CmXvSCMggR6IoEoSL0IsqrSXNn2yTq3LmC06PYueq7A88bg0tsmDhwAOXsZF5PCMMHhLAn+fI5pqG8LvTmi/XjDfnEb4GHWaukvp1Jdd2Vznq2cH5oukeyeDMZnMoZsl8ThkUVG1KCYF0uBxxnmT61xd809o5AbCCSFs16oLw1iyYqEK7/QBhxftcsVjEyxwj9LpFnAhPnfGht7rbvyKFy/e0qgYIHsnnrt911ZX//wlVAJ11zRxs8+pylkZE077XhC4HkAl35n3MABkLyALlodfIgMfzrD2C8ATdW2UhxoUcDTAuZJ0vSw39yy0l8/JN0l91JHPUXdSm+cFjQDoE8w06k5hrBU84KoSYBXC+B+Af1kLBZb9OMx1NDvCnuHCWc9wwlUosgx4ZcBXGkvUwSvXPKacoWnwM6P546lxQNlvYV17FoJFABk18p/t5n97QDE1jlUKEKRtBYIX3rdAASQi5dzhY9gpFH4nGE6J2egbE8NRWiUjFc0+Dda8DN+3F0zfzRl301h1hKrWwmHlf4wmC/wDE/NGRpte54wUc5lLHElPatD/hOn1ItyC1oGUlqsrUjPjoKrm8JL2qIfczoARA9TaC6VsFxY1109xnnq3eRQ+O97hgQKALJn6LnPd2kL5TZuglvih5cz0//aQjnb7KhSEYolnmfDl84dgABiD/ZT5kNUH6hPNoZPa9G8T8A03tKcCGAjMy9k4HHtmwVBeWzT/FHIvVNg3Y511RpUaYXJaT88wQfOCAyGeAxHWZoUoF4R/cWFfphIP3fLxGRtnyummxPkXZHZkvAyZlxrXW6WYLLaoaBU8SJAXXnFaBowsaxubq9weS9LoAAgvSzQPXU4m91UPAyxkpbwsjY+w6tadXvv7YEOIHl95TspZjQuMsBJHbS7gWC0grDAEG5D6C/xlty3df4pp/xnRz5mmgWImhXBAaTEmS2GD24ymKoRpTJTSlBjSvBaZvpeluSf0YDMQLI83vLcMtNZr4dXgHC9DfrbRIhqh3iI5MUQuPSSUQVSxT31Pd9x3wUAKTwJvSKBs9Zw3PVRBBVeDMbl1t9vf4MFQGZt4ESsBWWawtmQ+CgYUwQw3LYMF+AVYNgA8tMszbNJim27fQJZqqs3f5et4lIlgqk5TR/IgU70GBOzzOUSIEUIY4THU8DjRqiHvzueXuoVoffhIOcuD66EwPWWDNMeEiMdQrlDi402l142xnmsD6cuDD2IJFAAkEGkrIG81DM2c4qaUGYo/DIzvmZdH5YGY7AAiJWt9f9vj2f2lUIeoqScTcBB9u9tfw7FsL2pHmRBdwDh0l9MjK/qrI+r12bHAWp2i8YH6zXtGzKX2QzmhECQUpRtI3ufN4TVrUvHIui1Cvc+fCDOWxFcSYTr8z3mCwDSh8IexEMXAGQQK28gLf3M13iohl9tSF4A8BdsodxgAxDL3rv05HSVpNhEIXEyEQ5nYJztE257fEhb+Ef0LwYvCA0vUMJtLTZZTrnORM/wfj7omKzh6RlDVbaDr61uV4Sn4wKPCMYjN09Qz/a0MLG/dP75VcFlYFybM7D96kUBQPpL8oNrngKADC59DdjVzrJ9QIxTo4g+w+DPWgBxB5kFkhfu7HVcLnP6WAaONjCHA7QXA45LoJiwbQbpTyHwewneFmeYpDRHa4hDWzSm+4wKG/uRQBiX8Ns6Id4aeuoGnUTmrnGUG7AK3GFhF64MLmHwvKwhx1LfFwBksGiuf9dZAJD+lfduO9vs1TwmDLxpktRsMJ9uH6zBZoHklXPRCo7VCezFoT8NEIeBI1fWvjahzIKiBq8OQCsUIWszlIh5NDONAGGIZiQsw64gLHWJniTgobBWPpQ+YnC4rvIyiACEeV6W4RhQAUB22ze3ZxsrAEjP5Fe4u0MCp67ITQDTDMF0KoFOsX89WAEkr9RPLecKY8KZQuBDgnmWAFVLgrL5ATYNy7qobIZSYCxdVPu/gxGEQAbghyDo58ILlt09Pbl+sD0oF67MXcIQc7MarqECgAw2/fXXegsA0l+S3s3nsQAimPYF0ynRn0HswupsiWzTmaHFMnakAz7PB031mIeCITo4vqIMpSjhrL0XuuUp2QTwy4bxMHP4R3jxrXfP2AX09T183goA0kMB7iG3FwBkD1F0X2/TAohkmmEMnQrQKYM5BrKjrL6y2j9IQHymVfMhGYNpbdlJjtzhIvsiWVABeAkM/QECETA6VQAAIABJREFUC0Ol/jGY4h6dt1QAkL5+Y3aP8QsAsnvocZfvYvbLufFa0nuEoNOY6LTdCUC+uJbHkdaHeAbHe8y2yDCx44tjwSNmXVqCFhrD3zRQi+sWo65L/Fm7XHv/uYACgAxApQzAJRUAZAAqZTAu6bRXMqPhOpPY8JlEdObuBCCXb+AaHegjWhjHZjU+QuB3BBAl6JHQ8NyWIvXSL4chMxAYdnfmeSoAyM5Ibc+7pwAge57O+2THto+EIjFaOM7niOj83QlA5qzh94H0OQ2a39egaTKB/8OFZbmzlIj4sxaaUH8z4wWLc8uLChZInzxthUEHigQKADJQNDHI13H6Ci7xdW5ojNRFAL6Sz0oaTJXoO6rga5s5JTIYpSk4kpk+nTU0KW14aOSpeocYiAS/Hic8KJgfZ+U+8cZYtAyGyvMd937B696lIPp6jqEYJAt1IIP8Be2j5RcApI8Eu6cNG7WKTSBRpMNLGLgqT8I3mAHk0vVcbVgfldM4Jqf5OMtOz225rf9Ntw7BLxZIC9A9WSm/2crYNBgD6Z+zleiGr/OZImLiAoDsaW901/ZbAJCuyalw1btIwPYDSa2FkwjDK5hwje0FYq2QQQcgzPSFpUiVlGBq2g9m5hjv16B9AJpgmJM2ZddmYEU0JWwgwfAgEEYJvVEmllGAJvArQtICgP7h5YLnc0684dcTqXnAP0htDbHsGj+zMrwcjOs0QJYQcqRLptyy8RIuK7DxDngt9tsCCwDSb6LezSfqoDOvXhteRYx5g43OvV07TLOWLHVGl08bJnzzSc/wh5o0728YVRYwDEcFhOwSwrhAGGfNLhu0QFIOUjDY0n4IW4nuCOgEcQjmPwQs7oL5f/a+A06Pozz/eWdm92v3ne5O0qlLJ+nUZbnIBdsYXCSDcYgJRA41of1NgDghzZjgxCfbYGwDJiHYYJopTogFoYZijCVs5C4XNavrZPVTufa1LTPvX7Pf94mzrHI6naSztPvjkKyb3Z15Znaeebta1zkFLy+wYSNEUWXbgXjZfGCLboYYuTq8EYRbbR8dAR7lQDcoLCHgU/842lk4EPse9+nEIxATyInH/NR8Y+XkeuOm8CZmuqVDl0vaNihCWuIZMUArElYnwxaDalkBJ6wJzw2Yz89rujQAnRkwN2pGmi0pEPykQJGAxQzx+wQHgaND7iSnNiBqUgJv1EzjvIqaSxEMMa8TQqwAm99p4TwmXWz95hjaO1AXwVVrOVFf7EzDzfwDCDdFBEIwoxzkhzh4Zp8Cr+UfRjqPDdT+x/06sQjEBHJi8T7l3/ZvL+tPs+FbdodMOQPKSopqohN4QNZEt1KH1bV9cgNqHYMhvgzfFgJX5jRmBsBISxxW8DCMMCWwu17xNgH8V6ngfDdfRMnvhqEhxaFu0j1LCv2B0OACD6IhNEjY4HRZzsjLIPqxYPyfZvNc2nfWNe5CqeUysiniB9T1nif31Pqp9GCVlB8n0D9WCCQY6WJno6IniOUXPjGGnhpQnY47c9IQiAnkpEF/ar74s5uDGwzjX3f4SLRrOI6INtBnwLjhG5OcAVcKdd6DLKfPg9St4eXEmLvX4Kwi0xSA6w0jHSVGBLqSEtsdosU1pH+jDVZ67K4dvAV6xS5wcgqSbhZDXKOnM/SlDHqHzzTGZziWOqwVmkCbJGEtmB+BwOOAWvntSbRroK2Cectzw1mKCY5Q7yfQ/7P9k4TCYEXPNkheZGD+p2VcYuVA63fcn5ODQEwgJwf3U/atn93kfwRE12/1MbxdY3A0UMaSfUkGP92u1KJfPTA/QEtLpV7hyYPBGv1HP7HF9YcPaZRCjXI0riHCNZ2aGguG663NgxhBwMhJQmut5KUOiYdkRv7088NQONCOYWuJd25BIgzD85n5A4Ghcz3GeM1IaIa0z5NAYV+K+D8IxuNpF08mvXBNV21y59dGoDhQAg7fu6o0xZA4n0E24r5a2rczI/inWSV+ZbS/+IvN6c0nb+biNw8kBGICGUizcQr05caNwZsN6Jo9mi8qasyqqICWGjafy+lg4ehSZs9AqAVuYzz8PAYzgjlE9HbfYIJvMCZgJAzgRJl2QXuZeQWAxWmJhySrtcu2YMeig6merBPBAoj6M1GfTmBsqP232tLinqFhBUaqQiDWqWmPBO9ISaxzCY8LpX7S2YaX75ttHblOvnH9g6sLrzfkvEMzLtbAedbjTBLtksT3psE/kcrZ+KXx1HEKLNV4CP2AQEwg/QBi/Ig/IvA3670zNOS5Bc3v0oy5VtQwoHUM/h4zflcDtfRbU6n7ZGH2949vToVDRw/WImwC8RRjcAWBrvYM0jZozvaLCCUBbFKg1YJoCcg8rWWUGLFXG6c1yP/TxvASMP9FnunMosZUJqSJkbIR+gLwXcJuJegFV9AvBPRzxZKzTijkvjyJvJOCjXUiAGjLOv1WYv4bjzE1BEYnRJTja4dhcVuRCgvquKbzpPXxpAATv/RwCMQEEq+PfkXgutU8hMlGb+t/MszvsTYEDewi4Ck2/JDk4Iffn57Z3q8vPYqHfWwjD1fQF4SaLzHA5YHBGB+ot+63ttRgWeNm+8v/AxYPuyRXw8WO1lbkDip5HOLd16/l2oSDwYUgeBuD3lk0GOszhldqiLABApfQVSuwQwk8XPD4gS52Nn53Gu05iuH0W1OrgluxAqouEbxXkLjZZx7mGSRqJZCRtI3ZfCq31/nvkb+Abmmhk66C7LeBxw86JgRiAjkm+OKbD0Tg/Rs5CaCuRuv5Bnxdwe6UBgUCbwWJ37LRX/Xb3XULLkTphKhsrB6pFYmhyNe5MjG5GPCMLo2zbHAgAWdoIBOVoCX4EihqxjLN/BwgHoGRLwRZtC0YQ8W+zvT1G/h8NuGleU0zfPA0BTTZ+EpbkEqSjRVBAMKygsEjms3zEFgmU+7O744+sUTyvnXdjayTUxTh7QL4UAhkQwbXKdpdq7CaNe68Y4L6eV9xiO87NRGICeTUnNeTNypmum4JUoMb9B37JI+Pt2umggHLKDobi7TGnZ6jXsDzC/YuuPZau48e18uerHetQn3CKU5JS/e9RfAbdgc03DectXU9IgcpRGqariRxm2Z82fedB/NADjNQPNbAv5uXs1schkRbe/g6w7hYAlcbYLY1hthjPJUD9gNjA9qBRYr55yzw9PcnO0tPCMFW0P/Ltf7Z0PQuQ7iEgXPYlrQnmFriFwcrPEmaHri12Vl8XCcrfvhrDoGYQF5zUzbwO2w3zVI6+EjI4p17NTd7jMYooRJ4nWA8LIgfCkrtD31v1rBXeTP1x+isay6mQ45MY7xkPdHATNaM6Uw022eaUAi5RlO5Ai2ANjA2u8TL0wIvao3HOOe8OHI2dAv1n6rmfet5rPTDCSCcB4HziPgCBo0OrNrMRolEaVBovQCvTBBWJolXGuG8qGuwvnEoSi10fGJGWpjVig3IpI1+Ixn+qAHNCsHDHIK00fQJ4h/USfFjQvDcbU2pjf0xP/EzTh0EYgI5deZywIykZSGrvWPDNwaMy3MaV4eMM6vGY0WcJ8IDUvq3dY7P7O7XTLUVQ7B1py0ZJFNaz4HBlUx8UQBMt+lV/D8mEbF/08RYCuAPYPzfA9Och44niJcuZDV8RKExI+XspJB/FzBfXDTk2FATVa2IW5aGdiQIGxj0nRLJX4cB2runoDBjPrjl5ohu+i0VynXbOO3lvRHE4i2CxN9r5vFWpZeW4BpBvmGe3yXUvfkmFBYQ+ccTn/jZrz0EYgJ57c3ZgO+xzae0933F0RruLOvREwJzCgZCA0YAgQCeloxfkVSPdT2HJxfMO8b8UMx06SLIWWMxMkHhVEgxhRiTuzU3eYbHkY0oBwb75QSPbPNYAVjrGf4DA0sN00tk1Pr/mk6bjie4Fpf1f42U6PaG10g1O2RzQWjoQg0arw0PsTka7fslIS9BnQxeSeC1KUHbFdEGj/SyvOtufXktOo/GoH/QMVnb0CIk1Ch/PIT4E824TDMuNIw6q1dME7bVSrQaonuNlgt2PI/wtVpd8XjO6en+7JhATvcVcBzH/+nNPIrC4NMexJ/tCbjeYyTs6wSwSxG/LEguSEM8IBVyhSbk2xcsMAvmzTtyskEracwH4Y0QmAK3UyOZFsgUS/oMw3yZkLiIgNd1awgrdUSLnGCMQaAEFbISXZLNo7lQ3x+Y5EvN07CzP9VVR4S0QngzRgezmOhdPuO8ItMEYq4jQsbY3toiHDYNClBKEG+VoBc0+NcBsDwtwm2yFORQW1vM70RYjiGJBnlkycTGq6yA4yaQzCo0BKF/HkAfM4xzfVCK2fIXOEl4epDAY1rg5/8+wXn0iGOKG5yWCMQEclpO+4kZ9A2rOCsS4cUFba7IsbhGMybZNzPDZnvPuYRVGaJlmvTvu0PztCyW2ps66nI3Xwp9qMhsaxTftiTKqO6k0xjkpMLJEjxNEGYWWYzvCng0Ew0j4sbQgKLMuDYKnFAIDa8HsDxJeCrh0tJcyV+9K5fu+PlsFPtTLdQbdK00suvDqBd+MLGgeZxvaHRS0BtcYK4lWt9mi7d0QNACyBPzXgJtSSjaniFrtzEriz694HG4Ne0kd+xoRngkdaDFbs86OAXCGKH1JCH5IsPmvMDgDE1iqGaohICpoQj/7yshv24Im77URCfN7bo3WMZtTh4CMYGcPOxP+TfbdCG1KzGIHG+2hryeGRcxMMgAyqpJXEIxRegOQD/3GI/USW6rBXekHaekJIKk8aJ4g1QyQabgq0BAFrXr5DlwcwG5nqCGfUkKz5RkznGIzi1pbuw0kLoSz0GAFmSD9miXQ7wlNLTUAE9RKBd2TcOWY/Ww6q8J/OAqzgbAkMEyeIsimpdnHlxiqtfAIAYypjIeKxokCIWUpA5j+PmixmIB2piRvDlD7FncDHmeChOBToClVyKVSlIYeJIpIXK+nywRpbt8MTkknqmI5zBjhg9SVupRAKcEdtVJvAzD95+zxPnavHkwAyXNSn/hHT+n/xCICaT/sIyfdCACFXVJVnnjWThvNWQu1wYXMlBnD9eCoCUQGubtBGprkCgOcqjbJexNEnVJgaJjNzaCa5hrmJDNaWQKGqlOw6Jg4PqMQcxUJ8ANGkiEXHaPtcYOl9DtENmgwJ+ToEWBMduFcnbIJHbdN+LESx2HWiDWE2r9UiTq0t5wV8pR3ZrPCBmzFOEiJppWsvaj/Z5aEWbWeatdg/ekiAsZSYWMJWPBXUS0hYG9YBEqGKEEXAOkNJAqaB7sMQ1uD1FfNGggQiOAWvtsR8BkBQKH8FtH0P2s5bI7J2BdTB7xZ304BGICidfHcUfgo5u4vlQozQqkOo8Zr5eEqQ6hKWS41kRhVTV2IWYV6YyAp4B2SdRtA/sEWQIxLoNqwJz1mFLWw6pgGKV9tXOtx5At9CTKyQ9tLEXOMO/WRDsTwF5rgNaM/8sl5ONBN/ILZg58T6LrNvJUE/ozHUEXgmlGXiPL4AYlxHAw1wSAtFHzloSTIvqx0Zu+Q9TN4K0GaAcjtFlTHAEHhJRhpAKmep+5oaChilx2Y7ZODUyUS8C0DVK0SRH/X1Aofn/L9NrOI6nEjvvCiV8w4BGICWTAT9Frv4P2hL1tAzI5z2skKcfWC746Keh9JUZdjqFs/XRLApLAwhboIArKLrZs1SdWnBAoG3elIQjD0YkcVtKwm6j9hVuuu9EmmDcYoj8UtF5IELtTyrSHbmLP+tHoWmif2Y8usMdrZq57ltPBoFwmRc4gZjGkZMS4hORzMgJvtkkf8wbpwGJQJoCIPG0pXeKobomPKLqdGPsqe4kyNwubVd5WTLSeXhXSrtQqoS4HvF4SLXZM+LMaYVbt6li5477ZswdEcsfjhXH83P5BICaQ/sExfkovELh+LSd2G2RHKe+CBIk3dzMNzxk0SPBEgMZ4HBm9D7smLVlYkpHlkI5cCN4OprakQLtDtF0Sb2HWS0MklpiO7bn7zh1Z6EXXBmYTqwLcgmQyXxreINXktMIFnqYxnQY1IXg4E0Y6oCES3GD9kq3DgCXiQyWqiuq4k/VhoE4w9hJhk/1xiTc6hl50TGFx9r+ze+NcVwNzOQzEXsUEMhBn5VTtUyXl+bgpSDqNSHcW0BRqf1KtEu8UwJvaNVTeRIfqQ14Ja0gWMC6hU4I35zUWFYx4WmizMq2cNkqioHfBa58Nb6AYyY9pOsvBkXLbku1uw9ARibyPTJGRNQgukITLs1KenSCemTflEsIel4nkYFdaRAGCVnBZx1HOL/q5b/QzUO7eum7kNq1GKY71OKbZOu1ujgnktJvygTFgm/L8b1ahIUhi6BChz2XDM/ZqqG4NCYKwoYX7e1qmFLbxCS6DkxI6SSgowXtzWqzJGd0q8+721rOQW2ST/74G1FR9nYUo9cgKJGuF3ySUnDLIoTEJMqMKISjHoJJ1XaYoNUoZP4ujsFIHuEaWXXQZaLPGdj/Uy9hzN63chdIxByb2dUDxfa9pBGICeU1P3ynU+XISRuUPhsznodzEHyURX4CyAUzgwdSlEdpSsoeLFTmFUOn1UKr5vzIZiG1dkIMkyFO2Jj3I92BKJZhwEHSNjReJaKUXQYe9fnvc8HRFICaQ03XmB+C4baAbFkGsGPpH8sglyifpGg9cXwK3z4Y5HjmhBiAcR9UlK9FduwBi11BQdxY0IflKW9KGEnjCPuwi8rBXTCBHhW/c+OAIxAQSr4wYgRiBGIEYgT4hEBNIn2CLb4oRiBGIEYgRiAkkXgMxAjECMQIxAn1CICaQPsEW3xQjECMQIxAjEBNIvAZiBGIEYgRiBPqEQEwgfYItvilGIEYgRiBGICaQeA3ECMQIxAjECPQJgZhA+gRbfFOMQIxAjECMQEwg8RqIEYgRiBGIEegTAjGB9Am2+KYYgRiBGIEYgZhA7BrYl/HU/jEPEPVLemSDnf3KBdK+4vCpxm3r+hlRiQpU207v8YiVPf7e89+3V1J0xDmK4g8yRiBG4LWEwGlNIDb3Eq+A2oVdbmLMUFcWocISZHUCQ/FKwgiLRyYQoAiVSrFtG5aKhHQKqcoDi4UiVDLFoShS9V+LKCKZSBkZQuccBNkQBh0d8EfVhQkPOr8T4chfQLfcDFvU9BCJul9LSy7ua4xAjMCpgsBpTSC321KrhImB0bM06JyS1hlb1OiPk/vq0hS2SN6hJp9s0bcel20rbE24ymVsHjvbIiqKVP13A7YF42wpIIZRBN8lKmnClpKmTTByLSu0thdRfC2UYz1VPox4HDECMQJHRuC0JpC7N5UmsFRzOjSuzBtc6RvO2jJ3J/OSQMkhFALDa3wjVmhhloSGlkmo3cpBu9eNXGkWSrG662TOUvzuGIEYAYvAaU0gP9jun2eE+Phmjy9a79O40LAbleA+iRcDmsu1rbsMuNMQ7QFjl0O0wQGtBMSTJLFxzcvIx0WATuJExa+OEYgROF0JhKmFQWfuCS8jpvkbPZzzYoGTth63cxACsULJiRJM7HtsXesDLl+CWyVoZSDEo6E2LyUE7xAmaOuekt65gMiWKY2vGIEYgRiBE4rAST5vn9Cx7n+ZNZ43rIMzdjCuIG1u2+Rj1gt5IwMG1AGI2L3c1gAtV+E5/pe1jIhXz4qplLzOGea9BPGyEryKYB4zte6vvzec8se/Z/EbYgRiBGIEXonAaUsgI7YjOdzBHEHmtlaPz3ihwPDNKwmkKghYUlFEnBDWbSuqMh2d+EVZBRjVnxZEQkT/9OrLEIyxFnRmW9ibAbJ/s7faUtXR7SFY+AYiZMASWfWqTpAlMCuZRP9jdBDxJkXiyRTpRxKM5XX/5a6OPbXizztGoI8IMNP7W5EYxBgEDsYqojoHIMm8l2ucza5Gd8tIKvTx6afsbaclgTz4IMvSG5DMKsxVMLccjECqkockoE4S6hRMvYROCvgASpY8hEBEGgRIJchVgHOwlaKZw5Bh7fNWkrBRJxEXMMOwdcEiuEUNp1ND7Q1Be7X9RflJ9v3Wr7inVssAWnPkrbU7TWabIPn9wZvFV3EpTAvRiRKWTtmPIh7Y6YfAPGaZXJ8bXKeTU5TENZJomkOsiPC8x/ilcdT6u8fQ1tMPmcOP+PQkEGaJXUi5rOdKKea3euYVEki0A1t1loB2gfa0oGcaHGwa6iBIgAMhEFhRw3rjSiGsBCJcgpLlvf5VV2jYhMwhhDA6NGBhZZGIE1iXxRGVN5DtIcndIZJ7ApNOCkxLCppZZIiSiYhqv8GqaicRBE8RCpKx0BX0c4J+9j+aE8vjRR4jECNwdAi870XOeI5+oyv0G5JSvF6CxklimRG0bmiSn04AD//tCPUbimOxXgHsaUsg3buRrjd6rqNES2vplQRi1UhW1VQvEGQErwKJz1Kp8PDowVlv6FBobOmB4ejy31PbD++QsA3bUT9ixB8FiR7PaJfbCRiBLgHqCFBX1EHjUEl/pYDrtvpwdoVQVo12oH7M2mY0wAnC3oylRMN3fXmS+62j+3Ti1jECMQLz1nYPNYH7z0LQOxyioQRk7Mfa6FCxOYlul/jebcPVbbGE/8q1ctoSyI51yIyp1XOVpJZWj2f2tIFYAgFFKqvOWkEvGvDn3Cb1u5sBfbxPIH+/mVNCIjOCw7OJcf4OH2d3M2aEGiM0MKjn9EWSSNkW4wmgxMZ8mQ1/100U2u6b2NAZbwsxAjECvUPgz9ZxI4Lg3yTwF66grAAS9ttqdCiYlITnCvqPrcPEv8YEEhMIWhayap6FdAaYq9gclEAYFA5R2F4nxbNa0N23jqXHercU+6/Vg8zypVZ9bSDMNXsDnFMyoonB6sD4narhXYEfSCjxQ0fKF746nlr7ryfxk2IETm0E/nQDD6NScKsivDNFSElByn5XjS7pSS60K/hLW4arT8UEEhNIRCANs5AeEx5aArHOUHUSrbWCnmLB99ze5Dxxoj8hZqb5W71JJlQzcgaXB8wXlAyaQ0Z9z77YhR4CqBFYmRX8nGD69uebnUdOdH/j98UIvFYReNcGHuZ7wS2S6C+ShDQRnJhAjjybp7UKa3Q95iiY+ZsOosJiIj8reE2toCcY5ht3TnCfPjKcx6fFzWv31Apn0BUeMKdL81yfaUJgPYptekUbp1KJVakVCDMCOzRxSz7p/Hf7CHhxkOHxmZP4qacWAu9axsO0CuYLwjtdov0EMsyBaU6SdonvjiWQV8/5aUsgkRGdIjfegxMI4NdIrM4KeoJgvnkyCeRrz7KzbSRGOFqfx4y/zhtc0BZwOmTIqouvtYcogBVhDwNfMVr9b1jEy/efTR2n1qcejyZGoP8RsBKI8YJbKgSSQkUCGeYST06Ak5K+2NooPhmrsGIVFqxtoeqFpSQdlEAM4GcrBBIG5pt3Tzl5Ekh1yr7Sxs0chNftDjHnZR+TAoMaGydSPQWUXbyo24H5RVKIX0spH/1SbAvp/90mfuIph4AlEPaCWy2BKEKKqGwDGe4QJicJCYkvtDaKG2ICiQkkIhDrhdUbFZaVQHCSVVjVKbt7I9cFMjxja4gr94b0l2Ae25NAKgmx/KzkjVmBJyTj3s+cRNXbKbfLxAM6ZRGICaRvU3vaqrAsgYys1XNdSS0HtYEAQVZiTVaIJwDx9Tsn0EmzgVSn9rpn2Rk8HLU5z7+SIf4lMDTVM6ysCFK1hRBgagQKaYHnWaDl802xMb1vn0Z81+mEgCUQ+MFtBCuBUJIIsQTSiwUQE8jhCWRtraQnBcx9t493n+oFnse3yb4kKC2ATG4OrxCCWtpDzNrqsy14SFVbiJ1QR0Ar4mXGmBu/Oin5m+PbqfjpMQKvfQTmLc8NV8r9jAS9UwokbBahWIV15Hk9LQmkt268WYm11gtLkPn6gCCQynzevc0/h7X4QJvmi3cGmG4YiZ5R6latJQjLCLjha83Or4+8DOIWMQKnLwLv38h1XCpMDKT7STL8NiWi81iU2HSIIoxL2CR39O97hPgXrIbfchlZr/n4Ol0LSvUukBBBreQ1NQI2/uPrJ9ML68CV+unNPIpCfV474+qixrXMXNuzTeTbWyGQb8YEEn/oMQKHRoCZPri0e7Jx1Nm+UP+PBF2mKn4plkBqZRSNbpOa3lN0ZEspRO7uMVSMIS0jcNpKICPGItNYhzmHjESvxIFkFT0Bc3LjQA5crDdu4vogCCYUQG/XoI9q5vqeRagqVRWXEeGGE0Ug1j5TOxpubeBPIJYT2WAIg+s1Q2mGtEe2A9MEM0GHGjqAKAVaFzwS2z1jdgrj7AoS6Nj1Gqq6OG85u4OTubq0SIxICTGBCEMMU60NSBPaKDv+Qx1biYQmGM3MBWFErmjCrV1EWx3jto2cjA7Mh2lpGfhZlm2dnc4tSLi+36xINrlkRjJokLb2BFuq4BC7rpWebXoFKYWWbEJjuFOTaGNptnDob3aTmWNOpW6Dcv92HbJ+0DWMHFWThJt0tB4EDuu9UE/xwNN8J3muFnJCVZq36zVhk2LZvCZknqw1/u+SUu7OOmpPwCJvgGKe2QQGQUnDD41p95Pu9rCE/JcnkXc6kExMIIdIZRK58QpeUyPxhABOaiDhgQvR5ssqFooNkM47wfiUBgZH+bsq1wkjEGZ6EBArVkB6WWQCjdqM0pdLxptAPJUZ4zUjpUGO9RA7kEC04UADfqDRGTDafEPP+8YsFUQrQ+hWpRI7Mp0ojpwN3WKzFw+wTKjzHnxQ1k+YJ0bMBu3eiqwpBU1pIWYnCFcQeJoBxhCQFkSu3TwPWTbSsP21R6BdDN7pA091a/O0ZHdFkEcr6lDKNyFYYCEcYBjYJWeJw6p8tm2HW9eFOnb0myXMZQlJ5wAYp0FJY20Kh6jsaTehiECAUDAXQdikmZZr0FPa149DhNtSzak2WgRz86VRPjr72l4XCbX9a10E1x3tjWJjZjngEVKoOmXCcY7h8V4QNAfMYwM3KbRybHbsV111CMxghDrlqC0Z190cMto8Nh3VDb7aAAAgAElEQVQhC98LueQxcgHxupLh50va2zFycnZvS6X2z6lMJDGBHIZAMpJXZQmPA/jWFya6zwyUhTAQCMRKHA1DUVNjgikJSRflgZGdIdf5TGNDxjgJqifwIFujiwFxsLLAlfoo2jB5mrmoCW1ssFsR9gqiNjDvYKLVPsml6Oze+d/n1u4eCHNgN6Q96+AIiSkS/hSXxATDNLqLTX2oabgQGENMDSDORrXIAGnJ8zA7ngFH/FI0QCFk3mF/koLaHPBWQ7SKDVbroLh2zPTajgETi8BM8xZAjDzXaxZCTTeGmrXRzT6LJgMeo4BhkhBhYICo7vKhMCiXKyAjwKFhdGvCbjB2KEHbMoJ31Eqx1TPm+VzBf4my6Y6jUSN9cFV+JBnnCi3pLM1mggANciS5wphawTyIWddpRpaFJCMOWpEBDgy79kfIbkmUM2TnCZ5NiB0aaB/wJaEjJahNCPzeQP6q4KLzvlO8CFVMIIcjEMEr01IsJjb33z3RfXYgbF62D9c9uy1tBo1okBS+k4AbNZ84CcTG0Gxt7ch2oq5uF4JhdUyXpCTeVWKa0KV5UMGACj1EjeoCs1W3DlxsEalUC6NUpaf9RbQoZxhtxpinNcRvNJtVxvHWJwv5wsRZw4onQyKxaqrhCSTzulCjSNUqSZcoiItd4vMYaM4xlK3dEpUD6ONiqWJEBE4AoSPMbs3icQ3xuIB+XATBpkw23fH8ukXBossuOynGXFt8afQWuPlCdyZtsjXa1ReCcTmIzzOMM+wa8Lk83fb/rFOHxaOnlHwkeCJvQkLkHZIWtCtDtDVg84tOHwsdqTeldHdbevuQYm8M2u9/yTsDRP9sSFymmRsFYZ/3/tHp76vpgqoF3nr23y53W1rBFeCsAAuiB0Jh7kbgbfnypOyuI431tfz7mEAOQyBpiWVpwYvZ4Lv/0ewuGSgT/bHlbTUlt7bRJXktA/9sgIYTpcL64ubOBs2ZKwvgc3f6NCZgbpLARA1kNaIEdNRzA7XH7+pG4Frn+gqI9qPzDaNUKeHb857oNMoIQSga5l3MtAVEa5h5tdZ4MqnV85tnwVtEJ9Yb5qNrShMg1CzDPMsAZ4SM4UwYJoGhAGrt2DUjMlZEBNJbFqlsZnbcdoOqXpJg9h0QSiFzGzN2JgVvlxBPa/BvYJyX75uMPSdDpfWhzdwg/GCio3GOI8TriszjPMOjFNEQIli7136DTfWQUC3JfKhvqKJ2jX4d6cMqlTjtn7ZUAYHyhvllA1pfQ/xcSuE5Earnbp9ER9yg563hs4QJbxbAZYq4RhL1hLlXn3VVgi77p7zy6vk7QWBJ9JOMwtdDBKv+sym1sVcveI02Om0JJErnfvhsvF6SsDQp+Q9s8P2vTHKfGyhz/NGlXK9TwXgQvZ2Aj2mOPtr9V1QikbCM0U9GdBt/sgiyYRKGF3U4rUT0F0VNl7SHZlSJkanWcI++SoZnN37N3MGgLoegEwKmRhGnLJlUPkC7oRQ0kDOGSobIY0gw0gLIOgJ1AJL2uZUa8PauzQa8AYTfSsbv2YRbgmyyDaPhH++EkTes4mygMKwAPZsZlzDx+WDMtqdsSxrl8jHlH7uB2JxkdmiBoXYG21LGYdmEQ2yq0pndJZktZEoR1STKY3aMLXF8wEKzcysIxgFrQXjGAAsopKc7dPvSGTOGllpOEJFev9YKRcWhIZyJnsFsJXCJJFzhM2pKBtGu3LP8co9TPluDs2/QbZhtU2tgNkQwtnazPbITyJXgtCIMIops11Gy0GppafunAFgC3QnC80mJx5OMh7NKvTRkHHZ/hCg41Pc5b7l/FiT/myK6zCWqEX88x/T6k+45J4faNCvzD0H0kzThG6TDl+6enNzQ65e8BhuelgSyPxcWYa4DM/9gBaU04KUILyQEHjPM//XVSe7zA2V+r9/Co3XRf10I+RbN/OcMZHsu8P6OA5n3IMvpZyNTlzLv8Znfut3HpJzBcMNIanAUsWvf6UYbCG0VZDb5TI8VND2nCLmE5FJagdNScbICotW9FHRIJQD5AE5oKAPwlBTxrFolLtaMsR2aI9WA3WvtBqSBPJi3gXg9QD/1yTwm/K62BTMbc8dzbq5f659NguYVNc4pMTcLIRokm3qDyEoa9dFergCSArpGWI8cXtEZ0mMeY2cgRIetYm81ObacsbV2kLRUY1JWH9/g4Iw6iUvyBvWdGomo0mQF04hnyj/RHwJoVwJbYfAzT+vviWSi7f7xJyZh5t+v5lEsg6s9g4tyTNMBjCbAVu/bnw3B4mA50m4sKRH9cFZCG2BjZ8DPF5k2F0LsACyRwBMkjIZxiaixRnBzVuACEI0sGqT8fekWfFOef3sosmxCQGgIHQq8ebDCcxng9xyUftUy5dD2sfet8aaB6eNEuFyAmgTBBt9G6tPeXlU1VUSSh9g17elnkCRr9LrfD+XtBth5x0Q6pQu7nb4Eshrp+vpDl7S1BJIUWJKAeYyYfnDPZPeF3i62493un9Z5M6UU83IhLs2DzgNHh/voquqcZUUC6Y9Awq9u5kme1DO7Ary7yJi7J+B0wcCJPmq7qRGMAG1zCBskYaNDvCEI9ZMFSryQSyI3YzS8yGZxkKtlPmjFn0M5BhlKBM2DpJjR4NDrfG2m7g55mAYNFkCD9eKpbNQBg+1H+Wtt8DsS/GTCdVubmuD3t3H5UmY1ah3SKdZzJPjvAsaMgFAPxr5EAPtVGbZbnQDtdQVvrxHUWSfhGeaXdmt6ogjZVkLkZcaCPZacYHv8VgQSvp+UQgwaneDpdQoXdRgauiu0ZV2oCcyjA4aMUvZXJte+KPJYEtFJ/PdpJX6sjX78P4+zfc46TKAeI5TRZzJwbQDzOp9plOHyRlw9eVekMJsR2hqUux3CpozAngYHHhE27g1oaT7krR3MO5mdkiDPD4rgwIWjyAytl2pCvcTskGlUzqDGMzwiBI1mIG0l0uoaty7rkpCrFdicJDwEY77e3uluvG82igdT6f3l6sIoRWouM2YT0XiAsxAkyXCNAGqIzWAypi4QEprEfmmy53Ld5+5vDelWbGozQu4yhvOGongQ6wARaS1rFelGabNA0C/3BOL77e0o3HfuoSWj471PnIjnn7YEsmsXUqME5krw/Fbv1TXRDaHkAM+4wKNGmQe/MSGx9ERMSG/eccvG4I0Q+FRHiNm7dVRcKkrrftwIZGv4oRD8oVafxu4N2UoeVs1i9f1R2hR74hagX5UM7ieYLWlydhuJ7sIe5CMXXDp8DIP10b9sEeT0GUiaLqSHuMiWAj21YPiykHFBAMxmVE6NUbl6hCGjwzCWa5h7feX+XpXQsWAm+b3Br7dt5i3nmqSLMczhVQz6KFl7D0VeZZHLVOU0WpSElcLwEgY/lFS0rlE4fugi3xagm7oR7OqCzox4NYHu2QMxtAZyuIt0HXu1bUI0dBsxuF7i3QD/2d4Abt5AWbuRJayqrt1uoClJnYMU7WGj7/78BPc/ezumvrS7fi3XBtBv1sAcn/n11j3bGqIr5opo96xKTC5BNyh0ZAVWe4Yf1MJ5tkb43cJwrlsn8u25Tj/XOMjv2LKdBw8eESn08grkluBkKZesc5yaUFNNUbgZCsPLCfizosGYIqPR2tOqEhlRtFHbUs6LhME9iuSLO57H9gXXRs5er7is80MyibqEwWBNYSODakE6k2Q0ucY0O37pfIBndskEFaUbzWvPzA72YfUcoJE9lIR6NCfdxb6hDSUW2w3YDwmBMAiTir1RDhdh3D3BRuyquBwfhZzTl9k5ufec3gTCeq6U4uAEApQcoqcc4t+TUD+8byItO7lTFfnbq9YXOmoaatJzSdBNJaZp3SZyE6Xqh2VPQmkBPyHwAiRuunuc83Bf+337Tp5Ann+Gx/IdIeOavSEnuzSsLdzuZqEk5B1hT5m8lBgLOwLn17ty6Pj5uVTo6zur931iZX4E3MRZJcPneMA5AE8HaKr9fVVtpIGdEvwLCX6YfL1448zU9kV2b++nWIl563kQSsUpUjlXEejDAjy6oucvCatOI6xi0BpFvF4RvaQgn22YgG0tfezDP73ImUJtPjuMkleEMJfuDqkpr3msAI0gQrbn2K26LCHIDvU/jK/vSSQSO7/U36qsfd4LH96IRu2FE1ngHUy4jIHxAOqqG6ydC5fASUEcMC/XzKsaHbG7XtGGQItF7UWsSW9Hr7ylqnNvJR6VRCKVCs8CxOu7tJ5UBE1wQM1EPEpb3WHFP9oSiCL6d+EHz7dNS245nD3MEomTRSZZRAoCyRpRHK5CjHKCwlnMfOYep+aMklBjow+qss6sA4gVfbImaG00pdWBkH/okoknA0Pb24NwL2Q6yHmdmlJaO6rBv7/J2gAj081pcZ2+BLICqbHDMWefBuaWg0kgGihJwpMOiUUmDP/3/mmJk04g123jtFP0Rud98aZQiL8l4omyrB6OrsgTi6AHK3QOkvwcGfpMy3hnUV9X8h2bvD9nIT++08fEvZpHVVXRZZsH5TPCbHdIPOSQ/FqmBhtWDkWxv4Ld9ruKljAyQNgM0LUE/kBPw6qJ3FzRLWEeDUncZfLqhYmzUDySxNNbPN69lOtDN5wuBa6CwQeIMNLemyHsrlXYalh8J2/Ez0Qh122G1uRGRnmSIgtHnzYQK4ldC4jzdyK5K0R9sRTMCRmX+yxeb8B2444u+3ArhdijthL0kySZH7Pmp++bkljV27H1pp2Nd9mwKrwAhNeHwDUAznOE1aCVD+hWfLBrYahDZrgD44X8lbaQv1sjnN2j6tCxpwElmo/w6KPo9yUNbQG1/lWrO8w0JXaHwRQjxCzJ/E4QLvNM2RySFJEq8BEm+oLjyBd2PomdB5NA9o+1nIyUVgA0A6A96yATBSgSbcMLMjmlSyT/1pB4kyUQe1mpqkYCgxXBYf6Za4LvwMhVu3a1bZx64ejwYQvBggWYMW8eY/6+A97NAy/YtTfzfCxtYgI5AoFIwiKE5iQTCNODDPFca2mMQ+5bOrWZ0x7iDVxe2/vdCisOPoWswmODJB5xHPWzlpF01JuKTZXihdZAat7B4A9Z427RcCbScUeqA+QUsN4l/E4S/R5CLu73029lVX9sOdeEKTRoE7zRMK7a5+FyFgHT7MalrTrL2l+Y1zlE/6dYP+KZxKPfmkrdx/JRVO+dt5lTMlcaJqVzkWCex4QGYvZTQqytl/QSQz8VOM6y59chWNTPCfauY3aS6zGFOLjAEL0rYJznMdI2MNPu3nZzs15qgySvHOrgOTLmu7dMSP62P8Ztn2EdJ0ZfCDfv6fcZw3/uM6YzMKpqQK6k+TBpAZ2RtKRB0OLQ8MKd+fwToVvbr6k8PrCWh5IJRkrChYbEOb7hJiLUuIROJcRTBuGP8sbd9P1mdFtPt6PF4J9e3JHpVJkmz0m2APjzqjRv11iDIoxxI6L6dr6g79Ipd2fLGNp7tO84VdvHBNILApGkfvTNZlp+shZBSwuLziuRGDQyPJsEbsppXLo7QCJkiIMERO0h4N+ZzI9q4G758iTqOtp+/8NLpcms1CVdzG8pMd4qAce+x35QRPCygramCY8Kkl+6YwK9eLTP70v7D6/l0ToMJ7qSP0KC/iKoxFzYPglCKS3QrkA/Qujd/p9TM9v68o5D3fNh68VD9CYGWaeiTinx7FdPUKGum9aWJhol/rHE4s3W/hQyUvbQUD39D3MQDJNoF0SfumGs+lZ/jdu67HoGWSH0LUz8UYtzNd9a9d31EsGYBEpK4J6d3eozqRDe/H62Q/WUHt6zDlnHWCkwuJyIRkjiViLnJacWS+9ppGPyxHvvyvwIVyXuYvB7ekpX1YqErsC/bzJxNt4D19dpSyClnUhmlZ6rQLe0enzGCwWGdRm0H2fldFuSjMcVsNBI9ePvTLKS74m/LHkkPoBBAftXeUxzujXe4DONK1kPnYrtoxqklZZRIaktBvT5dq/wv+OnZrvnU+8Ny9VTpwjDNwiID3Rrc063hlWTRUQlCAER7Ugx/yjt0EM6lEs+30xtJwKVD67irJAYJBBcQ0Rv8QzP1Exjq/YYYXNJCfpR4Ie3pouJTf3p/WID52QJTVpCiTDwKQx23jc9s/1EjPvGTR31MJkL8hpzcobeYcBN1ROynfcaG2Mj0QkSNwVSfHtLP8XFfHxtcCEzLvcIV2nGxVWbgH2nddiwNpi0wAtDpfm1IrEw36UWrVwJfVgV0jEBxjRvOZxaQo12grFSWLdv1cku9nZ3rdi9YObMY3KgOBKBJATu3rhb3Eg/7ItK7pgGPqBvPm0JZNNOJJsPRyBERcm8mAwWkjE//c6MxIklkEqeoRnnIQsKJjDjHz2mP9mtkSoZ6/b4R9VVNc1CvbS+8cL288vzm9Qvj3bl2RxbaYEhfmjeZgx/smAwqtuKOWWDpXGAdkdiOQzdsfM5+dCCeSc+ud/H1vvnaeCikiYb/2I3tij5XSWS/efC8Gc5dFb/1xn7stj2QZ1xtJgd7/b2ANH6RrjO6PCNTLjVuqJaL7jqe8ueYFZlR7e4LL7TvQXd918Whdf0/WKmv16vP8xs/s4zNDzooSqteN4FgxQVXIEfu9CfF35u8/xJg49a0u17B/v/ziMSSFwT/aCgn54E8iDL9tcjMdTVcx3QrYeSQAToccG8iI358femJ06oCsuqEFQSmUboqwJjrtyr6byCxsTAJqazcQg9prNim0BC8PcbHLEg1MHSz41PtR7tZ3bbNh5HfjC3ncXcLs1XhgybZK7s529P+IRfKebfCGMW3jMlsaYv+uaj7dOB7a9fy0OhgokuxCdCY96WY1KeLicrBPMSwfJ/SZtHJ85Qj/eXMf1Y+3xM99uDBCBGbgwvFsC/lgwuKBhkrOauGvW9L51NnhhfFuAfJJLOy/eOo/a+vtM6L2Ra4SAw1zPMp2w8YDUGo7rOJHhjSomFkvC7ZFD8bVNzTcfhIsH72pcTeV9MIH1D+7QkEOtdMh1IJHZjriBz2yEIxJOM56QQjwL6B/cf70DCykYxfrUNmipkjauGMMSwtKT3Gua37g6RzmskekoeVWuhALpcwe3MuNNtdr65AwiPNr2HPenqDwRnOyQ+1hHy6/eEGGcrHVZUVzYCOg/gC4VAP5AUiR39Zajuy7K93Rr52f97D2JeW2Cjlrm2EsS2RTKWS9APu0P5vQUzEJwKUojF6MZNPBs6+ESexcUd1iOO4fZQtxYd5h+kiX9G0l1yTzNt7guu9p4PrehsUG7t8AKHH9GMv41SCVc8v2zsfKrsRPGUAd2rXflUuBP9qi7sa7+P9b4jEYhL+GJmuLjhWpt+pY9edsfax4F4f0wghyAQAwoUzCaHxFNa8z3fnubYtO7H7bK+73U1SMIJpkiB2ZrkTM08s2jQFBgeGXKUEttqk17hdVXJk/SEI/A70nho9GS1+Ggz1Vr30ZYVcLqT4cVS4NP2lJs3SIeAKAetwSQJXfuyE928I+98a8YMnLD8SwcD3KraHBNeVNC4rDPkPzNM0yvxGUWHbFQ4voVOdafNltKftpDjNvm9ePA/rC9NZsi35wwuLxhcaCOoqwRia9fUCCweJLHQwPz088cQ9PrxNf4FGvzWItOlAejiavCelfBcIBzqWvdtPOIZvmtPTi1r/CEKR++m24sBn+AmRyKQ/TaQGQhPCcm2n/A9bQlkxHYkh6cwZ1+1uFdJIFHxI4aRQLskrBHED9YpeqFOKlODEMlKSlkVxQiXL6PDXmGpoKBRbatQAKjDD0VXQG6OkBKGpkiY2SQwjYmmFDUL6/dejY6tSh32ZRpo14ztDPzGIfwkJLXhgUm05WjXhnUZVSvygymZvNQQ32gYZwY2yKLi558W2F2j+GWj+a7/aE784Gif39/trZoluxnD4HnnEuQ/GuCSKOVHJWKbmB8ohfii4zibv92LbK393b/j8TzrhQbWl4SMNwXEfyoY9VUCsR7NQyRvGCz1s8y4998mpB7rax8+ui58G5g/4TEm+4wRVS8/SyAOUedIh1ftS7vykB+E3/pUH9Skfe3X8b7PEoiUzp1E9O5yMuhyVukeXlhf2lQUn1rxDILj5yhwvEfZ/8/v1abX/689uU+03kZzDmMDqSavM4yQCPmk4M01gvYOVuSniTklCcKGIETyQJVBbHSszbLR4+KyTzpXsljYpKPlnHBsDb/ERFQ0kB0aTmdATjcbJzCUMTZXDygN4jRVNsbqU6uJ+yr++EtCg18aicVuLvdUtqau2JdSmjbWwqSD6aGWl/vGfADAZDu0qrumQ3g6RdahgH587xSnz5tTv806M12/zkbEBzMdSbf6Bld2awjr2hu9g7GIBP+EDBZ/b+rAqeNyLON/34vdjaGTPJMEXw0S75HgIT0IhMcpnW8U+qV9k9bydxMzR+1AUe3bR9b5f7nPZ+K2wNAwHQkdf4zKFqCNWcUP1Cv8NhmoF288hRIFvn8jDw/94A4BepegyMMxqusSE8jhV21MIAcxou/frMsfj3EIfoIQpAVCWzRGEUW6JIrSMlWvKFnRAXhGgROvyARtCaGczskqU1mETKJgWFki8ThatPSK+ubVLzjaGKPn2RoRtgbCajAWG6keBmHd9ybSy33doD67nYd6gb66S2Pubp8vM8AIm8KhGvEsiH7gEv6bHbnsG000YOob3LSZJ4Wh/pei4Td3hGgIANdC5BCvzkg8L1j84CuT1E/7istAum/eCm4IRTglIfAngujDkjnKDVWuA8OYoLQZIfUasLnxr8fXHvWYbeLIoSuQzCaCvyKQ9faq7ynt2vWgiFcCuNNNOA+HJezuy2FlIGHasy+WQIIguJ0Y71ZEURXNngRiVVjp3eLGlbEK6xVTGBPIYQik/GmWM87av5py9u7oejVwUbLug/xzDwI58PdRa4JmtjQTCTRVf/ueEke1hIStUueCNRGeCTW+SY7zdGD2bsp0NhSPRdd/93Zu0mH4iS6Nq7YGNGqffjvTMx8QCJ8NGtQd/naU+jth4bFsKJ9cz2OJ/A8XWFzZqTE1YAyyz8sI6qgXxgZUfuGOie69x/KOgXKvzcsV6GB8gulPJeFjkjHsjwQCTFQBRgi9FuAbPjK+9idH2+/3vbgjU5K1g5XjvJtAn5TgumpKDyvtZqXVr9ILAN/ksvwdjkP246Ptc3+2jwjED24nHJxAkoQvpoaLG+ZFdUyOPtq9P/s6kJ4VE8gRCKQ6WdFp/ChrCBzNREdFoCo3VIO1Kh5Q9j9LvsG6EGh1wNuFwHJNzu8hsLmpCV3HatS7c3NpkhTq5q4QV2/1uKbEtshRuZKgIyypiZuHThC3Ha1x/mjG35e2n97MowIvfHcBuLJL4xwNNFgMUwJ+VqC0TxVx610TnM/35dm9ucd686EVbsHBkITGMJcwJgHd4MCkpIqSularE3IYIgwIvh9yPoBoD4zZ6nnhbhWku2r2wmu59PBJIK9ay7WO9puSEJZA/sbWG38lgYQYqfRaNqZPBPKetYXRSotzAqi3GuCdtnKfnf9oLRLxcAe6VvDzzPiX555SC09GDFBv5qSvbY4kgUReWI+JG649SLbfvr7zVLgvJpBeEsiJmmxrwLeisy3JZutBpyhSm+0paP5ZR8i/BcyzpTC5dUY/RsR+fqM3FUre1a3xJ1sDhq30YzentAQyUUFrvvmu8c4tJwqD3r7nE608woF5eyHkK7sNX2gYQ22/I9ws8Ql8+u4m57O9fd7RtrPOB5ktyLoBZioOz00IutSVNCUheLBNUGs1ndXchyGjEBjOBaBtJc3rAhJ/CIxZpgr+y5lMpuPmJhtnc+iTrSUQEWBsjQivEYTr+5tAPrjaP9N6koeENwSM8xUhYQmkUiyMxyfIa1S8BAY3fXRM3xN0Hi3GJ6p9RQL5HAHvOqgKKw4kPOhUxATSSwLZ7+FzFCv6aKSW6vMZ9HLA/JIk2uqCd9r0JC64s0S0Zo+nW1kmtk9qRu5YpY7qMOwpWrzsT5NC3lHQuHpHwPAqBGI3YvvDjJu/PHHgEcint/IY7YXvLzBd2aF5pmFEapfqzz6h8d+GT1S3Yz5Mf7iaWu+v4eugGkR4HktxYcmYbIlRGxgaasAjFGisFDb/HqeIoThKOl5Wf2pGqAFfM3Ka0e4bbGFBbS6jU4I7HBJ7wWZ5mFBLiqa1eP/48a+IJn/bRq4zXtCcYnqrFPhriXJ9jLINxKqwjk0C+cTa4EIQfSRv+IICY6JAOdtBJf+ZP9JBa6NDi6WQX/m7kbTkKD6D10TT9y/n4YFTsYGIg9hAYgKJCaSKQOSFNQ+JoXsOHol+AFLWsGFsHihJUTS2tgWe7WVPjDaGIvr7gfDaMn3M0jActiU/QY5tWy33eZDm7JB9GC3eV5vgx2xoaZBSL6GA7rFTkD9e6qOWhaxEM6YZoz9XNHjLrpBhXXirpTvtJsKMz+ah7mhMItjSGWURP+yVS6zbD0czmo/U/FW/3+FVbU0rUF+aUdkil2DN7Nk8eQmoPQmqb4AaEmICh/ojBeY5HRpjDJcFpmrE9L4Htxil7sg3ITjawMqenbIkyyug2rLIpDVqEzDvFcQfKhluKAG11s3aFj63HnI95rdcwjYiEOt4Vx6GLf5tf+zfo5xSZKsLUocA7zDAL3zw/xgKd6dKqfZdWOEvmDEjCoZ812oeooPSGSTl1ZLoryRhvxdWfxDIjeuCyyHwyW5DZ3UaDCZm2YOg8vUKTwxWeEQo9b//OopWH/WkDvAbqgRivbCkzd5+oBE9JpCYQKoIPPggy01vQHJKAnNIm1elMumJlAD8FOm9knldSGKxBu0ERdVVqxsEMTQRSVvdmYyQNmqbDBuljGl0JSYQaMo+T6apOQ2Vs5tzJV7BvqcqpThGB1mEBcH4qSfde3TK2ZLfi47ULPj32ZCM42G4Y6abV8DxEsEMVuIzHvNV3bp86uxRi9vudr8Rhn+tjVirpYniTDTbXRVMmoSUUHAcW5udk5kAACAASURBVKaQTQjrJkZAUN0whRA29QpZJ+cy2drtlJURKjqZswkDYrKxMQpSOib0Ag1bXVQ6GgbatzW12TOOgRE2D5gQqRpHNEHzGQy8KQRN9zVnDZVTnVevfRv1fJVRd44cEZW7tWEtfbpsMsVkKWiSUpwjCBcGIc8MQVMZnGTAtWnVK7m4qnnDrOoxqBEoAVSytWVsJfSo9C9xUgpyZflg4YSAW9Ac5jUVAvCmELTOYb0uAVotNC9xHHft4GYEW1aXxgH05oAxNxTyCgHU9qcEcsOGYO4+geOmnMGsToNaYogegYpdWcm/rJP4jWRn4Wcm0KY+ATmAb4oIRAa3C0KZQIhe6YUVE0hMIPsJhFkeLhtv1dVK2rQNzJ1Z0svSbP7gS/y0g82mIFETuu3ghAZ7EuRLkFQQQR7kZMCB3S11wRmWoDGu5jOFcs43oIvaNYZ1hmiw22g1orxaXc9lXapnv8uB+a5xzW13TGywEdXH92Km65YglarHDEPhrYbxJqu+qsaaVONAJHizjQFg5ucCyDVRwT17ura1oAlSCumwiUqFlB2NI/mlLKiQlEKwkYYghG1tSZNElEDYBsiwldP2C3C2HrVhbYvbGYQQ0MYgFGTjcUQI1ppACSVkTRI8E+AZPjCNGUOrQPV0Pd1Xu/yWVKDuCkvw+uKlVq0AqbJ1E21dDiXEFRL8lpJBsliR0ixhRc4VZQ4pSFA+IZCvFSbfqGyKccqH9t8ZgSBbcputlJRyidzQcLLbiGR7aBK7QnLBXCspqva32iFeLggPqyB4bogplboDM75LJd7qC3V+INVUAUpWU+z3hwTyyY3Bm/ZNREte8xkdhtL2ELSfQIjaEzALaoh/aXT4TH+nyz++i7x3Ty8TiH+7oIoEEhNIr4A7LW0gDx6BQCo6GpMhFNKS10pj7ldhuMjNZLa0hq2FfL6p6lm7H+ThiVdqsXYkIZpz3el0xq3TWo4B0YQS45qQ8addmmE3IOu2W92AFDhIwRSlwP0kizd/aXx9R69m8BgaWdVMa2tHbSJIzmKh/pUZcyLRqvLMag1uAgoEyoXM7RooF2sqU0Xk5WxPq6/oRo//qrTqmYGlx15vRZiK4Xi/i3NZPrHxLhHXRJrAKBYzUgdZacbaF4i4jpgGMVBLFJlq9setWI82K+Xti/ScHxTEXakAfl8I5ONbeLBfCM8OGRcFjMuEQLMg2OrmNtAsqo9h32UdHhShg4FlhmipNHghK9E2NCELMGGojQoNwkhic10l2YQqYVUkBNFtA0l9qu82ZnidotdnCHO6DfycoYJDZmfC6D31Xpfn+2FmByXGlVRiCNxEbSTyVqtQ9oMNxBLIvjim+TmNmR3GZmrvQSBAR0LwgjTxL/9/e2cCZldR5v3/W3XOuff27TVJZ9/TScgCYVVAhECA6OjgMCPMCDgyzrg9n8uggg6OQ1BRERSF+cYRRkAZcYnixgcCsu8QdhLIQtIhSWfpfbnbOVX1fqnTfZMOJJD0vd1Bbt3n4SFPcuqcU7+qU/9a3gVKPeEEpISP7m1W1AnIPvKBMEHXS+xIk3lakLjiWzP8+4fa9pe8yNVI5OqF739EE/3TjojH9GjUWSuX4lhL4PichQk/74vMt4xOtCxfWFqSnDd7X3sWVHd0ZozWCZvl70sATh7Yqt+jaFFI7IBp/1wUvje7/0j9u+3EsbHYQKY+CRQkIbcznfW3C5u9H2QWH+AZiDVHWrnSrwtmzwKJM5XBKQo4BkBtvKrazcBIQj4g3uQTrSWIp5j4aaPDp9GUar0GCPdn6/FfN3B9QOGEsZ53UkLw0m0Fru/UqAsETfKNHpUIMyqKImqH70cyEMIPdiUyLtch+oXr8u8RQlzaZ2hhl+43Yhu0hdXls/5NlaDbDOvH/3tu1ZaRatuReo5bgQyNtBOQfQiIAaK04HVp4DHj4Uc/mBE8PjTEgF3xrGpu9pkmnGJYLN2q6MSMxuFWQIopQu3YbPqtde7IsbmemZ//7bzkmqE+c3/KLb73Xm/WuGMnKRJHCyk+B+Ddeys3EBssFg47s7fT/aKT2f48ZySuGeyAKYm2++DNJOi/0tPkjQdqgGCtrbCqp65aJI4hKT/DjONM/0onDn5mhdQuj+okCtWStxqm/43Iu1sh3EYqaO/1mnunT59uz11et1LdGwu7Vda3HYmpCjbJ35gtEY3LMk1LgM82zO/ui4woMAvrwRabbgwK5j9SAhIQ31Jt1O0e4dGrnICMRJf+i3iGE5B9C0iYJH4hJeghHfFNP5wXlGy6uGwTNynWC/si/kjEsOlivYF8TXFnsdtHmrAyYnrYQN+eFcHt1U0HHpp9f3ueHSirX8xNhC+PFEJ8HsCJg0e84srDB0cBkFfAKwbUkvIo8phNbHFkN5SK/vq7Htw/wu7dr2GPyC77eNXBJxl7S3FNdpdrz747sBdovfU9otZA0FbA3HPZNP+h/eVRvO6il7lG+fl35Ng7JW/4LAOaPdioQBKFHjifFnihzsMKo/DHTuM9WehGSREBis+3OekJ4QRStDQEndCluSlkmgiCDVtvkwHu+pVLQHadgRjYFUj6dVtY4N9UGXW7EnjMrUAOtEe9fa+vWAFpXYnUxPE41YPZV0rbQgJ4KknmwZ0WN7+4rgz5QC5hDuiVvvq6ZPLiEPSRTQWu6lL9eR2KM2hrsRMZZBn4oUl730srZG+cUWKGuX30X3sGsnpN76gqz1/ksXexTWFatCaKBW1A1MYK09sodFuo6eZW4E4pZCYI/ALC0IoeiyBgE4Z2bIPdtVFBwJIR//f6Rw/OPBrH6tvLr3hN//2kPRMZ+OmIyJ6kx88aKK6j/mdLHxxYSy3KFwTrXNib7rtyEdk8Jgf0sx7uOgo/V4D46y6FyYpRXdwis3xqBHoaPGol5h9VJb1fRRl0rnoGmXJ5Z1thfzfgdaxBTbcfzYwUnxVCnJQD5oBRVzRVtpUql4BcuD46faf4XtKncWiPQXoPKyx7iM7m1wnwbZLdGcgBdaa3+cUVLSCTGvVpUopLmwvmdTnRDSHvA08mBO7Xwiz/nxJyLAzuQ5e8yMHYMfrMrML7t4Q4vk/zzOKgbRvDbo9YA1hi3CGF+B154pGfzqTnh6Mf2ln8P69uq04l6xcGhpZFzKdndb9w2Flu0Su+QZhHpgn9gCZxb0tX9AxqwoKXtLELgTq1WyS6t4LqJoBtKsSaQX8/+N1HNe2+vmPdXkKKASheY/991C6fkN136XiNwULvZhCm9z/TXr9gAfTZRG/qr7I3ptYvpmNqYYYk7z8U8wcyGimFfvPgosinJD08WvI9TLjTn+o9Vi5Hxb29z6ee72oIatLv0AanGOYPREwzQoYfL/7KKCAXvRItYeDijMGiHoMGezw3KGFVdxL8hyriPxkRPFhKwqrh6MfluKc7AxkaxcoVkFakJgmcJsF7FxAgL4ke95nvl57362tn0QtDQ7xnKZv5Lzwf40BqoQZ9Ma9tHKd+5z37wRZNZwWoTRK3ENGVN872birHs193jwE/kCgdzZckvpkzeG+7dSS0no97vAtfVaf1D4Sf7bymaVS/FdZw+KUMSyUP4KbMdH4zEqlCOIc98TUDnKHM7vRzRedKQfh+mr1v9VSh79qJlD2AJxzwpVbkPwF4Ezerd7Hmf+81dEybQjUP8tOwNy3VE/2La6PFJOnzfRpH9jCPF4xdjoQG6E0R3VUFc5eEufOqOcn1B1yRt3gBJyBDayAnIG8gIB7hCV/gfijz6/85JFGeVYDN/rc1ntVOk8p8PKPNe9ojTA4ZcfA6+xsI2pgHUa9m/Co06g8kEiuXz6WyW79YS6wFx4bzPBaXZw391Xa1O5TJrtUQ4XJm70rVvjmz/PgpuaF1tbd+Kbult3kdJjLrRQS+AIQlxQNz2yYJop4qgQ4S9MMuiKubm6HuO3noDor7TYSZvvxqYYZvxOndhk7t0XQqg+vKuQL5wrrwKEN0bkbjhAxjkcDulLkg5BskVtdJflAwfnzpjODZ/X73v5ALnSPh0BqqwgVEnybxxltYVkC4jFtYxWb63iYepYU+szPCe7aHOD5knjh4b3vg/MFo4Elt+GHNavkt81KPD8fMPw6m6Mvv9Gm8f3PIVAymaA/17WoEApdn2Lsy2Y7M8uPpbSsgi+9lb8bk6LCdnvfHMeg8MI4tCrrdZqyS9OooiZc8gZ9dNm2YVoX7+I7P38DJIJdt0L5/pjH0FRAm2kvLdQby2Vd4to6iUzNEp4fAUgmkiltY1oN+rIe+eoknrXf/xVPfAknFhjbe7bOUC2UyNKAVKyD9nug4bV+H6AbIe4QnPeB+MmZ52VYgA+20bAMn0zJsyhk6Mc/0iZzBYV0D5w/WVHYgxIk1692hGS/BmKu3bQ9ub2wtf0rN/9ycnwPyvt6l+f0bQyRyun/7orgCMYZ/GhL9hKS35pYhpMwdWtcc+VL2fKqnSi9VbJb2aSzRoEOKFk+2PSTwUJ0Ut4D0w1fNDJ4YyTe0B+sNW5FQWf1BNnwZgMnlFJB/Wc/jRKjm54nO1MD5AlxT3Ma0LjZ1ElGVxFM7ww18de3j3n3lMhgYSYZv9CwnIENriYoVkI3b9x0Ly87qBgSk/FtYg9rJbpnUboqOBImLuwxObClwXQh4VkCKP/suGthOjO+R9m4pMLaV28Hwum08Q7G+sFPhrzYUeGxO988+i+cxhnE3G30HIO7+5fzg6aF1tbd+qavXcqJFRh+JQH/boWlhZHhSfO6x+wD91wy+UonChpuaanYcjBp99OXC2STlFcw81YpauVYgH36O09rPj9k5STiHgS95ZN1c+n92kIh9fwSeI02XqIK8u3UBcqUEqDwY7N5QQOKEUvpbBD7HI7w+I6GLhbVXfBUpIDYO4LVbkWwM9h6NtyggkvC4z7hfe+bXN85KlOUQfY9WYKbvtmByaPTSLoXTuhQvUcDowSlt43dhZKwDlwdxD/vilutnljca6vfX8zgdmL9pV3x6S8jvihjjismE7PN9ovU+eBVrfe2P5yX/+Fb7+Mv1PnZVKMh8Os/mQzsUTcsbHm0FxLIIYlNruilidWku27XtpkXjD9g8uBzv+bG1hbOJ5BWGeardYiyXgBRT2lb50UeY6OsCsSXWa3+rhRD/SUbdLaqDjcNtQFAOXvt7j935QOhDTkD2l9reMrPuf9m/2CvtzH8+kEi04TRB5hvNBX6dGa/1x/BAj0rB9wnybvlxE704HBW+6OXWmoRfOz2U3mkRm3/Ja8zMmtjDwbodx6a0hqEkoYMMntWCfpQP848A6Y5ypZe9vJVroiwWtRmzpFvxeYa5qRijyw5SHpAJBNtV0DdWb/FvundxHH54bx5+w4FoxO75vU2cKrD5Yp7x4W0hj8uYOLhhLB52Bi4EXU8sL26YgfZSovuWUqFPri2cDZJXaOapVjzKJSDxOzHTx9bp83b6gHxNEY/XjGRRRAaes6VK0v9LCNwFnbv/mtk1raXU5a1U1gqIDqPLATpnZybLeNG5R050twJxK5AigXjraDMSs5L6NCHE15vz5rBns4xwwJQ23jYiykngYcl8Lwvz+5/MTqwcjg5v/Q6yE5BqrNGLYfDpNoXDWiJutAH74lwc/echbGJLX35VGdyuSdytWT7023nUXo53+hGz39KM0T3QiyPDX44Yi6xZ8UCUWesToonRvdPzYFkyFDeMXYD8wRpAy1Hffd3DCkhk1JcKTP/YojCmT7NNBR6vQGxbCKLrQ8pfPHljun3ZSFhf7eVFh1VAAPzrOvU3JPC5jMacrNlt2BFnJhSUrRVoqZK4g6T8/ren0LrhbI+RvPd5qzITpEx8h4jP7XfD6hfn8T5hTpKQcALiBGSwgEwDgoY2nCYFf2PvAoKcAB4UJO6RUH+8YXZi1XB26B++WlgoPO+MzSGfsiPiEyJGwq4+ijNAO5hrRrdhrDKEuyC8n5omNJdjH9r6GixbCT+XVO8iD18paLyjRyM9EDC4WO0cg34CxbcE8F68dr4NFfL2+sUCwuqLBeC8lhDj+zTiFYidjvbnp6cbNcuvpoDWa2ZT4WDUfri2sIp1uehVPpq0+asOxaf0GT7JeizaGGi2/1lrrDRBeQL3RIzL8lHXc1N/MSZTjmyPB4Pl4GdaAQm8xBWMWEB2nf/ZvdzZSbKr0O9uGi8u2t/4Zge7PiP1/Io8A7ErkGnNCBqq9WlSiL0LCJAjxgNSiLsZ4tab5tBLw9kodhuJ8hifMeZD2vAXugzXdqqBzIDFvKiAVgZ5JvyZ4F0WVuHF5ZNh/UVK3k6yIvLdrThSqeiznUa8a1vINsNfHGbF/uLspsxrGHiCJF13Q5P/yHDyOBj3tgISwnwmp805WyOakjU8KhaOXULOP1Pa/1pOY9gjJe+r/vYQnaW8AsxT7TVl3cIC8KUOrst1YmyHUp9SjAuKq684bn//fywIj4LNfxrw415PYtNQQuUfjPZ9o2fuS0AafWBmguAL+u52JyCvQ1jRAjK6Ls5IeFlzyK/fwgKsv8O9EuLPCur2n89NvDycnd6aaU7ejKBO6aUkcH5bZPMysM1NvSvke3FZzeCXYPh3Uop7cinv4eVTyuOb8f0WnmqUXtKmzendRiwtGG6wqVoHTFltko5uw7zOMP841ObP3apr650H6TB5ONriM2s50SCjs0Mh/npHiGNC5ulF35x4K9HgTjZ0g5L62eHuD6+tX3/uFgRG6Q+C8U0CTymnI2HxedYXprEJfm1efZYZXzZAyvQfAcW/frcgbk4K8YBHuFN58ra2x9Gz/OyhhY4ZjnYcyj2tgAg/cTkxn2vtJWyqFyvO9R4wwbcCwt/PRd6/rXyy/Gb0Q3nft0qZihWQUYA/vQ2nEfYhIIQsG/yZWNylEd35y2EOrd7/dTL9+wbM8aQ+ZofCmXnDfzs4P0dRQIzNdwHuIcLNEee/8fO5tW3l6FB2AJ1QjdpsaP4WwFe6FU/pUNy/fbPzLyKOw823Gubfa4g7mAuP3DI//bbZyrJh1ds35I/Txjux1/DfMdMRxXD78Uyf8SKBHiTCrTfN9W4rB/P9vcdZL3IAQrX0or+ToEsEMKmcKW33eA9m+sL66BMG9PleQ2NyhhuKAT8tB09AVwsoj+gXILlMK2w9WFt6+8vvza6zh+gqjL5NoHMkxQnD4pS2VRKolzZXMl1Tp8RXcznkLl1IgyOCvtmt39b/XrkCsg7+1DosITJfbw550XMZlsUYUPEhOiPLhDuYxZ3CRHffPD+5diR6wjLroW7CCcTiIyD6WHvEqV6zewY4EObEMNhuKd2jDH6iFJ79zWGlr5DsLBd2lgt1EhN9rFPh8E7NMyQg4iS11qSYkNWM1QxaoZS+Swt+rjOZePW+YYoYvC/mNgRLayNo8U7TgwPN97Gve9r6t63OT4t8/4jI8KeZcXJx1m25S6A1IGwi8P/89+zghyPRH4rPuGATT4oK4QlZQ+8pgD4gGPGgXu4trF3PW8/vgFEnZRjvjxgnDuZgJxP22QHhmQaB232Je1tavfsnHgU9bGcEzPTedQjqDWpCjqYTU7XU3Gl81YYo1VqqReL5L/aN115wGQn6BwEkbHPbNrcWeCn7AYCvU/AvE7qj85rZo3tGsu3fys+qTAFZxmLUufAn1OlTPIFLNhZw+PNZDiKzOwubBmW04T8x+A7y/Ht+OZteGcmGvL4l/MTOLaMLVucxtiVCQ3EVYN+h6ODHwGpj+DGW4g+/nC1/W46zEHv/r64tLGBBp7cbOq3P4FRriDQo8VU8aGnmjRGLWyPG3UbKB4+ag45hGzwGgbdbfePXwesAEhxAJnNQvR2bFY6bHC63aEo6D2L6zFoEEWE2QX/dgD9g+0TxgCk255Xx/sa3c53efwzrgFmsMzMtvg/y0InRkZD4VIHxrhzTVDASwykgH1/BPhpQRawuZcanNMOzRhWD+19aIN/oo4/Y/DgXBlf21iA78Vrkl12yMzluSe2w55dmhX3lSnhIoM6E0WQhcSIxjyNB6wXUy6o3/8KCW6/uXbZs2X4l8Nrbd/yh9TzOiwpfEyT+nkBVts/b66wBQXwOSPy/AH4gc+Hm/1pYvW0kx4K38rMqWkAm1mIxkf6PjSGOeCHLScWDBQQZzbjNGL4j0ua+3x2aHFEBua4lPIpZHt8c8pk9BifnrB3v7vOIonlvJ5i3EdGN2ZR3zYLJiMphXvtvL/WM9lLJqZrpLMP0sR6Dml7NicE53A3QExlu1ozHjBC3F7RamZqXWF8Oq7C9fjDWUgygza9ER8CIw7Ksp0WGRhNQAJsN0qf7Ujp4depcZEoRsvgs6pXCjIQUXwlZnNGluGanxVEsoPFhemyRxL9UoBukUqtvnJey0euH7ffRl1triOrmEejdmviDDDrEADXWOGw4zkCKFbGDdvs6+Dmj/4Zh3hcRHcuM2YMnEh6gfIGImF/wBJ7U4HtCCh6u8dFzVZnO5ez7/P1anmWiwiEB0WEQNE8zTQGQDoh7BNEKpfEH8r11s2ahbaht/+F1vWOlSfwbQGcRMApAapeG25WIwKP1wm5p487LZx14krJh6yAH+cYVKyB8Cbx5O9RiSfTvGwt85Ko8UpHZIwdCRjPfGrH4E0Xqgd8cNrIhrJet4Kqq0ajNCPOlyPBH2zSSGc2xVdTgjHTx7Jjoeu3LKymHHT8tk2+Ive0PNqqzWfJnt0Y0fYfi8TaEeNHBsbgKsnG6FHAHgR6GCp9AKtXd0IlsWWbncW5y+DUeEkZl0kHCS4P892o2pxeY5yumScawNad9gpl/qH395Jju1PZSrYIua+YJROqTfQbv3x5hVsios+JZzLlun2ct9Ijx53zgPYYccqVuoewxDlixvA+ye2xPbdZLTdECJ0eGTtTAuwgYOxwJpfYl2ue8hCYIfTjA5wtgsRTxdmoc5aTYBwLBOknxwvTGiGi5FN6WfB6to6uR3TwZB7wytNuTOAsy3YwqE+bSEQXHGmPe7Qk6QTAOM/3Pj/OVEOFhNnQtQT7R3IJ1Q42O/PHVPWMUpT5LhDM1w1q42eyPu+qYEmipl9gI5ut04P/imXWIhvqsgzzml/XxFSkg1mT12qfg1U9RJxHRV14t4MiVea5WgwWEkVHMf1CM22WkH1q+KLWhrOTf5GbWwTA9ColwlP5Q3uDM7REOzWieMlhA7Adsw54w+FkI8QgLecvPZtHd5XrP77yan+VJb2FWmb+LmM5o05TsUZzYNQvtj9PVbcBbDGg1aaxiQU+ERj6ZjtBz0xCyAe7euWG6FJAt6zFRQ82WjMMFmyMLoOmKMQVM9Uyo0gbaMD9vYH4CLR5Kp/2XS83geMU2ThdUdGhPgU7uY3w4ZMyz1mjWoMEKiWa0GaCFGfcoYx6QFDzz80OwsVze+fbAfHwCdQJ6qSac2Gd4rmaaRuBxREgOR0rbffWZc9dyrReGU4SHc0G0FKCZAOrt9cWUx/aPRDDEWEfAOiKsAXiVYKyIfL85aEdmf0XdfpvnreuoYU6PqZLe4Ubx8RFjjibMksA4SWiIsyXbTbL+ydTjxOKnUPpRmfNf3N/nvLa+52/geg6jcwHxPgM+goDxtq2L9fQIWY+oj5ivV9r7eYKx5f+WcbJWrm92pO9TsQJiB6em7eqknfmtL95U4KNeyqPG5iffnYWN+gzjd6HSt5vIPPK7I4Z3q2JvDW+3Eapa1HE5hRP7rbLoaD2QC7w4O7IH20zUDUYnE10VSfGTcs2Ii+cN86qiczTEOVsizO5UPCVikOZ+H8c4anAcfJJamc0WQeJBKfCABLf6wusIgTwx8irTV9CkI0ppndCjGLCGY2OsORnVBpBeCM+nXFKSSCaDRDIbRskCU5AzNM3mkfekeIcEH18w5EfcH3BSkNVOexzDzyk2N2ohHkwF/upSBcRyb3kKyapGdQQ0/rVgcEKfxmgbFixObdufu14z4ylj6MlA4MFkIJ+zs+7WDev63vlEU3TAznXM9Jl1HTWaUnWGvTEEMcUnfJCZTy5oNUoxV1nkTAIkdkvI7kP0CBOEXiukuPBjU9O/L+dAclEr1/T16NOMwckK5jjNNNMwakA2ys3ulVnsdMmIQPwKg1YC/KDHZu3opOxJCQ49hrEph33PNykf7EcRNHzKiEjY/2cVRJ+OZI+iuhzRODI4ToCXaKBRM+rtgF4csATACYK2PikGdD2zfGJCE9YMdQv3rBe5OuXpJYZwKgPvIXBT0fJsMEsC3WqTaiWlWJ+C2Z7wbOpmP84jak2zbJpOFn4YRijIAO1XTUZnOc+Dytmu5bhXRQvInO3qRJvGc3OIo17Oo3ZPAUGfNnRLxLgNiB67ZX5qYzmAH9A9mOmb6/rGmCA5VxtclAe9r1WB8oap6ODXH/adbJiTyBhcp8i7WUk0/7aJSo8WO3DuMHo7piHSh0SEfy4Yfv/miLxuxfE2hu1AsacyI9RAThC1e+A2yWj3iLYr8GajebOG2GIgO4xElrS91OZkJSGELwKjqn3Pq01wNClBcpIQepoy1JglqsprrslrrhVC1AM8yjCEtdG35T1A10r0JQgP5RWuygTeU5kn0VuyT4LdOgPEpGZMMRydnmNxalbxEpttd8CZLhYvDepiRrtPvMET4lmtzJ/ykbeyZiE6riWKU/7uz8/Ous8GROPa6FApcExocCQLHJYgTPbZNPq5TKC0kl3wEUkfIkj0T793ORIyZknF46VZA9CXPjmjvAJizZu7NqIxVOoQYiwNGcfngcOYUTe4DwywMcpaMIJ6JJmOFFFfnYRKCQp9wQUfCH1BYZKgExImNPBtit68QZA3HOQYfq9B0K2QIOZREtTIhMCKd/9qu/+XElBjfcqkJN+Zg3dlTx4vX92E3qGuAt9729pE/bSpTSToXZD0ccE4am8CAmC7ALanBXpSApkAcZw6Y820bCikQr+BSRsztRDj7i3PeA/+6iyYob7X/vSfg3lNRQqI1M5p4gAAEAFJREFU9bf4FSDy29QJgujCTQUcs7rAo/WgNJ6K0Rcflhq+lSO94pZFVZsPRkPZ2XDdRoyLSH0yxzhjh6bpGc31gzyDd+UuB/BnJtxF4Dtvnu0/V66Zj91Om7AIaT8y5+S0eV9zAVN6NI2zflaGOTFg9hy/h1UVz06UQT1gdNntLUXUAo1tRnInM3J21RCzpFh77Hw67RHVBGRDD/FEn2iyZh4dAqmIIQtm98DhE9gKhwLtIPC2BoFN1RKPSeH9Cjeg+YBn/m/QqJ9Zy7UGUVOBcIJi+gAxzZUC441hORDk0lZUS1A3gTcoY+4B6CUpRXuSVa7Wl6E0nGXDWeFBw7CBIGEMfCGoSoGSeQM/pyjIMvwE8fyEwBFVgucFhOmG0AKt26tyvUarqLqXkpNyXlBb8APfqq/9eC17uwybIXU0QajVDHHx/5mZHpaIyV9Y3TMm8qreUQAdndN8lISZG4h4SzGwBihFlMVo0sVAlClB8IntQBt6QLhz1R96xMYnMprgRQZ+xLEVpB8ReXnNIjtgT1XMjVPcLiMgEoSOKoFtE3w013riPu2LX14wBttK6e/23EUd2luf5tSRnocvAHQCg20wyeKO7a6eQgROACoQUILjVZCxf2f7hBURA2pnYBuxWV4l/d/KEB3fOYT6U0G/zX6VKSC2EZnphu3RO4nF514Ncey6PE8ygG9DN1hrJwXqMcbcxGx+D5N4YflCOkime0xXbEOVLqgjMozFWYh/yGte0Kc53jqyvbt4mElAh4i3D8TlTTvNesvlH2FZ2UPdKbOyY/NeMDNnxNKQ+YScwaF2a6dzII/6QNKl2OzR5sayUYQZFDKz3fUKrR9i7M8dLyJ2f48DixgpwIEda4QNPUT98QsN93sEFwvUSTLVApmQ8VDE/HCC8HgVe6t9idZlZfZFsVt4055HUlVFc1ngJA+0xBe0pEdzslv3s7c7Woah+yef1C3AfZI4myTqqRHolqDNQtCrAPKGdWTisEpUS8xTFGhsAajLa67OaqqSxGmfRNW0BIuJCcrmDf7YW4ge86JcSIzpDPmBTvLmbIVfa5ikff5A6gGeIXVmvFAv7VS0ZZ+elR4WJ8d4JdKM6gIXxoVGzhgj8Z6UwHmdCg1tardtx57hX3YHBC3GBrVdNl6t2C3IAa9va6BhzzaKUWOKA5P9f1GsfZtnl9BbJWlFFfGjSc+7O8251d3dqdaSnfsGzKUXTsU8YfQFIWFJVrOdJMVnfq8dKAfmNPGuYrFz7joTYjt8UOgTfltN+nfS5+eumjayRjgjpVOVKyAAftTChxDUmdsiOmV7xMcroMqC18xGM3Vo4OoCzK89Crb8bDYdNOch++H6G9FYEOowe8ZYMDi+T/NExUgWI+ba97ZmlZJ4606L36+Mb/J/VjYBGeiN8WqoC7Wpgjoqp7AoyzSvYHBIwWBuwXBdnslXzPZ8pN9XZFAvjgXgTSJ2DezKxKWKzmpWRWKRZLIe8FurPGqpFtikQc9Gxrxg4K1pmIHWZfFgVHpMsL19eF9o4TGyEDUFJI/aubo7PmJeGIHm5Q3LvIGwB+y2zv2LKjYCiDxCLiFEHxG3sUErUyyk2gojGFUC3Egk6pg4LWz62Nh5jXZo5i2TErRxWsDrFeiRbq1XCZ1XUc5MFJ48oc34J7TDs3211npb9D8T0WhhnmkU+mFj+ObPz0qvGM4B5II46CQaGlkfFQg+tSPCId2aZwoSoxncYFnETqe7zsfetOn3eN1i2xcHp5SEtfKyk/s1humlKslPp308o6X3PMYN3XR3b4wutB7pWi+NCKcqzadEhHHKQPJrRsr+c7+9/2LnQxv+n/hnPszPEfLK7w+zufdwtvcb3buiBeTKFh4DpebngDMUi3/KGx6V748dEjJo285p0rJXlLz5nU2xf8WQnZTK0bh2if3OEzAZHL0vr+nUvE2FazA6Yw8FBpyd7LLaJ94qhLhYTpU3l1tAbD2siNgwMNiG2t58NKnex8lJQR/uMTSzXaG2RzP16tcLyIEyKNbJjq41wu510dOGzUPM9HCo5IpQ93YLr6Zv2zPL1fKzzx6sVQf6qDe93taZrSNbLcYoRBMnSPGPvsBHNxUQ7FDs2y22OHf87p+1SuqfkHLs3Kjjk3drO8T2n/qPjiRBJASoQYLG+fGpxhOa6R5J4qFqP7MipHRmfiPy998HcGNr0k9WN4Sed4aBuDBknlxgSDtYBURZNubHkvRvNOuXvzmzevubVqqUC+wZ0XKI+fORQhrVvhcuYaa/jgwtipgO6TEMuwVV3No80Ee9VkAmBlSYHKA7b/jmVo1bSat142Ykt3XsPLMu93f58RUrfJ2aXTM6lT5FgL+cYSzs0giKRiP7U5d6CYz27MEI/itnzLUU+Vu+O5fKEm5of54/ktdUtIDE4bsJo5XShyrwcSGhJqfJM9B5sOgwzHdePct/upS91XI25tVr22tVomZOSGJOTvHcLFNDlq2Pk7FnDyYhKRcA7Rr8p29O858Zzve2OUQym1FT60VNAXBMl6bxHRo1vYrqsmxj0PF4X9C4pMAYqwH2cDGyez1F8894PO0fSZOCrHOBndTlteFMjtERmthUtjVB1FkjuJuEWA9j1oasN3QlE5smTkA4VIubobaJzViIBKonkj5GgI/dHNGoTmUamWmSJ2hCQBhL4HRoIOJZ+KAH2VWUR8QeOCKiTMGY9gjUSqAdNQIdjQF3+STWGS1ehocN7eOwyU7giwOknUAcdxyCzjBaCI+WRIbHFgxSCUFhIEQGzA/no/C5qnSqY9lEyg61jgdSbsBaTU5vDGcTsCAib0rBYFKv4toCcz0RGu25VpWgCXalFTEJbXiPmVh/qPy4/e1KM2JGJmJ05Jm3R3YXwJiucb7omBzQjghmxQ7jvZhp39555XAF8RzYri1MD5sE06l9GvN7QZMSAtNSwHQNSpr4CKS/78btClJCIB8xdmQ0Xk0Qto3yeLsRdH93JB/JdWztvfboiSPSJgfSfuW4tqIFpAjQhm2YMBUJUkimDJKmGpl0K7IPNkENm2d1Ca1nt7Syq5HykqgWplCrGSwlR7kg6q0p1PStnI5oxN57wFIrvR0pP4vqnIepEesZNZIOTwo+PC1oviFM7IkA601vDwqKe9pFz/ZRPnGNiA8jOzXM9l5Fa/oUv5wHvajYvMI5f2NiGzLLTqZ8CdjKVzQeZO6TdfMXT9WFwmxJ8lhf0NFpjxYqw+N6NWRo4kOfXb8EWaGESQtkfOLWHNNLecOrIqIXFJm1Be1vaM8j82ZBCe25TLoZ/vQEqpUq1Jk+nVWiqm/WXOQ/cQCWX+WDsftOlzAH1IWqsDec7LGc4YMWpiUfXuvR0ZZLRscWVzR4tVbM9ljnxQ4uWbDZETKt6VD0XMHw2gJ4vTJqk+xLbqEFUOVeceyLQzF8yqQgnCUDHNlAdFJaiJPzjIaIUWvL2ZWSFb6EQD5B6FLgFzoi8UBOm6dD4z2nE+gtp0f+cLRZqfd0ArKTYHGLoq4OMsrAyyUQzZ+O6Cx72FfGmD6lNlaxfPF9M2PgewWb/rYbrIwJg4awbh2iS0Y65Swz/egpeJgIv6WA2oSP2iqhxibgNaaEbhQka7pC5eUYXsjC19aj3X59bI2YDNf7olAvURBAThud6dOioweyPSwU2sGJLkj02PY4224FvUV+y5axSH4WNdydb0j63oSEoHEpH41aU3WfhlewZyMmPhgGsaFAwiSF0FUS+QR0JqdFew7cFsJrU4VMV0Tp7v0RfmvyuxwQj8ah/7sSfan6KN2GaCQH1301gRW3dwNex5reGiRraj0RjUmRGFvvYVwEqs5qBHllpIaggZ1X8gk66UHXCJgUIRSC+0KFztaIWxW8zpzMdecL+d7UzIbeS2KXp+E553pdnQYmRt2bUc86HNdIYnKVR1OyyqSVkElruNsvIIaTUoQJIKfAre1Kbiqo/I7WjmTrxKNGfpU80p+HE5CRJl5Jzxswl7Yr/fx2+G3tSEQ1SEYyTtdrT5VM1sCkqpGpakf+0Cbo++22jZWWkRooytUeA74j81dC1i2ATLRC9vZC5kX/QXeqGjoXQXMHVDzY/yXWcYisrOjdB8g1WxF09UCyD5EPIJGFSHqIZBoq0QvV0dRvcDWiQnEgddrp3PFxwDtkM7zubkiMBehVmFF10MV3H6kV0oG89nBe6wRkOOm6e8MOHpcCdBIgXlgH2ZGGTAtQXxuoegw4Y8B2UF2wCnrVWeC37OCxH21ZrCvug5hQA2pJDlh/LgAmArx1wHH/L7mO+4Fhr5fEqQIGcRmdAHV4IM7A0AKYlcvBC1aByx3Jd6jv+0ZbW7YeLdYPH8DEXvDKVnDsLGj/4i9t4lMiIC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fD/AUftEIJz08WrAAAAAElFTkSuQmCC"/>
          <p:cNvSpPr>
            <a:spLocks noChangeAspect="1" noChangeArrowheads="1"/>
          </p:cNvSpPr>
          <p:nvPr/>
        </p:nvSpPr>
        <p:spPr bwMode="auto">
          <a:xfrm>
            <a:off x="95250" y="-204788"/>
            <a:ext cx="14287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4771" y="4672589"/>
            <a:ext cx="2485293" cy="24355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92622" y="5569138"/>
            <a:ext cx="2128043" cy="224491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242804" y="5267868"/>
            <a:ext cx="26170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</a:t>
            </a:r>
            <a:r>
              <a:rPr lang="ko-KR" altLang="en-US" sz="210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및 실시간 연동</a:t>
            </a:r>
            <a:endPara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7" name="오른쪽 화살표 16"/>
          <p:cNvSpPr/>
          <p:nvPr/>
        </p:nvSpPr>
        <p:spPr>
          <a:xfrm rot="10800000">
            <a:off x="6436586" y="5598995"/>
            <a:ext cx="3749816" cy="582773"/>
          </a:xfrm>
          <a:prstGeom prst="rightArrow">
            <a:avLst/>
          </a:prstGeom>
          <a:solidFill>
            <a:srgbClr val="77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18" name="TextBox 17"/>
          <p:cNvSpPr txBox="1"/>
          <p:nvPr/>
        </p:nvSpPr>
        <p:spPr>
          <a:xfrm>
            <a:off x="647012" y="2058779"/>
            <a:ext cx="340472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실시간 테스트 버전</a:t>
            </a:r>
            <a:endParaRPr lang="ko-KR" altLang="en-US" sz="30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9218" name="Picture 2" descr="https://raw.githubusercontent.com/serengil/deepface/master/icon/deepface-icon-label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3593" y="5832391"/>
            <a:ext cx="1559502" cy="187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5458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적용 계획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Video Analysis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212" y="1923392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4" name="TextBox 3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13" name="직사각형 12"/>
          <p:cNvSpPr/>
          <p:nvPr/>
        </p:nvSpPr>
        <p:spPr>
          <a:xfrm>
            <a:off x="2506338" y="2889401"/>
            <a:ext cx="13983027" cy="6274677"/>
          </a:xfrm>
          <a:prstGeom prst="rect">
            <a:avLst/>
          </a:prstGeom>
          <a:solidFill>
            <a:schemeClr val="bg1"/>
          </a:solidFill>
          <a:ln>
            <a:solidFill>
              <a:srgbClr val="77A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7170" name="Picture 2" descr="MediaPipe with Python for Dummies | by Sujoy Kumar Goswami | Medi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712" y="4198503"/>
            <a:ext cx="4501779" cy="122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15511" t="21066" r="15927" b="19554"/>
          <a:stretch/>
        </p:blipFill>
        <p:spPr>
          <a:xfrm>
            <a:off x="7390621" y="3794576"/>
            <a:ext cx="2186057" cy="18932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79657" y="5410451"/>
            <a:ext cx="18079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7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Interview</a:t>
            </a:r>
            <a:endParaRPr lang="ko-KR" altLang="en-US" sz="27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AutoShape 6" descr="data:image/png;base64,iVBORw0KGgoAAAANSUhEUgAAAZAAAAGICAYAAABvOrY6AAAAAXNSR0IArs4c6QAAYl9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QZ0FBQURMQ0FZQUFBQkRQMTRJQUFBQUFYTlNSMElBcnM0YzZRQUFJQUJKUkVGVWVGN3RYUWQ4RjBYMmY3TTd1NyUyQlNDZ2s5SVkwVWl2WDB6bkpudmVwNTZxbllHeFlVZTBIUFR1eGlRJTJCUXNLQ2lLWWdITDZYbG51ZE96bko3bjJaQkFPZ2tKaE5EU2YyVm5kdCUyRiUyRlA3JTJCdyUyQkNNRXNyOWZOaUdKczM3OEpHUm4zcno1em54MzJwdjNDTWhISWlBUkdMSUlrQ0ZiTTFreGlZQkVBQ1RCWlNlUUNBeGhCQ1RCaDNEanlxcEpCQ1RCWlIlMkJRQ0F4aEJDVEJoM0RqeXFwSkJDVEJaUiUyQlFDQXhoQkNUQmgzRGp5cXBKQkNUQlpSJTJCUUNBeGhCQ1RCaDNEanlxcEpCQ1RCWlIlMkJRQ0F4aEJDVEJoM0RqeXFwSkJDVEJaUiUyQlFDQXhoQkNUQmgzRGp5cXBKQkNUQlpSJTJCUUNBeGhCQ1RCaDNEanlxcEpCQ1RCWlIlMkJRQ0F4aEJDVEJoM0RqeXFwSkJDVEJaUiUyQlFDQXhoQkNUQmgzRGp5cXBKQkNUQlpSJTJCUUNBeGhCQ1RCaDNEanlxcEpCQ1RCWlIlMkJRQ0F4aEJDVEJoM0RqeXFwSkJDVEJaUiUyQlFDQXhoQkNUQmgzRGp5cXBKQkNUQlpSJTJCUUNBeGhCQ1RCaDNEanlxcEpCQ1RCQjJBZmVIZ2RqdmNTYzBxS0NtT0FrT1NRaVkxaHdNWVdpNjRMQXRRV2p5V0JnYUIyTWFLUzJBRERQU2Fma2tneG15UG9JVkEyR0phMUhoV3RRZSUyQkE5WmZuayUyRkJBMFBYSHFvTWslMkJBQnElMkJhZlhHdnNXSktvTEs0T3dkMjBZb2NsRWFEVUJkQUl3Z2hKSVZnSFNOTmlpQXJ6Ull1RWk2S0QlMkYzUjBFZXFJTzh6UDgxc1UlMkJCYWJXaFdHYzBMV0JJWVF0QUklMkZ5ZzY2ak5mSjl5TUxpdGFDJTJCTTFBJTJCU2dPb3VmdEZGVW53Zm9HNTUwTGUybVRlMEdiQjNSJTJCM1d0RE1BWlNkdEl5RkFENEZJRU1uVU9pRno1dE1tTHZaVU44dHppSE5QWmZTdXhRTEclMkZrSkdScTV0Y0dBUGI4TldMQ0I5U3h2cEFhd3IxOHAyY1Q0cVZkbmVyN3ZPWWRNNFNZQ2t1QnVvaG1uckxjMldhOTkwbTc5Y1UwSXR4R2JXZmdkdDdEZUJDV0lDQmdSclVLU0RyaXZSeUVqeFQ4RjJjV0g0TUJFc2lGa3dVWEpqZXBmTDl5UE9LQmRiSW8lMkJVbSUyRnNOZDZuUFBKWkd4d1NyYU9RWWxoWXpRaFpUVXhvdHdBc2poZzBnV2clMkJCZmZ5cTZUQTF2TW5DVVRNUkU2JTJCSW9PJTJCRWx2cE1uVnZFSkFFN3cxNkx1UmQxR2pPWEJuRSUyQiUyQnZEblJ4R3RCcGFFQSUyRjcyMFJ2JTJCYzdFSDc2Y0hacWs0cU9KbEV5MjAyUjRDRXpRNFI4ZG9GNSUyQjFWaXl5Z1hWNEtFNjlJM1NyZXVhT2Q3eVZRRFZrUFdEMUtBSnJ3Y1Y4NFozaXJ4bE95dnJpT1g4ZDZOMWE2bEhJUW1pZXZ2NENYQ3U1dHlRUTJyYzBFJTJGSzZCa0JTZkNlTWVxekZIZlVCSFBTZEszNjB6YWIzRmpLQzdVcFN3a3huUlQ2eXhMMjgyUUZuJTJGRXFaSUtkZmk4Zk1mMlV6Tm9jVmg0c3ppRWhKM0s2UyUyRk5ndlhIQWVGMTU5WiUyQnRPRmJzQTloUDBNU1hNS3pOZUdNZlowdUM0NzdCVk0zSEdoSVY0ZzFhQUw5SmhkSnBvN1dKOGVvbDg4V0dnQ1I0YkhpNW12cVZEZnklMkZielRoJTJGaDRDd0N3TWhCTzA5S1daSkJocklVZVZoSThkclN0djJDT3NWd0U0T0JGV2JlVFd5ZGZIdU80dFhvM2VDVDd6dmcwTUx2MWZBTGYxRHdYZ1AxYVlIclZrVDlJVXEzNiUyRkt6SDJHVWJKMXlKZm5vZUFZcXBadCUyQldSTmJIS2tlbGpSMEFTUEhiTVhNa3hwd2JIYkFGelhkWFdxWG1RdzVHdlQ5WSUyQmlGZjRZYXZSbXhnMGxpWXF5dEgyQnQzJTJCQ1FRc2l4OTd6WGp2bTA3a3pxN0hqSHdQZiUyRmZqTnBna050REVoMGVNdWtFTHJ2JTJGTEpHMjJFeGs3UzNQMFN2WldzZ3BIaSUyRmRISktzZm5qOUdPYUkzOG1SZVp3aElnanZEeWZWVTg5YXhoNzV1aDZzRXY4ZHEwUDVBcnBia1JpRyUyRktXRyUyRkdFWGhBdzVBaFR5eGk1M3RnZGxYanFVM0FDR2RhNEZ1bm9mWHNFT0dlOGc3ZjJ0Q245aWxGM29wZ0JzN0REejA5VDA4dlY3VG43TWF2WVR4UUJpQmlGRmM5YXRKeFNOSnV4dDFsakoyam9BayUyQkc3cUhjczI4b2JYdHVCb1Vid0djTSUyQnpoZHFOYnFreXRRcFR6REJmNlZWaHJKQXB6cyUyQm4lMkJNaExtOGFxWnhZVHdydVdNM2N0UDhXdzRNVnZBaGdadFFXNWd4YThQNktEJTJGdjVKRjNmbEx5aGpIM1FBSEM2V0VHa3ElMkZPYiUyQlhPMDl0JTJCb3M1WFNQZ0NUNGJ1Z1pZcDA3MG1NR3hlYWFPT295VGVwWk9wa1licXR5WEFsYjVsWGhCSHZLZmtBaXZMa2xRTThzemlldGRsa1AxN0ZyTjV2a1ByRlUyRG9sTnp0TTY2eTNKbnVXdUszUDhTdlpJVjRWUGhKeTklMkZMRDBqOWxhaWU1WFlhVXR6MENrdUM3b1VkY1ZZZkROZFBjTEk3R3hPajZ4QVN0ejlyaE44dlpMV2tldUYxVVU0eWNoeVVwS3pyUXVnd0FBd2tLT2FFaVNLNnp5VzBpc29CRkRsczJVZnVzTDJBNXZRS1QwZUl0UXZiaEthVDVndEYwV0YlMkJVSTJYJTJCZ0VDZmRTd0o4czRSdUt3Q00xU1YxNG1OckVJdmdWbFp0RSUyRmI0YmNydzM4Y3JpcXYyUnFKemJkMEt3eiUyRk52U0lLZXpXWGZ4Z084SXYzcGlvZjlXWGJYZGFHWXZzQXdnZHJzcm8yM3IzWlQwR2klMkJ3JTJCN1ZpREJZVCUyQjF2T1NpdkRrQUNvcnhGcTNQd2d1NnZlSEZjYiUyQjZUcjVyJTJGaDk2OFo5aE5qMll5TE5lSzZRck8xckxDNnFaQ2clMkJLc0xvNWRwTVNmQyUyQnhsc1N2SzhSN2tiJTJCZVJWOGFvZUpyNGkxY1g4UlhLaHhXU1g3Y0xNSmgwVVRPMEo0eXpwalNaSG5oZjZBNHBJcUk5VEVpVWNTdkQlMkZRQnBBRTd4JTJCY3R5dmwzRExqZ2hDUUo4VWYlMkI1UGc5NnhoRDMwZmhLdWlDUzV1ZjNWd25ydTR5TGU2UDZDNHNwcWhXSnBJZ3ZjSDJwTGclMkZZTnlsMUxPTFRjdUNsams4ZjRjd2U5dXdCRXBsdG40NzNZa1hVZndQQSUyRjg4JTJCWXM3WmY5QVlZY3dmc0RaYm5KMXI4b2R5bnQlMkZESmplZ0RJJTJGUDRhd1dlWFlsTE9jTFB1alNaTXNjJTJCNVJkazIwY1dhZkx4SHVlVGViUFd4dmdibWltcG1iV1JBNUFqZTEwaDN5cGRUOVA3QmVidFNUaTFsdjBXQXYlMkZmSENJNklaRW1qdWZidEZoeXpiZVJHJTJCR3V6UWVZbjYzZ1hBOWhUS0NjczNqUWt2NzglMkZqJTJGNnRMeUdSVSUyRlMlMkJSSGRIMlpMZyUyRll0M3BMUXpLM0drYWZMRyUyRmhqQjU2JTJGbmk3OW93elBzaXlnbXQ4NTRlZklQRzJvbnJHU3ZlbFE0WHVnaVRFZ05aazZabmU4cDZTdFk1QzU2WHlIYnZWeEo4UDdGTzFMYVZYWG9ROFlEZlgwT2ZsdU5jVjRESnd2czY1NWhrJTJGeiUyQjFVazdqdEFuclRSZXBDbzVSZWkydHc5Q2dTRE5MQzRrbTl5R1J2aHdxNjNncG4wM1hCNlR1WTJ3SE1IN0hsR0hKVnhYdzFGWXN2WFZMbnJ4R21PJTJGQktKOEtlekx4Uk0yOGNwWEolMkJsemQ2YmVIMWNhNVQ2VjVJdjNCJTJGbVZyNVkzS2dlNmFZY3U1SjYxQ3RPNHdpTWZqbjM4WUZ5YnFYa2N3aVdUeFltQUhNSGpCSzYzMld5Q2k3WHZ3N251bXFyT1hJOEptWnh2JTJGS0lEZk1MV1hTZjQ0bk9GJTJCbW03MG5scUNlcWF5dXFBZExxRDJzT1BpMiUyRkkxTSUyRnFiVDJqODUlMkI4MHRoWFZVbkVVbTZ5RDk2OWFiejJXemZsUzFseUJCOHdmZURPV3JaNVpRaUdDNFZZQWFWT3ZiajBWSUZpUkRwc25mbkNGJTJCMFl1Y2poSWRpWWxhJTJCTkxTWWt5dUZTOTFMJTJCJTJCQjJPVkhWV295dkVKJTJCeld4MUJ5eWwwNTlPV2V5blQ2JTJGclJWeGptZ2tHZEUlMkJrd2RaczNPMFNJMjh2THBPd1RrQ041MzJPNVM4blhWYkc0OWc4dkZDS3VxTlBPRmZGTHZoaXAzMXByWFZ4dldQV0pUVGV5YW15Wk5mMjRpMmV4VTloJTJCV2g0dlN2Y29xMjR5V283WHZIZG42TjA3ejd5cmRwWlY4M2hZVEx4VnAlMkZBcVp1aUNmTG5ORHJwU3hjd1Frd1hkVDc1aFd4czhPQXk3YTZnYjU1bWNLdEx0NnE4b3ROZXpBTUpEUGJBZU9VM3pRZU9ONExYTG5QSmJubGhxMnZpb01vMFNlQTVPQWJlNmc2ZEZYVEdPUkZaMzI1dFZHVGJWQnNzVHNBQWtiJTJGOHdFZjEyOHNtUSUyQlp3aElnanZEeWZWVVo1UVplJTJCa0slMkJWYU10RGtlVW5sWE5vMXNjTVg3UEZCciUyRkdTNHJuN3hqMVpMdFkxWkR0SERWcEJvVXdJVzIlMkJMeEpwakNaUXhIOEZFQ3hDS2dVQklpSEwzSUdVVHVvcmR3MFB3ZWMwOXV3aHZmQmxHeDVSeWFEUCUyRnM0UFFQVjhmaEw4NnVUM0VKNmlFZmIxN0R3Q2YySFpvSjlTM3FoVlBJZUhINnNlV1RCTjlOTFg1eENTWmFIdDRtanJBbWV5RjRVNWJtZDZyS25OV1lTbjB3VExWZ3VLYVlFNGFyOEt2MURNNzlwQldKY0xjVSUyRlV6eUVSaXJFN1JObWdpQThOdTBvJTJCc21CQ0FFU0VVUW9jYSUyQmJoWWw2TWhrc2hhQlBOWU8xbiUyQkNqSzRKRVdoU3dzQ3Z6eU9SJTJCOTA5UFRNcSUyQkRFdEZ2NUZwTnMlMkZnZFJmbFVFemU4b2ozJTJGY2VBVW53M21NWXQ0UmJhamdLWnd0aVJETk5PbkplUHRrWUxld1ZSTFclMkJIbkxTUGVZJTJCcVFvYzQxSElmb1lGUlcyV0NEZ0EwTVFSR2poQUslMkI4TWNkVFZ4bHpJNm9hclBlcmJuUnlSeVE1TE5Kd0NES01FZENXeWliZkpwOEJLYnNHcSUyRjclMkJwOXE4Tkp2OG1PTlpURWIycEozYjEwd3hlJTJCWDBRSXN1RkxCMW0zU00zMkhwc0J6Y1NTSUs3Z1dJY011NnV4elFmbUp1JTJCN09nY1RIJTJGaWg5WXdrR2xKeEJxWjVWUDJTVkJnU3Rna1B5a0xvYWZXd0VpWUlMRmVGMDkwV0tPdVpCUmVVSFdDaGtqNlElMkJPU0hkb1pBY1dZTFVJdGJOV2VBQUhoSm5sYlVpRkVVUWpRNkRLNmZqQ2lkUkxwUnVnRXBuaWhSbFBnWHlhUU1tNUJtRm5XTHolMkZ2Z0tORWllSXBVTmlETjB6d3o0d0ROcGtsUmdRa3dXTUV6STNrOTFaaFNxNG44TlFISVgycUNOaG5QeWtSUDZnQVlsMHUlMkZpN0laSWNuRW4lMkZYUkdnZ3dFaGtVWjJReEs2NkNQZHVRWk1jOSUyRkpFJTJCbGMzOUR6c1E2VEpZJTJGZ3YlMkZBRHYlMkJ4UlF1OG9NV2RnczFDZEFraFN5JTJGWHV4a1NhQ0pvb251bzZpVGtkNndvR21zSlUxc3pEWmRXczVOJTJCbzlsR1JJZ3ZkVGF3b3pUZCUyRmE0Tmd4bW5adWtrSXUlMkZhZ05SN1RzNE4lMkYwaHlrMVF3eDVDTFJyaEt5eGtIeldqbFlKS3RaN3J4VjRxNDhweGFSRTVKZUJBbmRGajY0TWNlJTJGbkMlMkZYdjNLN1NjZCUyQnp3NFo1NEVOYnJpQnBxaGw2ZldWajRrbEpTYUFUSHl0RWhBT1RWSElZVmZHQXNBbUpIRURUQ0VrVXM0M3Vwdng3JTJCaVBSVXBlMUdmaGtpTlAlMkZPbDNMdTEyM29TNVBFcnlQVyUyRmlCZFpqdVFYYnFDRjI1cGk0RVdhdENHQm1oZDdiT1RWQXh2Sm5qM2k4V2VrcDNwZHE1NWFIY0VLcFYyNjUlMkZJcDYlMkZwRWhmMkZmVk9hUFVXR0FSY3A2dHQ0JTJGUnBNY203OXF2JTJCVEVyMk9FcE9qeEdBWXE2Nm1WUDlZWFR5ZjBTU0lpQThuWUxOJTJCZTFldWhYMGwlMkI2ZTYwb0NlNGVsdHRKZXJBZUMwYnE1bTF0SEU1Wkh1amNCSXQlMkJRaVlHZkNwWUpwSkVlJTJCZGJkSHBpc2dOZm1PVCUyRlQwOXEzYldHTHl3SjRya2lYUktCTCUyQllYYUFmMGxLYzM3NmYlMkZEN1dtQk5hYXFCSnZSSTdpN0J6N3pPOHdRZlB6ZHJIJTJCdGtuTkxkeXNFSkxXTlVTeXVNMlc2WUZHdE1pZHJVSGxsV3Nua0EyOTBWbm1sZmZCWGU4RGMlMkJ2WmtlTTh5Z01sQWR4N1ZmQ0hjTUNpSUlJWUNKczQxMVQwQjElMkJmU0RaUFJWVE5sZWJ2dlJUJTJGSWtaR3NVdnR4SVh5ZFRYaGlZYWxyQlFiYjJJRXRKcXA3dmJGa082QU9YWWwlMkIyV0NDdSUyQkxmWUVDTDN4NmU3YjJpNTRBbkY2RktRcnladkdCRzYyRHNTbEV4d3JMT3JGayUyQlhLRlVhZ281T1poR3B6SWtlaTJMQ0YlMkZIejh4a3lrJTJCMGdqMDd1S3g3dDlzNjBudm9mSmVqdUF1dGFRSSUyRlpQaEpTOSUyRkY0RFI5UVp1NTdtMDNjVHFvSVYlMkYlMkJ1c2slMkZkWHV3Z2RkVmNVYUdqbU1GaVRuUVpxNGVDJTJGU3NTdTFIbG5MYSUyRjdUamxtUjlJaG5MUzdVRjd0VWpSN0ZuRm5LUGpNSkhDZyUyQkxLa0tYbkJ2cnI1Z1Y1a3VxalF1YnpYSlhLR3JycEN6NTAlMkJnejNWTkx6NTB3Vlg4NmhRVlp5R1FCUHU5MktqYjJ5OVdOTW85NjdreTc5NnMyQU1mOWxpaElaNUFFcnlYRFZ4Y2djbVRVc3lsM3dmZzF4V2g3VWZzRG03ZDNiSkJuJTJGV3Z3M2NNRnhSZDdEbmx4dDRFeURlUmVHQm9uZng4a2VlVm5hbDFXeTIlMkZvQ2FNVDRxMG95aDhOaWRQTzdpWFZZZ3B1NWh5ZzVkdE5vRjR4UGs5MFdqYW5FeXlaYWY2MXJDbVZTRklIZThsWUxXb2lRJTJGMDhQSDYlMkZmZmhpUW1hOGl3bHNIJTJCMHpQMFRvQzFnd2RTYnhtdnZ4cVR3anp5eEpIZ3ZPc0RjZW42MnBzQ2lMOXUzSDdFYkRiam1iMU8waDJJUkxZeGV4QWRpb2clMkZxWjJWcDNWcDV6YXpFa1ltYXViNDhoR1JyeUtPa3BUMXNkTVdpZzlPMHg1ZUVqdkZTTldLVlZ1U0Z0MiUyRk4waUpSUTdzJTJCVjFkaVpnRDRtbVl1cm9jcTM5NlNwZTdqdEF3UlY5enY1eUxNMFo3MlJtSm5JRVh5V0ZWQXZYcGVQZ2s3bGZWalRpY0pIbWZydjdDUlAxZmFBV2NLVW9wTk1tRmdFakxoMVRjbWF5ZkdJJTJGSzJXbDVaRnNJODBZbXBueVklMkJNSHJIYWZxY2V2YnBGJTJCMXdzTmljR3FiQXQ0JTJGbWE0NEpFNDlPdThwelJwbXgwUUtTTHFicVhoWDNlVGhIJTJGN1pyJTJCa3NxMmMxTkp0d2glMkZ1NEQlMkZObkNRajBTZUNHVzUzY3IyTUdwRlA5T0NJbEVYeFZrM3klMkJSMUc4eDFGJTJGZmtrMTZIZlUwRmwwR1kxcEo4QmhiVFppUDBzM1dOMzl0c3ZhdyUyRlp4cEFMekpoQ1BmbktSOUhLTzRiY2t2ck9KSHRUQjhXNUEzV1lHN244alhib3FXTmJNbW1NTXRXaTAyMXRJcFdHaFJmNnlqbUZqckZ0YUZzNzFBOSUyQk9XbFJBbXBJd2dyZGF6b05ISmZmRm9mWTVkRmQ0alFWR1dpNyUyRnQ0WWNOTjJScWtkdG4wYyUyQjExYXgxTFlPa3ZYM0V1bTQ4M2NGUUpoYXNSSXkxNFRvVWV4VlF4UElrdzBNZ0FlRG9XZG4wN1ZqayUyRk5qU1NvTEgwT0ppNTNmU1JyN3k3ODFRS0xLSmptWWlybWhWdGYzJTJCM3NzcDQyVVY2R2xISGhJeU16VUl6czdkJTJGdkxKM2JYc0h5dENjS1NZbWllb2VQWENmSDJPVTlVZnFrTWZxT1p2VXdpNWJRdkhQWVQ5dTdBdUU1Wno0elFDWGdKJTJGYTJYV1RTeGJXeDRMMGFlWHM5SjJoRUl4aW5zSSUyRm5SdW52NmxyZE9GVmFIOEZxYVdpdyUyRldSQSUyQiUyQmVFdjJyajNLT0tuTGIwcENFNUlVNWRza2xTVFk5OVVCOE5lenNyVDNuZVQlMkZNYWFSQkklMkJoMVo5cTRNOSUyQjJJcG5iWXVoYmVMYzF5ZnBWOFlnWXBkSnI2bG1YelF3JTJCS2xJcEZLYXRUaVByQkclMkZYMW5ERG14bDhKbVlNYVJSNFBQeU5NMXBtYlByalFOU0ZlWGQlMkY3UmpzbGhHZExVc3M4MWhSJTJCc0FvMVh5MUZmajFSbE92Y3VjdGh5SFdUcmZJbVFXZWJIMiUyQiUyRkZhbnNnclBvUWQxZno5T2daSHBGSUFpJTJGQ3NKJTJGTjhrYnIwOWhIbXN5UEhzRzhvSVZPRUxIRjJyaEtlVjV6bHJlNnQ3S0dZWHhMY1lhdmV1WVlkMG1xUmoyeG5Db1lGTTVkTjFCNTBtTjFSc25OV1k2clg1RTNpekxqUUM2Vk5GajNRc3NJamNqenF0MTkyUU9RNnFZcDQxZUlpJTJGV0VuQW0lMkJvWlFkVEpKJTJGYTRZRjNsVWNRWFh5NDl2REJzcXN6dGFsTzVJczBKNWNhTDZtRW5DenlabnJoNWxDWVBxdnA3UGpOak13VjlaamlBJTJCUEc4ZTQ3Vnp4eGxWR1ZwSkpjb2ZjdmtzajZScXJtU3d1NEhWdE5FdHhCVHhicjd1QUdzJTJGM2Rab3hZY1RFTCUyRnJGMG92WXJCMWxqVG5KakRhdXJDVU9HT0FQZUw2R3plZXhkJTJCalFWR3VkTmNPYWhSVnpSVERmTXB1VkIxSFptRnJzejVYSTljUDB0V2Rwc0o4b0xDN2RnRW1zMWdYakZWRjNZbUF2TFBmdXl6UDlmTFMzJTJCYzU1Mm14TlpzYVFSSTNuYWFOYVVySkxFQ01tVHlVc3p4dEJUWTVIeFkwZ3JDZTZnbGUlMkJ1NDhkdllQaXEyT0JLVVRFNEtrOUxqR1d0NnFDSWJVbk9Xc1VPNUFwODFqWEVVTVRNMDZUWlN5YVJXaWZ5cmwlMkZOaXRjWU1DdFdjdHNiV0lqcW1QdHp5SG9uWlUxZHhXN1ZGTGpOMXRuJTJCS2FiUGpicWE4T1JZRXJrQjUlMkZienUlMkI4Q0dhTjlXcDNRV1pTVm9xc2paa3FydCUyQjFnbGdSMzBPdWUyOERYdk5PRWtiTnBadUZsU3lmcWYzYVFMZTRrSXZwSDF5dVdJeWlzblp1blpUZ1YlMkJrQWQyJTJGSjFBSWJGU25BaFh4Qm1zbyUyQjhlZE40ZXF5VDhzNVpqVjdENE1HdTk4WkhhWEQlMkZuRnp0T2ljeTRrMHpkUlY3UjFQZ042THNYSTl5NVMxWjZrNTl2OGRieG1ET0p3bmVRJTJCdUpIZWdtMHd5SWRheDRsaFJRcFR0elV6Yzd3ZmtWN1BxQUJmZEVCd2RVT2MxYVBMbHowNjJuUiUyRmclMkZXNlB6c08xZ29hZjBYZCUyQkxxc1o2dEhYYUt2WWdLSEIxTk1sajllZ2FxNTRpJTJGZFFTVEZSVjNpWTIlMkJuNmJTdGFlTllvNiUyRmdqR1U5NWd5eU1KM2tPTFhWU0pJOE5XWnh3eDhUeFQ0RzZRZ3U2S1A3Y1VrM1RLVyUyQjFSWEJ4bnhSSWM0WndTSEcxUTNoRFA2RzJQNExGR1hCRlJTeWpsbSUyQnhiWSUyQktjT3NoVWI2eG45ZkVRNkxReUZ2bjYlMkZqeUp3SVltMVZNOG1VU2NTTXBIM2licnNROU1YNGxqdU1iWDJhTmhmeEI4JTJCanIwJTJCME84UXppRXNNOTdaMlZSeHglMkZqcWF2WWdTcUJ6N282WU95eHNsc1R4RlZtSGZyU3dqeGdiNjZKTmZFZDJjNTFkcXBiZCUyQm1tbFJ2dFlTUUo0cU9FbHVvcmx0NWF0OEhrdU5QMHBnRUdjOTdwWlpqT0NOJTJGbURMRSUyRkNINUJWYWhBUmJWc3V4RTh4JTJGblM0SlR2TVJNMHZxWSUyRkNUNnQzUGdaSWVRJTJGMFNQNGZmMUJjRVJ5V2ptUE9MNDZLSkdZbDQ2ald4MWZEZVplNTU3dWt1QTlZRm44SWRMbUxNN3MwYlNnZ0twOXRZTnVxektyaHIxYUVZYmpvOWZnU1FxWk90OWhKQkJ4ZE5XZXhJM2VUTkdMdk5CMmE1YVc3TFNyM1ZETlA2MWxlTEJkcHJqYlRqUTYlMkZQRSUyQnZ1SjU0aXIyYTByZ1hiRUduJTJCUWxUOTJjUmFjNzFmbkhrRTRTM0VFcjMxJTJGSHE3OEpZSTVJeWt6ciUyQktXVFBLODd5QlpYRW5GJTJCcllUTWRtRlFFMDN3U1Y0STNoeUQ3JTJGVG9PJTJCYXhLaUttNkNNb3pKNmJwMTN2Sk85NWxhRUpRVk90MkdFWFhZZFpjJTJGcllQZkpsbFd6OVpoTkdpYkw5eEpyeWFCJTJGR05uZUN4VUJMSXdudW9FVXVxZ3hQTVZENVhwaUtqcUhRdWlaRVJ5enRvNDJjU3lyNG1VMFdQdGQxOUJXa1MxUEkxSGtPUiUyRkdUVm9hUG82cnllcXlqdUNoSEdLd1luQ1klMkZYVVRhSE1BRDExV3pqJTJCb1pITkwxSEh3ZlA3Q0tScHJRVjk1bXppNE5uNjRveXZQMm5nRldxMXB4RDNmdm5kUm5LS1dSQkhmWW1uZXZZUTBydGpydUgwR2hmbTVlOTNlMkhZcmJhYks3YWxselNRaFNSSUpFRlJvVUFMWFZoRWhJMzF3ZFFuZm1hRDZuWlZ4V3laWnZObUdQV0VnZWNUb0JjTWp6aGRvblRzcTVvQ0k4MlFSbGhmajRKU2pJdVVVJTJCVmhROE9HaVJTT3p2REElMkJlZjElMkIyJTJCODRnenlyRGNRQzhoZ05FMXR6SkNsNzhSTDclMkJ1Qk9kZjB4cEpNRWR0clk0TGpPUU45cWJTR01vdkolMkIwaGg3bDVvaHhlYVh4RXdQSSUyRjRRTmQ3SUNYNCUyQmVRUGVIZjRIU21NSGZickhnMTRLb1hvVWM5ZmdFJTJCbmNuYW92d1NLcVByOTNNSU5rSnlRVzVmUVR1V2xpZzNleEV2a2d6czVLdFhHZkNSR0ZhYXdEJTJCNVBsOCUyRld0eENTWFp6MnBiVFpLMHR4JTJCYXJzdlVJbUdTM1hyRWtkeElEeTlieHlCTnlKemlodzAzZG5OZDFhM3lCck1jU2ZBWVd1JTJGOE1uWmpPOEpkWW5kYWtDRkhoeEl0UVBkMTY5ejF6alg4eTVWQjNDJTJCaVVwZ09YN0pucHc4eVljeWhVUjZaTG1kbzBIeGZyamJNcWRvemFuRllrbWwlMkJYYzh3VyUyQlRwanVqMlJaT3doVmNzS2RJZmNTcjduSEwyS3dQaFBaRSUyQlJZRlhIOCUyRiUyRndkbkZpU1hocVZSVlhoRzN5WHdtelpoVFNOWTZsYnVyZEpkVWhRcVNpUHJmTmF4emxpT1dFeHJTbEhuNXBOVU4lMkJVTk5oaVI0akMxNlRUVjdzNEhCSCUyQnoxWm9ZR1RSM0E5M2swMSUyQmZJUm54bnhVVUhJMHhWc082eGZIMThkTnJUeXBnSUwzeWolMkJKdWZrQk1XRk5EWFlsSDluREpqJTJGM0U2ZVV0c1NIV05wbUtZJTJCSElMYU5OZmlJRWtVMHRRSCUyQmZsYXpkd1NCZWpOekZvMnNMSlViN1pFTWtwWmR3U3U5dGpLSG5pd1R3Nkl4Wjl1MHQ3OVdyelQ4TFBYWnNsVmhHZDVPN2dQSGR4a1c5MWIyVVAxZnlTNEhHMDdEWFY3SzIxQmh4dGolMkJRaktGZ2RKcGthSyUyQm1paTc2d2dwJTJGWVl1SlNRWWl3QmI5OWRlS096Z1d2ckdZb0xyeGs2ZERSRXFDamV3bzgwRjNWaE5ORVN6ZHlRU0ZlZ2xack9NR3pabWtjWVlHbmx4bVh0Z09aSjhwSVV2RGwlMkJmbjZLVjNMTzZlQ1Z4b1c1aFY0Q0c1bXFpOWVxN2JpMWVqVlZQUGp5aER1YiUyRnRXRng5WUUybkdjeTdORE9Mb0JvTWlpeVI0bk0wMHJad2ZuVXp4elkyc00xcWY4TFNTcVpQVlRaWTFkY0VFJTJGYXRZeGM1ZHkxZCUyRjNvYlpvM1RBdWJsYWx5REFuZExPS3VPJTJGTXhEJTJGSmo0Q0dScjU1MzI1OUpleGx1Tkdlbkc1eEd2eW9OZ3JHT2NoR05vSmVVOVl5WSUyRnlxUGkyd0NhTmt1TWZuVUJqUGw2OHJ0cThCaFI4WU0xVzMzZGJsMFliN3NyWjBVV1VHM1ViYWpJa3dYdlJvbUphbmVEanRXc1piTnRFRXRQVlpBV1doU21kN3RUSW83Z0VFMG1pMlNZQ0phUVFmR1YlMkJvWDd5enRTNnBJcHRhZUlRV1lQck9oMnp5T0dWemw1VWM0ZXNsMVN5dVUwbVhDNklPMXlGMng3TDE0cDNKdiUyRkNDbWEybUtEc20wRHFyc3VrMnkwN2RwWkhHQmQxWlBPRDAxUjR1U3dFbzZKSGJUJTJCQnBZJTJGbWF5ZTVXWiUyQmhMRXNTM0lYV0ZTTnJFclZlYiUyQktkUjBPaTQ0dk5wVVFGM200SHZGMHp0ZTkyTlQyOXRzcVlzY2trandtWFNxWkowNVpHcjJXNzZIZHlSU2hQdGRSSzhlY01ENnk0TDR2dTJkZTMyNkpWRUVZdGlHckZWdmRSYkY2ZXRpMGlTWGRRbmx0dVBCOUNjcnE0Zk9KbmFrcnh6dGI1aU9TcTh1Qll2NjZkbDZ6QzlXVmg4TmxPTFFXZTJUcTByZyUyRnp2UlpOOU5XNDBHUSUyRkdoR1M0QzQyOVVVViUyRkNtdml1ZUxkYkw5aUkyZ1lTcUVGU0RQTUZXOXc1OEo2Nk5OWFclMkJzeGxFZTFWeGZGc0xJcHBHVDBFWG5sN1BYMmkzNG85Z0Q4QUJlOUVTQlB0JTJGRmF1eFMxUFdyMlhkcmpFNWY1VUhBQTE0cTBMJTJGWVZZYXBWWmlpY2Q0czBpZFJ2UFNSWFAzUjZQVEMwMnR1TlQ4d1hTZDNybVY0cUcwU0xOS0lQTU5VYUdwa1pQb0xSWFJaZjlWeEtKVWpDZTV5YXdvN2NKSmlQa29JWGhBZGNGQ01Rc0t4WWFZT3BZYWxMQW1ZMXNlVWtNUlJPcm4zNHpacml1ak1UbU9UQ1hkRnVlTllhd2lKTDQwaUM0UzAwZHZ0WUx0Y0oxdmNKWlg4bENEaWl3RXpFbFhsN2JrVHVnOTQwTFY0NGNCQ1lDRkdjZFBFWDRRWlglMkJ2MXFDUFRGZVgwUkFxbnJnaGklMkJnNVlhZEN3a2VPeEx4VCUyQjRLbTFqNm8xcE1WS2d2ZFI4NHFSeVYlMkZPTGhxcms0Y2FPZWoyZE5NdVRxelZ4Yk5ES0dGQ1J6NlRUN2JkWHR1WmVxZXRET1dEcXBhTDk5azYlMkJmTHVIQnJ4eHRwWHp6bXJjVFRsckRaZ0VWMThqRkNqd3hibGtPYWV5anV2elBpcFJVaGtsQmRyYVZGdnZmT2tZRnY4Tmx0R0pPZ0R3UCUyQjJHT1laVHhkNXkzcVNMZCUyRjNqSUFrZU04WTlUcUZzTHdhcnB2UEFzSGYyOVAzblJtY1pHaFl0OFdDUDNxWVZ1TXpJTFN6V0Y3aUE1Sld4YmtZJTJCWVNzVkpXY1BpZVBMdW0xc3QwSUVKdGVWcmI1UVhrWWZ5R1dCY0lCaFduU2JwMDVpQ090SmhTdTY4SXB5YXA2a2dsd2MxVVlQTjNaMXR0RmphYlEyR3hpY1FMUm5vbjNLSzB2NmowVVpFcUM5M01yQ204cjZUNyUyQlRyc0ZlMFVibk5ocTJEdkdZcVFUUVFuR2FOQVVzT0RmclJZOEY3VFVUemlGbG5BcnFLcVBIOVRPSVJLSXo3NGdnZ1QzbjUlMkJuJTJGOCUyRk5Lb21BREdtYU9hZld3RzJHS3FJOHZ3cEhXcHglMkJtWklBbW8lMkZ4bjZScmVLYW1LTDhLVzVCV0dVWk4xSzA3UCUyQnkydnJrNmhEZHg2OEhXb1A2QWJiSG5wdDVTVmljQ2t1QzdxU2RNTHcwZXJsRDZnVTF5MjF5VWlPa3Y3amg5RllSUDF3aU1WSUY1VklTcUVHaGlReXI2U2RlSU5STERpMXRBWGRMQm9UTGs4VFNOYWdkVzdEQkFZZkU2OVB0YVFkMUl3WWVFWmFWUzJIdVlxbHp3VlFDM2klMkZRcHloU2plSlpPUU13Z0doaEdmblo5b3ElMkI3Um8lMkZnUlNRQTlaQXN6VXY3b2U5Smd2Y0R5TjBWSVl4Rkp2TFc0SGRXSko2QnVJYmFzZ0ZwUVY0ZWJGclhBTjcyRm5iU0pEJTJGWkJ0UkRBQUFnQUVsRVFWUjV0Tm9BdjFpbmkwMjY2S2RyaEJKN1pMVFQyQiUyQkVNYlJ6ODg3cDAyRUNyR1VJWFhlenUlMkJhM0k2SkUlMkYxMU0zMGZvQkN3THY5eGtrbmxoUyUyRjI3RHlFY1FINmhUNFg3YlIzM1ZZSlB6OHhQUHMlMkJwVGpKZCUyRkFoSWdzZVBYYTl5aXJqaXBtYTJDRyUyQnQ0bmpNSWpUMXlUelNzak9oVTB0d2ZBTGxaNHpRNGVEaEt2d2tiSkdSVFZ0WjMyWUM2YzZEcWozZDclMkZweDJKWGkzWDA0YkdMYUcyUkpsR0M2Z2lFRGxiS05ETCUyRmZ3cXhQdzViMjV0TEpPJTJGZWpmbDQ1V3haRU9FSEl5dFdzJTJCJTJCJTJGTTlmU3BPJTJCVmVOYzRReWl3SnZwc2E4OXFxVUg0YnF1VmlhcnUzaiUyQkIxNDJrTTQlMkJ6MlNwOWZHc3hKMGVqWERSeFN1M3BWRWJITWtvbnlYWWRscmJVSWhDUFJmaFhvalBTSmtaOG8lMkZtTUFRUW9rMVFBOHBOM3N2R050UCUyQkpEVWVDQmpXdENkTyUyQm5pOGk2ZUNBN1l5V09zVlFleWJ1Zm4zeCUyQmRTWTlLQjQ1TWs5c0NFaUN4NGFYYTZsblZ2T1R0cGo0c3BoJTJCNyUyQkdEeGh2R093dEp0Q3NGWmxhenhuVU1SdG9rVDZmUUVUSnBXaXc3MCUyQkljUHpYZE5EWWFuV3NDc1ZFMjNnTWYzcGVqSGRIYnlsOWR4YmFzNXpBczRuRTFTJTJCMXolMkYlMkZLOTFYY281SmNFMzAydE9HOHRmJTJGSHJEanhGRUdpWUFyYzhYcURkMlZ0VmhHMDgxM2t6UTFERnFGdmtoYzIzWm1ucHNjZ1ZQdUdTd21aN2pRZ3hqSkc5Z1UxSmElMkJnWU54eGJYRkxKJTJGdDFrd2tGaXFrOHRPdUxKUXJJcEZ0MWsydGdSa0FTUEhUTlhjaXhvNEpzJTJCYU1XMHp2VXhIZmRTbkZQZnJzcWN2b3I5R2hWNDE3YU1VeGxOZjNRaTJleFU2WnRxJTJCSlByREx3ZzRnT09Jak5EMnZCNHJxVjJWOTVwcTR6cG9KQ0lXUzFGT09LNUl1MURwM3JKZFBFaElBa2VIMjY5empXbm51T1hIVnZESVJXNkd5M2w3REwyRUFPNFNpZzVRb1dTZFhsMEx5Y3h2eSUyQnQ1Q2QzV1BpU2ZXVEhFUGQlMkJ2bEQlMkZydGVWM1NyZyUyQkpYc0VLOEtINGwlMkYlMkJsUzhiT0dFdm8zeDVwYmVnMW1PSlBodWFEMWhQT0xUekpCd2pTek1NMk1KUyUyQlJVM2NzcWpUV2JUUklKbUtnalhybW9TTjlsVUw0THEwTDVPaWdsbXpuUklnUWtjTXRDRjVZTjBmb2UlMkYxMGd3JTJCdlY2c1RmOHJ6d2x6dXl0T09jMWtlbWl3OEJTZkQ0Y090VkxuRUdQcEtZUVVId1dHT0FPUzFZbUpjMlpmSG1qUXdTeEhROVpKckh2RGpSJTJCMVozJTJCVVdvSkUlMkJJTndqbmpPSjlta3JtejV0QUwzSmFsdE4wZGhSU2tYNktGOXB1akNHd2d0TXlaTHJ0RVpBRTN3MDlZbm9WcHZnSmJ4WjI2WDFGY0ZHdGMxWUZzdzJGUnZ5VjZRQldHSzE5WGl6eUxJJTJCdXN0ZzFUMDh6UDZreDhHZmk3Mk1vcVhrd1Y4M3RxenZtMDhvWmlpWEFQbjRDMTJiMlQlMkJ5eTNkREVBNlpJU2ZEZDBCVFRLakV6YlBKSUtPQyUyQkpMaVFmOEtxOEFrZVJZbmNwZllRc0JqQWI1OHYwTjYzcTMxTERYdWxJZ1JUaFlGTHVnYnR3M05vU2wlMkJHWnJLdmprcUM5MCUyRkhrd1R2SDV5M0slMkJXa1VuYjQlMkZ3Y1glMkJFQ1FxcThKTGdvJTJCbzVUZGJ4R1lLWDVQVWdFWmt1TTBoYThhcWFwM3JXVXdWWnpGQzJ1NkFLUHB6OFd3NHg0UGRCZFhHb0ZtayUyRmdrd2VOQkwlMkZZOGt1Q3hZOWJySEtlVWhVOVdRSG1wUDBad1c5bVRWeG1YRWtMbTJaNWd4Vm0wY054ZyUyRnhzUWpsalNEOGRXRjFjYUhjMG04VXVDOTdvYk9SSWdDZTRJSm5jVG5WWVdQc1ZDNWNYJTJCR3NGdDdXZFdzYSUyRldjZGkzNjkzcyUyRjdjN3VYTmhnWGFMdTdYc1hwb2tlSCUyQmclMkZFTVprdUQ5aTNla3RKTlhoWThuUkhtMXZ3bCUyQlNRVSUyRk5vRDRSblNWeGJYUFprSjlpM0pJcUQlMkJna0FUdkQ1UWx3ZnNYNVM2bG5WQmk3S09wNU92JTJCSnZodHRmeXpzaEFlR0QyQ2k2dWtCamVMJTJCc3RGa2lSNCUyRjNZOU9ZTDNMOTZSMGs2dndHUWRlWXNkOW5aV1Z0OGZGODFjeldadFp0Q3QlMkYlMkZJUkZEbzJFSnJoeE1kYWIlMkJHNm9NSmdIUmFoY2czZVd5U2Q1WmNFZDRhVHE2bUVQN1Z4cXpudjYzTndvYlFvSzZmR2ZLcmV3R2wyUExXSUsyY3pET3M3M2JoSExwVU1veGdLbWVRM0N3dTBqMTJ0YkpRd29ZdFd6aU4lMkJhUGIxQTV1WnVXdWY2bjJseDQ5SnJpVDRibXJ0VzJvNENtY1B3cFh3ZmRsOU00SUxhemFldzU1Wng4Z1p0aHVvTEElMkZVdHpPNmIxbzlOTldNWTFNU1ZQaVBIYkNoMDlNck9mbnBmUHBLWDhCeXl2ZUJURVhYSXVmJTJGUDAwa05WZU9vemw5VVk2VUtkZmd1NzBQM0ZmSE5uMGI2SXh2dmNUbHl5WkNwakElMkZIV09ZSDFXRWNiOUlrQUlMaEFQSGY5VG4wdDlHWHp3UlZuVWV3dGZZWnFvaUxVR1klMkJYU2g5cURiSUoxWUdqNVdKMHBra3k5VGg5dG41Mml6M0M1RHl0c2VBVG1DNzZZZWNXa1Z1MzRMaDN2RWRkR3daZTN4JTJCaVRQQ3JkVW1WRWQzbE1INWQ4YkdTUUttWUswQ3BMSEZoYW9sM1puZ2xxTXFMUlc4M1hyT1l5eU4lMkJEU0tIelY2cVdIUERtV0JOelM2N3h5OW1ZUU8wTXZFNnYlMkZOdmJjMG44d3lwRUUzMDJ0ZGxZWmpxTUtyeGRXWkdqQjZ5OU8xSTUzUXhYeDRXQUlkd3MlMkZiYlk4am5ERUt3Nk1XQzZyWkI5dTVIQ1liZnlTcVVIelptNGR0S0RBczZxM3VvbUxKaDZUQjRSZWZia3M2YTJlUXkyJTJGSlBodWJOR2JWM09yMmtBUzJmemlac0dTU2Q2S2VOV1pVUjdLVGRmVnYxV0VvRkFjdjRrblZjRzZ0b0EyY2ZGZXBNT3AzTE5MalJtRWtFZU5yUzYxeFF4REozakpjd1hhNDcyNWdISm1LWHZkSkJDNUhwcW40M04zNU9obk85Vkpwb3NmQVVudyUyQkxIcmRjN0xxdGlmTmpLNFZ4RFNTM0RqJTJCSHh0ZEt3WFBjNHR4YVJodW5tWENYaFpkTkJEZ3ZEd0MwVmF4T2xEck0lMkZKNWVHSkkxVHk3UmJlR2FaSVBDa0tMRzlUNkRFTGMwbHRyUEpPcndoUDhvQlNJbVlyNHY1N20wYlRGbWFTTGJIS2tlbGpSMEFTUEhiTVhNMXhjdzBMVlljaGNsN2xJJTJGQ3gya3AlMkYlMkJlUiUyQkpDbyUyQmFmZkZpU252Q09SM0VvVmNJJTJCNlZpMGVNdHFOMDZOakk4ZWRMQ3ZSdmU2UG8xQkxVUjNyNE8wMG1IRzdMaVlSSVV1QSUyRmJZQ1hMc2pUdm5ZeW9wOWFodWtKQ2lzTldDVGlubXFNUnA2WmswZlA3WTF1TXE5ekJDVEJuV1BWSnluRjFEb0VhcFVRSHZHRHBrSkRzNFYlMkZUQ1hhdDEyOW9SYVhvTjVHSVpubyUyRkJJdmdldXJ3JTJCQzFsUkpuMjJHVExHam42aVZMSnhQRExXWFBLZzN2T1VKVFB0bGlRckx0WjEwUWZTUWxsYzBtM0tBYTZqdmQlMkJXd1RYbXM2d0R6UlE2d25XMHdTaWU2UXJVTkFyNkVwYmpod2RLdCUyQlExMk9KUGdBYU9GcDVXeG1HRHNqZjloUHJvY1lTU29wOFNuWTZGRWdoVnVRczRuRDZLNWhnc1NvT0V3bDFhMmdIdnBDUHFudnElMkJxY1YyRmM3RlBJdzFzNFJGdzYyWSUyQlljcWVyMEFTQTd3RXFBYiUyQktLV0VrbzVvNTdsVzNkUmRmNkpqdGhmYjFTRWYwbDgxN1glMkJFdzJPUktnZyUyQlFGanRyVmFnZzA2dCUyQjI4REIxelhVY0xTS2dpeGl6UzVHYkozQVc2MEd2M3pSUkY5TmYxUkRXS0lsbFBGZlpYamcyYlVNUnRvaiUyQnE3S0ZzWXpDUVRlVEt1ako4aVJ1ejlhYWZzeUpNSDdIJTJGT2RsaWpPb3h1cSUyQks5SHFQQkd0ZEc1TG85JTJCQkttVEZheGJhMEN4WVdxdkxIVVlWTEF2cWlpaXBPcTZlZGNvRGM3ZHlIY01QaWhHZGtENGU3dEZweSUyRm93NWxGWDlSdEtNbVVCQiUyQmdyU25Xc0Z1Z2slMkJTR0FzVGJEanh2QzRRSDRpZ28lMkZMbzFBR2drRWRRa0ZVaHJDM0R2VHlEc3hGWHpBSVYlMkZ5S2dsQ1Q1a21sSldSQ0t3SXdLUzRMSlhTQVNHTUFLUzRFTzRjV1hWSkFLUzRMSVBTQVNHTUFLUzRFTzRjV1hWSkFLUzRMSVBTQVNHTUFKRGd1RENBQ09qWGtUbkFlaFFPNjlKQmpmJTJCY0YzU2JqJTJGZkNFRHg5eVRhJTJCYTZOQTlxJTJGZTVMQm5KTkpna080cldYVmZvUUlESHFDMzdiR25ORmg0V090dlBQQ1JXJTJCZkJBS05IUlk4ejRFJTJCTEEwMGVvdW16TCUyQjdFUmowQkg5dEE5JTJGMHloWk1FMDRLM0hpaXpTOFRDYndWVk9tbGklMkZOSXhJJTJCWWZDUUNndzJCUVUzd1J6ZGc0bmpGYW50eHN4VnhTMlElMkZUbXlrZDlaUVhlVllDSmFYNE5KRmhmb3BnNjF4cGI0U2dVRk44R2RXWTJwNmt0VVVUWEJCN2p3UEVRSG13eUpvaDBwQUUlMkYlMkY3RkpJVTNkd2hDOXN0Qk5PQ3p2ODVRbEpOR0x4bG9jNnBmbGVpcDZsWUcyN1c4cDNjMVpiZGFtQWpjRzVwcURDRnFrdjhLbmlEZ09jOWxLUCUyRloyQnJITDkyZzVyZ0MlMkJwdyUyQkNpZnRka211Q0IzbGc2QmxnQWQxZDBkNVo1Z1FrUnliWlV4ZVp4WCUyQmVMTER2QjNSJTJGSjVFJTJGVHNudVRJOXdNYmdSTldHVlVlaGVTS20zbEhwcERORjR5aDZRTmI0JTJGaTFHOVFFbjc4TzA4ZnExc1pvZ2hmb3l2ZkZPZXFlOFVQU21mUDJHdVBGMVFiWmJsb3VYQTk3aWZYSFJZV2U3ZUo3OWJZc21iOSUyRkVUaDJwZEUwbkpKVU1TQWNrVXpDNTQlMkJoMnh4bjlLOG1mViUyRmFvQ2I0biUyQnN4TGN0cmJZb21lS1lHNzgzTzFYN2pCblMzMWJLSGF3MjRRZ1FORUklMkZvRUprYWhHYm5VTDhUZDBWdTZDQmx1SSUyRkExRlhHcGtTVnBFbUN1NCUyQnRxeEs3bTZLUHBlVHZEJTJCVFJvOXdxNk5FR3Z2YmZyVGcyZXJxdUFqbGhRUUY5emEweXBKeiUyQlJlRGtVcVBKcjNTTzRMOU9VZUNjMGVxZ0h1aDJoZDZncmxoM0klMkZnNGpieDNmeTUxWlFRWHdGMWRGU3BZejlVeW0lMkJDaVUyUjdvUDd1YkMyemY3dWxMTTB0QkNUQjNVS3lqJTJCVjBQMFVuJTJGNXlkUzMlMkZwWnRIejF2TE5uN2ZqY0p2a0l1VHVFeE8wUWYxeGRCT2Z3U2JydEZLajNhT1FCRG1DRCUyRkNXNjI2VExWT0g5MmJudUxNR3Q2diUyRnA5WDhsSTBjWDdUWDRvUUFQSjB2Q1Q3QXUwZTM2cDJ6c3VNb1E5WGZ0aU90Rm5vSm9LYU9LQjVMTmczRyUyQnZTazg2QWVoYm9qJTJCRmdOM24wZ1YlMkZ0dFR4V1A1ZjM1cGNFY1NtbDEyT3JNMVZ1Q1gxbURZOUtJZVI4Q0hzMlFwSWFqbERFczdBaHdxR3MzWVRGYTFsOWVuT3dwaVVYWFdOTmVYTVYlMkJucWFTWWhQd1p5cVF4R2hkSXJJc2JBT0FGVnRNNjdGd1FIODlsaWdwc2VvaTNGVDVGWDV2Z2dybk1OZ2VGeUZMJTJCSyUyRlNBSnNNSU1zWU0lMkJmT3p1OFpHeEZoZGQzb2pwTzhWQnZ2NWV6UWpsRG9WOEhFRk5YJTJCV0F1NSUyQlJCZzZRbiUyQkw4SklWbmFZR0dqaDBOakUyZUluQ3Yxclk2M0RRRXMlMkY1QWclMkJTb08zNXVScXg3Z0p0RnNFdjZJNlZEaGVvJTJCJTJGVk1Sd2ZIWVZrWjdxS1VRWVJ2Z3VZY1Brcms5eUwyeTJDSnFSWWZGYWlBbGYwNU1VMVdyZFVGWU1NeWIzTkJyM1hUZCUyRnJ3cWRid2pBJTJCMndTNGZCTUhOVUptRWM1cEY5Y0xoQVBLY1ZSWnZwbVoweDdPMTclMkZlR1liVHl0aUtNTURrNkUzU3JtbEZPVjF0SHNicXhBeGFmTktqZWQ1eU4lMkZ0U2Y4c2FjZ1JQbzdCc1hwNDIxVTBncDY4Szc2Rm95dkxlak9BUDF2R1BTMEw0aTREWjZmYTRjM0FFOEtzQTZSb1Jyb1ZCM0pleFBaVGE3cEZGT2tTd0xJQTNMWk9ldDNSeTcwTCUyQlhGekpidWNJTjdWYnNKMzF2aWl2dTBmbzJyWHpwNm9ZQ3Bod3lLSkMlMkZjdmU0bnhCaFhHdVR5RlBDbUozWXlhOG5YZ2J0JTJCZ05UeDNBR3FYQlE3Tnp0V3U3MCUyQlg0bFVaSEN1ME12QkRMSTBnJTJGVWlOVEg4Nmx5MkxKTjlEU0RtcUNkM2RNTmt6QkpZJTJGbTY2ZTdDZlRGVmV6Nm9BbjMyREpqMldRVDA4NEpmclBtaTNZY2JZOUtZdlR4RXZqN0J0TzhsT1Y3YXBjQ2JKMzhBeFFEa0lwS1NGU1JuWjNuVVI0UnByTSUyRmpHYll4Z0IlMkJ1YlJRJTJGMjg4OWJ1OGtpM2ZaTUllMFFRUnVtUnEwTHJhSUplMFdWWVptR0FLJTJCM3RRUVBVQUZ1eVpxRHhhR29KaHdsZDdkTDRrQlREQXJEMFg5eUxzOGRXVjdKMzFKa1JPUEtKbEM1ZkxPUjRJMTRYZzNnMG1mR3B4M0dJcXlKR1FueFY1eUozck9ZeHNOYmZQVSUyQlNCdDIlMkZOMW83dWlzdTBzdkRmaUtMOGJ1dUhzbHZZQkptRiUyRiUyRmJvWjZLWHdDWkRUWjJkUjFyaXdYcWc1Qm5VQkglMkJzRm9kbEpsaGJvZzFkRWhTeThLbDhlcjZiQU45Wnk5cFdoaUF4bmwzMEo5Yng5UiUyQjNZU1R1dHVoSVl6Vm9iMFE2MmVrTnRTc3EySnhXaEN2dCUyQmdnWmpKdjVTeWQ3SzJPcDQybWw3SEFMNEFNN05MQkhBZlFwJTJCQUwzYVJmMkZBTmNMQzNTVlBYTGxVRklzbSUyRnRDVDE2RXdaNFJnViUyRnVzWENhZEhFRnI5UDhaUEt0U0gxaUljbWtMcWQxZSUyQmlTaHpwSiUyRnl0OVJ4JTJCYXVjWCUyQnlJSmdBZk95OSUyRlJydnpNMG1BT1Vlbm9FUlk3eGhOcyUyQjFPTmIzZ2tvcXY5N0cyMXdpWTk0ZHBtayUyRnl0blpodElkTVhmTEZ3YUd5NkRXcUNkNzFzMHJtV0l2T2ZLYUFYeGRMNWQ1VjJSb1Z4UUpOSlBvJTJGdTJJVmVySjJWMWJOTiUyQnIxMWJOWHlBQlRaNUI1TjRhdUg4clQ5WXRYdHZISjJDQkw0U0d3TWlUcjZGQXkzR3RyWVdLYnJKNWFHajlXSkVqR3h6ZEJnZVRPalJ6NFpZeWUlMkJzb3JkM1dMQ0RiYiUyQnduUTNsZUpsVDB6USUyRnh4TG5jNHVOUzRQQTVrYmplbSUyQmZzTFhodm5FT1JPY2Y3ak9yZURIVU1EWFcwMVFVaW1BaWRhVXAzclllTHQ4WlV2JTJCSnRWZkhyMkxyakIyNUMwVGZCJTJGRVVvZkJrbFlTZkJjdE5mTTdURWhPNVEybElVamF6cEpOd2YwV1ROQyUyRjJsVWpYMU5sWHRIQXJZZnRqcFNod1hmMzVXcDd4OXN4emxuRkR2TnE4S0hZQnhBa0g2NWk3WjlqdlBoeWZnVzdpd0N1ZlNwZmZ5eGVQVzVhelZhdU5tQ2lYYSUyQjlmQkQ4MDNqTjhScFhoRHZXS1clMkIxOXpORVhmWkxnUGIxN1hUc2ZVVkU3TmpIOUlnSUs0cG0zcWdTJTJCUFNwZlBxS2s4elR5bGxreDhFJTJCQjY4SktyN2lIQkp5a25ld3BSblVCSiUyQiUyRkJWUEdXbFp6OUJSZFEzamsyU0x0aXQ0MmhOalp6UnpCRzFhRklDMTZHam5CUTFiZm5rMXpkeVglMkZzZ29jNGRQTURTS3NyOGlib0VKciUyQmhxYTF0dW9KRE1xamN0YVRQS0lrQ2xHVDhXZ3c1ZnNTWnA2VzlkWThsOWNnb2tobmJmWngweGlQMEpsTlAzUmlXU3pFemtYVjdDdm15M1laOXVIejBQQXo0ek00bnglMkZud1ZPN0twWFY0SkxVMVVuTGJjYjBpemNpRWtqaWRVYVRYQ0taUDV6UmIyYm9sJTJCOEdrZVBWJTJGbTN5NE1RV1R2YmolMkJqTWxwOG05TFJtdlhzTmUyOUZFSDVsNSUyQlVXN3IlMkI0U1AlMkJmR3hEZFhzdGFTa09RTEdSUkpBdWVLNklYdUNFM0ZoazNyVFpxVmhza3l5YXBqNUNqRnhiUXQzdVNJVWJ2RU9HdDBYc1ppZ0slMkZlU3hYZTYlMkJudkc2JTJCbHdSM0U4MCUyQmxOVWR3Uk1Jckh5cVFKc2NUN0ZpNUUxU3pXSkRnZW5yd2tpN0h0c29hSjM4ZkpGbmw5TkFNY0xwUHQ3V3dqdW5nS04xTUI3SzBYWUlKQmlQZmlMUHRFcDJVTmlFZnd2ZHhBZkg0RFQ1NlRpbXR2R1dMJTJGSmRWTTV1YVVXNDNTWjRsZzZ2M1pPam5kQ1R6QmtWN0o4dEZoeGg1OXMlMkZnYXk5S29ObTlKVFA3ZmM3VE5FM0s1NWlGMk9xdTYxdmIlMkJRTjZpbjZJNXN4T1FldGxxNGVYWVpSYU1yV1NYdXlDb1FvblI1VUNXNTM3aHRaZ3hFQWNZMklNQVM2Smd3SkRRdzkwVUh1UlJyYkNNSkFjc29MaGZUbG5zQyUyQnVJcWZ2b1hoOCUyRlp1dFYlMkJCNGdYNTJtMDk1WXZsJTJGUTJybVZGcmdDYk9yalVDdHk4dTFHYkZrciUyQjNhVThzQ1IlMkJyVSUyQlVObTZnJTJGMThQczRwekVpRmZiWFQwWFZUSzAxOTRpWGJLR0I4ek4wYiUyRm9LWiUyRmI3ODhvTTBJYUlaRzJGcmZKYWlUQjNZYllIWG5kRWR5V0hJOWZ0cTRqdHBEbFY5QUlXZkRUNXd2MTc1eG8lMkZWQTlLJTJGdGZCeFRZc3RyektYVTd5dWFmcXRocmRSeiUyQktQUVpyOEc2ZTNPMWNVNTBjeXZOTWFYczRFUUNuOW9FUDh3VGh1blppYnNjTEthV2hncFZVRXZ0bmZNTW5VQXpVNzN6OHNrTzFyRnU2Ymt6T1dlVUdVR05FSzlOOExOSEtRb2h4QjIzdkgydGZJenloOXdJSG1QOWQwZ3VHbDBZZjZTcUVHNHc4UElBMXhiRllwWjVmeDNIYndLZG0yc2pkQUwzWlZQWE1aNjVtaiUyQjJ6c0Fab293VUN2QndidXdYWDY2cVE1OW1tTWVucU9TNkJHcmxLUVFvQXBnaEM3YTBtJTJGQmR1d1dQYUFiOXZMdWQ3VCUyQnNOQTVJVXNubnNSQjhXamxmR0xUd1hIdG04NHNrMGo1akxOM09UMTV2Mjg1cCUyRnE0anVOeGtjNHBjUDZmYjFRZ3UxcWM3ZXd5TW1IJTJGdThFUTIwUkN2WWtSN05Tc1AxaFlUc3MzQ3pFblZpa3RRSjRsbTJMWSUyQmk4WGl6WWw4TzgzTjFmelRhb1lIQzRJSkF3JTJCTFV0OGloOGM4bDFWZ2NocmwlMkYydXlZRUtyQ2NTZTZVU2JxZ3FUVVBIdlpCVk1EOEMzWVlVZiUyRjJTZWI1dnI2Qk5XOHFNOEttNjdrZVZrQkwlMkIlMkJtcFd2WVpCdmZ4U0t2R1RCclZuOXYwRW9NRHlqMUFocXlnOGp1Q1I0TEwydkg5TjJQU2F6aTg0RTQ3JTJCYkZISmlFSDBoUHdjclFFSFJHRkRMQ3hZWUlYJTJCbWhoY2kxYThyRFNLSk5yYklaVzExZDA0WlBqN2VLbHhYaWttR3psdkZCcHQ0SXV0M2dQY05penhDVkVETFJFNEpTUUlDSmlDb1JBRlVBSFF4ZW9yMEZnSW5CRXpMTXNYaEUzRGtBVlRWa0dsQlVBRU02NFNrcEtnNHJjMGlwMFolMkZvSWpsYktQdDRrcCUyQmxxN2dzJTJCS2lpMDAwVWE2WXNSUjRTV1BJSW8wVXNZT3FNTXF2UVBKNkJtbmxJU1NDN0NrS3ZzQXNiWWJZMEx0b1pmdkxyYXJucEZoRzhPdXEyYVo2MW5ua0tIQkpwM2p1STNuNk0lMkZGaTNadDhwNWNhQVYwaFBua2Z2RGNvOWtQZTdzN0JuWHBidWJrNlZLaXB0TlFlYllXNlhoVTdIcyUyRlRFJTJCTlYlMkZienFZQmFhdEticjdDQ2UlMkZZQ2VkTENKSW43eUlFM3M2UnJuOUhKMlN6dkM3VUt1blZmWWZGc0lEeWtLdmVQaEhOTGNYWm5YVnJOZmpQZVFOMHFDT0Z6WWE0OXZXZGYydFpXUXBDV2xiUHVJT1JuQiUyRjFUTnR0UXhHR2FYblFwOCUyQm1PRnZxZDZxbWRmdkpjRTd3dFUlMkIwQm1kd1JQViUyQkN2aiUyQlJyZjNCUzNLMjF4aFhsUWZKdzlDamVZVm1uJTJGMldpWjRtVCUyRkYzVG5MTXljQUNoMnVmUmY3ZDM0Y1ZhdVMlMkJlUklWOGNHYzJQWEpYc29VdE5sVm90WjFHNkpUdmdlYldNSjB5cDVBNHV2TjhmWTJ4ajRyazMxVmg4RVZIa1JHeTRpRjRHcG9Yenl2eVB0NFhtUFFrVXhLOEo0UUd5UHZ1Yk5HVENUNzdSSUYlMkJqbE1WbjJqZ0d6OXV4WFI3MTF0WWlKa3FIYmswbjJ4MEtzTk9ONjB5a09rQmJjMTJacGpVcUYlMkZQMUY4cVBzOEdGTXNGQzlDdkFCRSUyRlRlT0hXMlQlMkJOSWpzQ2dRMiUyRnhBMFVmeE4lMkZIdmtzTTUwRzVwQVNiU0RLNnBBMGhLQUY0OGxnWjcwdkw2YTFhMWhrYnNoa2VueEJBJTJCcFZsQ2RISTk1NWhXVjdQV05KaHdYYmQzbmhPRFhWclBHdFF4RzJqb01VJTJGQzhSJTJGUDFwM3ZTdlMlMkZlUzRMM0JhcDlJTE83MjJRJTJCaFR5MU1KOU9kMXJjelhXWWI1aG11VzFXS2dpZ0VWTDViQUhOZHlyRFRpZDJwaE5OTTFDMTFVUlZ5S0xBTXA3YmpaNUJ4S1lhSTd6RiUyRnVpSWpUJTJCaTBlR1BaOFZuNGlvaXVVNnA1UTFsWVJnUnl4cjgyaXIyJTJGVm9PVTdhdHdWVzQ0NUVKMnEyeFl1eEdla2x3TjFEc0J4azd1Uzc2OUZQNTlMeFlpciUyQnZqaSUyRjh1cVB6Q0VjOGdwaUdoZk9YVGRSanZwVVdmVXdtWmdNaER4MzJ4azdXdDdIb0dHJTJGYWFSWDhXRUNNM0NJVDljcjJrSCUyRmVuZDA3cDVTWGxnWnpPclpPJTJCWjFPMFM4cFk3YzFBZHhxRTN5S0R4cHZISyUyQk5qcmRldmNrbmQ5RjdnMTQlMkY1dTF1RGU1WHlNSUZNZDRIRjM2N1V2Sk45bVZINSUyRm0xVFlaQWdBNTdZNSUyRnVONTkyVnMzNURYejlSNjAlMkYzUDhPbUhqeEc1UDAzYkxXRkRwZXQ5cFlVbSUyQlFVJTJCMTZJZUElMkJpd3IwYjN2YlROSG1uazZtNktlV2hDY1RxcXl3OVJCN0VxbEJ1bHRNUk04b1kwR053RFpERjNsTTF0dmUwRWY1dTdORjl4THk1Tk1GOU1KWWk3eTFsdjloQThNM285ZlBmZ0lyRmhSb2U4UWk2ODQ2ODlJVkhkWTgyNkFqV2NHNkolMkZMMXVJJTJGZVlpbTd1N1IzMVpyZmw0U3N5TlJZa0txWk9EOHozMVhadHRtcDB4RWNFTW0wQ3I3TnJrRGs4eXZrdUFYNTlDJTJCOXJXT3MlMkJjOG9ZeUdOd0RaVFZVbndXQkhzcCUyRlJkd3dlTFRxTVRtTHVvUU52bUFTVVdWZWF2TTclMkY2c05YYXQ4dFVmYzZ5aWZyVlR1VjBQUXNYJTJCUlJHMHhiMjBwZWEwJTJGSzdwcnUlMkZqcFYlMkZFJTJCZzBNQkhyYncycEslMkJhaE1STWNBSzZ2NXY5YXclMkZCUWU1byUyQjNnUHQ5MlpyJTJGVzdOSm0lMkJUeGR1YiUyQmpuZmMlMkJzeFlSaTEycU92aTZvQUR5NHUxR2JHbzhwVmRUZzgxVEkzUjUlMkJOUjg2d3c3SGR1NTVUeno3NXNnTiUyQnZzMjJIZUg3WndxMVhnZEVqS2RPZDlmeXoxYUU4TUFmVGdub3VKZUt5THA0WkVYbmlYV0tMdktlc3hwVFEySGVGSDNNcGdBY3VyREFQWSUyQnhUdW9WcmZ2UGt3aGNQTlo5YzJJbmV2UkhHdGZ0cFB0RGFidU0lMkJldlFQMWEzT3FJSmpoYmMlMkZ1TEUlMkJHOVgzVnJEVDY5biUyQkh4MHdFRVZzR1Z4b1o3cXRHNDMxR01hNWVZbWV6ZGRiTFl4QzY5JTJCZFpJJTJCeDZrTXQ5SmRWbVdjdTVtVGhmYW9xU0I1N1BraWVrbHY1RTh0d2RFYTVRMng3S0xiNWMyc1pxdldzUiUyRmNXQWxqbTFiRG1TVmViM1NPemhzOVJSZG5oMzZtcGhUbmsxYTM1QThrT1lPYTRBJTJGVm9TJTJGSGEyNWF1Z1Vqc2J6RmFNc3R1UEdWaWRvMkQ2anhnUDFNQTElMkY5Zml0bVIyJTJCNG1SYiUyQiUyQmVXSiUyQm1WTzVkMjhtdDFkYmNBTjBUTGFUYnp5elVuNlhLY3l1a3MzdFE1OWt6TWc3TlJPdnF1THBIZ3ZwMFRyY25tbDhlOU5KamtvSG9LZiUyQlIwbUpDVHc5dWk5amdJUE5MYTMwTHdIOWlJZHNXSWpQalpBMlBXS2doJTJCJTJCWE9SeHRKNCUyRnM5ellRb0VNRTJWRjdoOFFhODhuOHp6ZngxcjJZRWclMkY2QW1lNlRIWHZ0NkUyMHdnRFF1dVhUWlJlNkEzNE45VmphTkNpcm5lSG9GdFdhalJZWXRpT1BLYVc4JTJGWGY5SFJ1YU11bnNpeG1SWGZydnBoSHlJdHpEU2ZhdUxXYVlqUXJGRHJvSmZ6dlZWTzZubFBMU3Y5TGdpRjlzYWZDakJyY2FFV01WdU45Ym1nUEh4SEJ5bzN4MnJvRWwzTzZhdjQwU2JCdDZMM09vWlJESVVROTE4NHdiUENxVTRucm1JMyUyQkJRc1praDBJWXVaY1BqekU3ViUyRjlaVCUyRiUyRkFxMjNFU0liSjZLUVdHOERoJTJGY202UHQwaHF3SjVrRDlmMmdKcmk0dlZXVWJxNTVzJTJGbUhZNmtReDh0Zm02elA2eTNncyUyQnZabmQ5MXdFM1JIVmtoc09yNUFtMlNVOW5DOEtWQU5hcyUyRmFldjBpVzUzS0xUZ1EwN01HVXVMdkdVOXlSSlJTQWhqMDcwcTNOM0NTWUtRSXo0VUhLd3psaFY1WHVncHYzZ3Y5aGFROGMzUmwweE1DJTJCNmRXRVJ2Y2pvVG1MRWNoM244JTJGSk1ONXZaUlFoenZvbmRSZEVhRjhWd0l5Wm4ybjIyVFhoWGdkVzd5cXhjVmVXdTdpOEZlaktoVVYlMkZLZmFRZ0xnOWpwJTJGTkYlMkJkQ0NuelMlMkJnTCUyRmFFeVZtbDdHRk80SXJvdkJxUW81OTA0SGFxSjlrRDdmMmdKM2hCdXJuNnI4MmQ4YnRGSndseHZPaTF5ZnI4M2dJdFBoNUp5V2JneXc1VXQ5dFZSM0xjc2lMblJ6dkY2OUNmcFpnYjNtJTJGQkJLR1RyYWY0cVFHcE5CRGVzeEElMkJaQVRYS3dpb0F1Z2VsV1FrSzNDWVQ4R2pOcGt3V2pqNXR4OXhzeXZmQTJ2Vkdwb2RpeFBIeTZ2NW1ac1lQaGV0ZzElMkJCOGc3RE9uNVg4YyUyQkU4MGs5eGJnOURPU2FCSlZvNlUzcm9CUVNJUHF5eVNGNjJMd29KekZtYSUyRnNycTlpY0RielQ1M3YwQjFEOExoeENlQWsyJTJCMVhTa3FwaXVNTWlpUzBjVTFxUUpOaFdoJTJGWUhVJTJGdzhJSWswZkRKR3pYVGlYR05xU1hpU1JwV1NhSUlMR1NNb2RQZ1VDSXFJVVMwbUFBTDVLSFdOZW1vc09QZTIzN21kZjFBVFhJRHhUQVAlMkY0dDBXJTJGS2tnWVdSa002M2psazEydGhickNjemI2OWloN1NiNVY3UVpLeVVZRHVackNVNDZraTFmZkN4R0R6ZWZhRFJnbXRpaGp5YVolMkJMMjdzRUhSWVhyczIyalpIc0xiVGJ3bDFFUWZmSEklMkZ3bnJTdiUyQnY3NjZxTlN6MktNaSUyRmFsRmFrMFFpMmpxS2tXaUh3b1lYUWhHQWxLNkFjMG9hUXM0WEJDSUh0cjFQSWxvMGNUMWFNUUJ1YXlpdWZtOTd4OW16aTUzcDR3Nlc1aWFOaTFVZWt2N1RLMkM5REk1OHRENExXbGVnN2t4ZjlNUkJYWGNmcThMQ1ZTZVIlMkZvWllBQUFOelNVUkJWSzh0Sm1UclJkMmVOYm1xaW4zVHlHSHZhSkozZCUyQnR2aEliVDUlMkJicXUlMkJYV1c4JTJCMTZEbkZvQ2Y0N0ZwMlpBaklQNXBNRkxjMTJ0ZmwwTlJZeU5jVFJIUHEyZDFiT0xsQnhBd1QxeVdURkFpcldkVHZkR29iTGYlMkZldXZBZUdacjZUbGtJeHRZYnVNdmdlblklMkJVZVk0alFoSEZQZTFjdnJBdkRndXdVVHJjSE5OZUdLdVYlMkYzdmY5c3hNWHBtMEIwT2dqeDclMkJna3dpOXhxb3ZMQTFaa2tLTklWVjdhTnRLaTNydFVDUFVraHdxejMwTm01OFI5MWlWbU94MlJQQkV6bHpMVU1RWVJKMnRWamslMkZMZ0pOSzZqdU14dDJacUglMkZYVWpsM2ZpODIlMkJ6R1RlV0dOQVpHYlYzU05DQzdlWTF0NFA1VHB6MXhXckR2MlJmdEFUUE5MaEtqQ1olMkJpR0ZHN0F4bmh0U1BRRmR2QnBUdzRveEZnRkRZY1hUTUdkclIlMkI4cFgzZnZ4Um95cFJaR3RSTHo1MmtVVGglMkJ1a1dQWGhoRUNZdlloTHFjUUFPR1BXQ1ZZdTg2QTk1bzR2dWJsOURNM2ozR0VEb2tOJTJGQ0RWSkJlbjZYQkNvd0c2S0Y4OGd0VHBGRFp1TWVHdkhSWXNNenpxeDhValNYdlh1b2o5aFFRam5FRXRUNk5idWhWdndFVGV3ZmZ6cXVTRWNUcWN1NG1CMzliciUyRjUxWHdqakJiTFJXMW9XVmw5ckIlMkJwZmFSciUyRm9qVGRVRVRkT1Y5blpHYnB5WTZzSldYYjlrMVdvclE2VEIwSmg1YVVIWTR6JTJCRWslMkJmNk1zOFE0TGdmUWxRWDh1ZWo2aEJOZmkzS0RBTUZGQk1DbXljQVJzVHNvR2RSRWpVNnJ0dk5DbEdwQ00yZ3JjMUNGcFllS0QxZ0RGcEJBVDdvJTJCeGQxUWdSeVdNYklVSG9aWm1nMHlRSUJEZEFlTllrWUs0N1NFUWt4UTNnQ3daQkc2V0RrWkVCeHU2dXYxdXRMUW51RnBKU2prUmdBQ0lnQ1Q0QUcwV3FKQkZ3Q3dGSmNMZVFsSElrQWdNUUFVbndBZGdvVWlXSmdGc0lTSUs3aGFTVUl4RVlnQWhJZ2clMkZBUnBFcVNRVGNRa0FTM0Mwa3BSeUp3QUJFUUJKOEFEYUtWRWtpNEJZQ2t1QnVJU25sU0FRR0lBS1M0QU93VWFSS0VnRzNFSkFFZHd0SktVY2lNQUFSa0FRZmdJMGlWWklJdUlXQUpMaGJTRW81RW9FQmlJQWslMkJBQnNGS21TUk1BdEJDVEIzVUpTeXBFSURFQUVKTUVIWUtOSWxTUUNiaUVnQ2U0V2tsS09SR0FBSWlBSlBnQWJSYW9rRVhBTEFVbHd0NUNVY2lRQ0F4QUJTZkFCMkNoU0pZbUFXd2hJZ3J1RnBKUWpFUmlBQ0VpQ0Q4QkdrU3BKQk54Q1FCTGNMU1NsSEluQUFFUkFFbndBTm9wVVNTTGdGZ0tTNEc0aEtlVklCQVlnQXBMZ0E3QlJwRW9TQWJjUWtBUjNDMGtwUnlJd0FCSDRQdzU1TjMlMkZNdGVjWkFBQUFBRWxGVGtTdVFtQ0MlM0JjbGlwUGF0aCUzRGluc2V0KDcuNjQlMjUlMjAxNS43MyUyNSUyMDkuNjElMjUlMjAxNC4xMSUyNSklM0IlMjIlMjB2ZXJ0ZXglM0QlMjIxJTIyJTIwcGFyZW50JTNEJTIyMSUyMiUzRSUzQ214R2VvbWV0cnklMjB4JTNEJTIyLTUzNSUyMiUyMHklM0QlMjIyMDIuNzYlMjIlMjB3aWR0aCUzRCUyMjgwJTIyJTIwaGVpZ2h0JTNEJTIyNzcuMjQlMjIlMjBhcyUzRCUyMmdlb21ldHJ5JTIyJTJGJTNFJTNDJTJGbXhDZWxsJTNFJTNDJTJGcm9vdCUzRSUzQyUyRm14R3JhcGhNb2RlbCUzRbsBjJcAACAASURBVHhe7J0JvF5Fffd//5k551nvntwl+x5C2BN20UAR4aUgWEMrrb6KFF990boRwYpc6lKrfa3V17ZSq7zaYptocUVBgSDKmoBAErKRPbnJ3bdnO2dm/m/muffSQJEkNzc39ybzfIwaeOacme/Mc35n5r8R/McT8AQ8AU/AExgGARpGG9/EE/AEPAFPwBOAFxC/CDwBT8AT8ASGRcALyLCw+UaegCfgCXgCXkD8GvAEPAFPwBMYFgEvIMPC5ht5Ap6AJ+AJeAHxa8AT8AQ8AU9gWAS8gAwLm2/kCXgCnoAn4AXErwFPwBPwBDyBYRHwAjIsbL6RJ+AJeAKegBcQvwY8AU/AE/AEhkXAC8iwsPlGnoAn4Al4Al5A/BrwBDwBT8ATGBYBLyDDwuYbeQKegCfgCXgB8WvAE/AEPAFPYFgEvIAMC5tv5Al4Ap6AJ+AFxK8BT8AT8AQ8gWER8AIyLGy+kSfgCXgCnoAXEL8GPAFPwBPwBIZFwAvIsLD5Rp6AJ+AJeAJeQPwa8AQ8AU/AExgWAS8gw8LmG3kCnoAn4Al4AfFrwBPwBDwBT2BYBLyADAubb+QJeAKegCfgBcSvAU/AE/AEPIFhEfACMixsvpEn4Al4Ap6AFxC/BjwBT8AT8ASGRcALyLCw+UaegCfgCXgCXkD8GvAEPAFPwBMYFgEvIMPC5ht5Ap6AJ+AJeAHxa8AT8AQ8AU9gWAS8gAwLm2/kCXgCnoAn4AXErwFPwBPwBDyBYRHwAjIsbL6RJ+AJeAKegBcQvwY8AU/AE/AEhkXAC8iwsPlGnoAn4Al4Al5A/BrwBDwBT8ATGBYBLyDDwuYbeQKegCfgCXgB8WvAE/AEPAFPYFgEvIAMC5tv5Al4Ap6AJ+AFxK8BT8AT8AQ8gWER8AIyLGy+kSfgCXgCnoAXEL8GPAFPwBPwBIZFwAvIsLD5Rp6AJ+AJeAJeQPwa8AQ8AU/AExgWAS8gw8LmG3kCnoAn4Al4AfFrwBPwBDwBT2BYBLyADAubb+QJeAKegCfgBcSvAU/AE/AEPIFhEfACMixsvpEn4Al4Ap6AFxC/BjwBT8AT8ASGRcALyLCw+UaegCfgCXgCXkD8GvAEPAFPwBMYFgEvIMPC5ht5Ap6AJ+AJeAHxa8AT8AQ8AU9gWAS8gAwLm2/kCXgCnoAn4AXErwFPwBPwBDyBYRHwAjIsbL6RJ+AJeAKegBcQvwY8AU/AE/AEhkXAC8iwsPlGnoAn4Al4Al5A/BrwBDwBT8ATGBYBLyDDwuYbjSSB5odZYQbU1CwCLvYGQgmZFFlhRF5Im7ZF22+tzhqTgdEaplSCyeyDblkE0wwwiHgk+zOertXMLJpWQ2ISAiQRJPNQedUvM8hCM9imYfo6u21UqjaFSpjaHEznLpg7lsBQ+dd/4rIbT/M8VvvqBWSszswJ1K+/aeOKNFCBYlSXToiqgJEJmZJGICRGXDRcMAp5kMr3x1HeJsL+qB/9xWnIEaCbiewJhGtgqMzlJ//f7UIyaZEsilJdgkVNKEwFgVJQSthY6xJkgcH5EnMeYZgLCPmSQL56O4plAT4R2Z1wi+XoDdgLyNFj66/8ewgsX8Nh1IRkY4DGBGFSS8FM6LGyNmdsTcS2EhApC04aRsAMbcAFARQVUBBC5AnIpwT3pAg9gZCdkYm6baS7VSbdv3MCCnfAvV0fX2/Wy5nlrl0IZ1SjIiihVlJcHSiq6o5VpjtGtk/bmgi2KrbIGnDSshCWWFuLohAohBAFWf5fzqel7KokdGrG3j7q76hozPZtByIvJv4ne7gEvIAcLjH//SMm8O0urrZ5NEzL2EsSxJe3RWjq0jShW7Pqs5BFy6LERCUGMTMkwaYE2bSATVD5j0lLzqUUtcNiE1v7opb0QhypbfkALdMbULyOyBxxR8fQBb69lZMRoaY6jblpac8MiU9WJOZ3x1zdaynbqVn1GpZ9hmXRQmgGiMASZFMCNkXgpIBNCtIZyfuyAts1029Kxj4rA7VlVxu6mhciPt6EdwxN4XHZFS8gx+W0js1B3dfBlYYxKW/MSRH4VA06SzMW9RpU5zQq8hYoWkYEIOaBP2BAEBASkCBCQIAicCAQKUI/g3fDYpcQtC3BvGOioh2WeHdeqt2RQU9fJ3pp4fg75irbNvpQWxVFE7MQk2NQU19M9Tlrp5WYZhPRVEE8pWiRLlok8wYo82NGxIB1AoJXslMEx49DQo8S3GaZ1inBG2ql2JqUdnNBqw15ic6PNyDvhWRs/obGWq+8gIy1GTmO+/Pjbp4Jbd4UMf1BxLhsV8SVOyIOCgaiZMvPu5c/r2UVH/qC+18m9x9wwLBJCVMpydQoaqtXvB2gVXnw48bITR0FbEUJxTtPIadL4+bjjvly9Tg5ifisSiWWGKbTejWa2jUyLZFVfQYyzxCWy9zK53XMZb0dMJG4f3jAaA9kR0RWAjYlWVcr6p8c0N6M4MeKmpf32OjFmVPT+463Hdy4mfhx1lEvIONswsZjd3/azTU2xmkd1i7qjPm8EtPJseV5PQZBl2FoC+cxZJnQB4s8ExcZFDsnovKz0b1OD30ESacbBKogIKMIYUiQSQEkBOWThO6YeVfeYHuNwp6GUOwy1q4pWbMxE+XaO/+ttr+52T1fx56N5Bt7OG0FsnUh5kGb+Ttimp83PF+AZjO4yXB5lxb0GkbRorzTYPd/GQUmOGN5CVy2/xh39Aciy8xljWFmIQgZQZSVhLQAkgn3X0RxVqI/Rbw9Kei5QNJTIczjJRnsvqWRWsfjevN9Hj0CXkBGj/UJeSd3FHNmO+Yy2Xe1arpkR4kXdmqu6HY+poPn9ACcvaKkLbdYoJUt9xhGwRDFYDgPq/9SEKIECGlFPEmC6hXBCUmSCKKsCs6p1719EzA5RG5KSO2G+Yea6QEy8sUJjJbMDMTXAXasuP8yM60ARFc76qM4njwhkH9IzG/ZGmHmvhgNPfGAYAy43ZZZuD+OizUWXYa5wxC6LFEPLCJYp8cOL+uyPovyX2RAaFBAUyhpogRqHDN3yuXmoVI6XoSUwEpJ+B7BPvWRycFzY4XRCfnjGQeD9gIyDiZpvHbRGX5lCnNyMOfkNN7ea+mMzpjrcpbDki0/BUsEFKy1v7VCPA3mfWy5yxhErGRsGdbyAeLhQAhICCipTVYKqgZRIzHNZranC0FNTlAAZ3cHsgJxRlIhIH4pIWhTdUAbKoRYZxnPF4rYM3kG+o7lUY0TjjsBOW0PmpTUcwtWnK4tn9XLPDtnaUav4aq8QbrE5R1a+UiKQd2GuYWBjZKwzoLbrEGHFqIIQsQWhp3oGmcH0cxCGk2G2ChKCJOWoAohabogmhPAni1As4SADACRlkCWaFdtiPUC9APBYnmvRr55JhXH6xr0/T66BLyAHF2+J+zV3c5j5m7UGGUu6zN06b4Yf9BreLo7fikfV5V3FraVQbuZ8d2c0T/qR6pz5SnUf6jQzt/JqURXND0hcFZIdHkoaEFAaKKBXUnKCYkARIVTFYlCtaCtGcnPWpb3A3ghLbArZ3blPjJlSnE0jcZOOO5aDVWqQiqbLlRZChYaEheUDF+kgTe0xCzbNciJRlkHGLHboQGUZ+ZdJcvrLeE3MezDFBfbfnZaddehMlu6fLnsnHf17DBQp1UK+0dK8IWKRB0DKcOgagk0BGVnhbuzsF83iWDnhxto36Fe33/vxCLgBeTEmu/RGS0zLdvQnp1cXTk9tOLP+w2u2BVRU6/lbOxkg11QIHoAvh9C/LAUmc0d3LO9r7ijtHrxYvewPKTPkodZqWnIJAzqpNZTJNupQoipAlgMwvkSqJKEjPPcCgRpBe5PEXVUB9iZJlqriJ9Swq6JTPDi448jWnHd6Lj+fnUTJ3SyMKFGBCdnArxpX4yFuyNMLzE1GqAhb5wb84AnFRPljbXbmWkdCE8J0JZizO2G7d5ClGupSdYUVhyOgwAzXbEZFcqgLqVL82QgzwX4OgLNlwQZAhQKoE7h2RkJegLEP7ixMXjwkCbEf+mEI+AF5ISb8qM/YLf7mLqnNLdEalHO8E05S29qiRn9Fu5AypkptgO81oKXnzQv+LeRSkeyZCtXyzwmpRFfFEi6VIInKxINAjwBQKUzHCQF8UQFTgnaIsBPBIKerFbmKRsGLaU82ns3I26+mPSIU2KmhwG5ow9VhVzUULRyjiI+NwCu7Igxa5dGJm8gnGEc+4P6ABQBbnc7tNjwBstYxbF9uKoqsePuGSgdsW2imcXSy5BAVXwqC3xACVwUEk1iRtLtfCaH6JmdojYwviia5N0t+zdDPtBwxFfFuL+gF5BxP4VjbwDfYA6qWs11OYNrNpWwuMvwDLfz0IC17mCe6OeG6J+NjdetmJ/cdsQPw0EEi1ZxUK87U6o6XSeMrBeS5wiLBWkp3iIIi82gHSEUxBKcF8SddYp2Tg9pK9g+1CHMQ8X+fOedc+t6R5qqiyTfva27oj5dfW7J6nP7DC3u1Tyv26IxZ5ApMKQ7QnKWcQJaCdjBEPdZto9bzR15Y9qTMtmGdSiMzE6JaelyCJyMiVqaxYGwlwVMS0FodBpWpyhuDOCOzL6gi+qbCNHvbSEjvSrG//W8gIz/ORxTI3CJEWunIJ1K248WwO/aXMSEDs0VZas2o9Myb7HM97II79Lz0LXiKEaMX/ZCfmpaBbMrFd4sgAsiw5MtaAI5+zohcIF11RL9DQF1S9hHpRArWfMLVCpsCkVF34fmUulI4ToelXMQTJLRjFjIud2GLyxaOqdgcXKfxcSOmF3E/aBrFXUC3EbAeslYYyweyObVqo19iFYejV0RgCs2cSIwqAvJXCqYbxZE8wVxNksQFZJ0StC3JwViOVm8+P6ptPtIefj2xxcBLyDH13we89G4WIZui1pt7SdLlt+zT3Pggt4GF9pzFvgPHeNR9O5dveL8KcWR2n281sDdwzHR351KZKvrGHpOrPkqMC4MBc0ShErnw6oETADSExR661X54b3CEv8ikKWXPtRU0XakQL+0lzMsUDEN8VLLdOXWIs/oMOR2HemYEbgdh9sZlQ3mzM9ool9L0G8DK5+O813dCxfV9I3UEd9rjsUdZb0dqij1+cR8Yyjo7ACYrQSUIthJAT0zI0GPCyG+994GevxIefj2xxcBLyDH13we89H83fbiLEi1YF/Mf1609NZel5qEy5F/loBHopi+nId8Ri5A69HcfRwIYimz7N+MWorMBQHMWYGgeYpo3v54h/kA0u5kq0YC1YpiZv6NIPtYUsrVVdK8KFS463/XH7pn2NB9v7yTU0ohmwVOtmTP6De8pGBwXpdBZY/hdGHAmcAKsGaIXTHzBg2sMrF5ioEXf3hq8qXRnMwrXijOlkK8MS1xeQj6Qyak3Z5xckitjYFYz0Rf7tuI+wbSwI+9IMzRZOXv9V8EvID41TCiBP5+V3yxJVy+o4hLegwWu3xWgmCzElEC+DkrdfuuaVg/WuIxNLily1kWZyEhEoU6y8GsVAKXJYF3M+A8n4TbjUgBThFKGcFtFRKPVCnxsCnFD358ZnLH4e6UvtrCE4kxPUN6qRT0ZxsLyO6MOOPcignlMHvnTxATIWctPWjY3G0t1hcLiT19ixCtpKNgyH+dmV66hkMQspnAvnO/tN1hmGtcdpm6gEyNwG4mfLpPyOW7piAa7bkb0QXqLzaiBLyAjChOf7Hv7C1dbyDeva5A8/ZGPN0d0QigLy2wJRT4hSX9j1+fldp+rEgt2crJRAE1VUovTBIuNBbnaaZzCZwRhNCl9wgJxTThpbSk5ysEPZok80wpGaxbNgH9B3v7/norZyNGPYw5Q2u+KCI6J7Y4u12z7NZl8XD2jkgDXWC8JIBVxPbJKLKPQybbVhxGHMyIMmSmJSsh50w2S5ntrTHRNM2orpBAStC+/Xy+lE6q7wdAW/Mkyo/ovf3Fxi0BLyDjdurGZse/3xZ9xLD4xPN5rthaKh+DuKxTLZLoQQJ+KYT8+bfn0hHbFo509Det4mBvFkll4utB+FhA1CBFOYqd3G7ECUlGoqMxoN9VCH5AJNX3JtZiz+tGrjPT19rRZDXOMMZeZZiv3xejck/MLoNwOW+IBtgw+mLGRgM8qErm2zgtsXkFucDKY3809Ocb9BUMfl9MdErMPHsggy+1B4K/mZX4caFQ2Pj1BZUdR8rftz8+CHgBOT7m8ZiPwsV+uM3GjDZ7izH2UxuLFOyMXLLc8me9JPFPyuiHwqrwpbvGwBus6+/atVAa8QISWCyB84noXEFoEuS8WN1OhAoJQltK8AsTEmJlWtinC0o9U1iDwqtjRf5mPVeE2Xh20eIsDfnGvLFnFC0WFBihS7PuElMxo6CBZw34eWOxBqA1yYx64d+moftgO5vRmuB3rS+dJkAXx6ArmPCWQUeD3mqBB+oUPwA2v7p9RmrraPXH32dsE/ACMrbnZ9z0bqiueW1ob9ufRffT20uMvYMx5cxYRRa37dmnVq5cAnO49oTRgHD1Wn21ELg2ID5DguYS2JUfUe7eWYnWyQFvzEi6PzTqPxMBWms60du1EFyzFtRVC6UNJhVglhQNLikwLnUuui7TsDuvklS2lOdiw/sM+AdFtg8EieQL984Ze9lur93M9WQwPcHxe4nofW78ilBsUFg7UeHXRPbuW6Ymnh+NOfH3GPsEvICM/TkaFz28Yw2HnQkkJyT0sv2p2P+yLWZ06/LDB5J4FYiWTftX9Uhz89isX/62dYXpLNRsNrhIAOcFEqdKwmQHPxQoZAV6ahU2Tg3pOcV4Og+zSqpQGx2pSimm9Bpxco/mJT0Gp/YZnlwajOjmcl51GAv6VWSw0kWUF+N4fSqf6lxxARXG2uQuXcNZmUQNaf3B/Qb+W1z/AkBPT9G+xgBPgOzffqAxfGKs9dv359gQ8AJybLgfd3dt3srJtgCZdKw/zqBbB/KxAy7Da4LwNFss+79zg5VjeeBLmFVyrT5PARekJS6RAqcRUOPKZjghrFXonRqKdiX4N2D766RADG2ColBzCgYLeywt7jdocmM3cOVkwZa5E4R9lumegrY/SmTDPfdMp0NOfjjavJqZ1UvPI2GS2onHHWUBJfCsJBXrFa8WpD51UxM9Mtr98vcbmwS8gIzNeRl3vbppD6dVCZVJ2I8w22V9ZqDgkYuvyAh6WoCXfXbm2BYQMNNVG1HHcTw5UFjkhEQCb5ZE09wPJRSIkwJRjaD2iYrbMrCWrBa7rcp2sKwsWq7VjGQ5CSKzS0Xvqp48aEE/MRLPKgTrohKKh5X8cJRXgssUfPFKyElN+lYQPjMoIJiWIFMn+RkB3PrBKcFDo9wtf7sxSsALyBidmPHWrRvWc0U2QA1D/4UFPuoC5ZwJYOJAKvWn2fKy5rEuIIPQnatvGEUzUhZnJQVdJUFnCWCay8XovlKryrmikGQDwRb7rEC3FUMVAgfC7pn2GOZNDPysYM0Pi7rYfjhp14/1/L9rQ/xJED7nxNCNZ2pIqFX0DMMu+9gUn533WM/PWLm/F5CxMhPjvB8f3srVsS3Vl4z830z4kAuUc4trPAqI89Ba3YKk7CnWKxssCBVfGgDXE6HRTVPZ3azsljtQkNzsj7IrlwccnMPBWI8HGHSXhVlXTIXb2qYgHu3gwCNZUjduij+534P3c4PZgTE5INQE9IwwdtnHpnsBORK2x1NbLyDH02wew7HcuIUbhI5nRCTeay3/uXuYujfX8SggQxjLiQb78nXVmeDNocDN++0Y8zQPxIocUKV9UEwGWjHQReBtluknZNW3c1nsWzF17BnLD7ZUPvBSfCszf67AVC4TPCQg1thln/ACcjB8J8y/9wJywkz10R3ojesLMylILizo+HrD9A73ah6OcwFxNhEXnX3KFP0GBr+/BLGoYHm6ANRQdkhH9cAfEQNrjbU/NIJXysrE499pQH6sxHgczgq4eWu8jA1/Js8kLUN6ATkceifOd72AnDhzfVRH+u6XinOVVmcVmZca4I+oHME8vncgQ8CW7YgWk6E/6zG4sM/gdIGBVPAHftxf3ZjBeFKDv1Es8RNVp4Sb7yI65AqLR3WCDvPiN79UupUgPpO3EC7boxeQwwR4gnzdC8gJMtFHe5g3biwtYKZzItC1Bniru9/xIiCf21E6RQh1VUvJXtKpcREBidcSEPfPiFysh/mCRvxM/7PZzpEp/nS0Z++/X//DW81tzPbzOQM4e5YXkNGfg/FwRy8g42GWxkEfnYAY0HmxpWsMcPXxsAMZTM8SVrboNwpL72uJ7Vm7Y5pKDPn7diABeH2F5J9mSDxYqdQjHx2H9g+33G5+Kb51fwzoZ/IMoa3fgYyDn+Ax6aIXkGOC/fi76Xs2lU4WoPNKhq7RwFVOQMa1DYSZvrwLyYQoTLCUuNIaXtZqMGNnxM6o/HKFrFfbQBKEztoAW0LgR5FV/xzOREfzKKdmH4nV5W0gI0Hx+L+GF5Djf45HZYQ3buQFQHxeEXSNYVztFtZ4PcJywXR3ASrVEs0JhLi21dDFuyOc3We4ajAxYrkE7dDHGdSHfkgCKAlCb0D0UFrie0kp13x2Go1qcaiRmPAPOS8s4s/mDIRh8l5YIwH1OLyGF5DjcFKPxZBuWF+cz6CzYxJvs8C149kG8tVNnKgOMCkOzQUs8P72GGe9VORE0UK4oyvDiAzgSpkXCIgVIUtAyuUdtHAP3PLu67kahQcDoR5K9uORSQtRet84Mqh/+KX4NiZ8rt+AXLldbwM5Fr+qsX9PLyBjf47GRQ/fvZVn2NicErO9HuPcjfeeff0NbMLru5ku3x3TqT2G6503kouHKDtaMfYwsENb3mBAbaHAIgLmW6DWAkm3O0kIdFdK7JWEHyvLK7gQ7frSKdm942IyAXx4a3wbMz7fbwbqtXsBGS8zN7r99AIyuryP27stXcONYQIzrDHvBfjG8RgH4ozm09tQX7J6YazpA30Wf7C9xJmchSrXoQW6wdxKoBeJsSZiWhcztyalOIeZzzKwC5lEE4GzIUGmnL8v8EhGivsgxG8TbXgWfYheXUtkLC6KD26JP0mMz+WsF5CxOD9jpU9eQMbKTIzzfrhcWEVbrIVUHwLw0fF4hHXHmjXh5AknXZa39Oa9kb2kV+OkfgupB3ceYF5NzPcDeCYRhM+VonwuR+koJUtVbOU8zXytSwUviGZLcjkkgQqBrhqFVob4ZtFGK7LZZMed9dQ/1qf7/ZsGcmEV7UCKFr8DGeszdmz65wXk2HA/7u76wU2c6CggnUzrjzPjk+7Yw+WMGi+pTG7d3l2T4VQjpPrjiO3/aI9oZs7yhMGaUB3MvBWMXxumnyuoTfecTK+o6371C/0NoUi+UQhcJAS/YTD5Yk1GQGQlcYLw4yqB+0iYxws94QZaCN1MY7M2iovAv2mzvo1fIxeWT2Vy3P10j2hAXkCOCJ9vPETA1ZHY04IwWdS3MuN2d/QxnrLxNm8uncIBndWj6bqIcUnBUhAxK2fPYPCzxtB/AHg8Kqnng2BtfsUpp0QHzv6Sh1lNnIYMisVFRHKpGCiPu1AQQrcTaQioc6K0Wy2LrxQi+eOWHhTuWjwGo9SZqRmgHZvtrWD7ORdG714E/A7E/9Zfi4AXEL8uRoSAsx/sWQ2ZrdOf3H/B5l49EME81ncgX97JqaJClqP4CpC4cl/MZ/YZzNUDZQT7LGELQI9a5v8sItqQeD697/Wiy9/2XH6KCuRiBl1GQlwlwBMEIVmlYCoFutNE/1kt8XMi+XTnN7FnrFVoLAthAkF6or5lv9PAnUPp3CeHZGskPwPCJ27x9UBG5DdzPFzEC8jxMItjaAzLtsS3s6C/6tGMkh37AnLbpr6JYSoxOWPFTQzcuDtm2a7LL90uu9V2bezPNPhXTOGv7z0JnQer597c3CxW3nGHqNlgroWxtyhBswKBuoG4GIomK+xoDOkJq+0/3rtVPTXWasQPHUVSUn+UGZ8q27IEeHIAU6uwmoDbPjYleHgMLTnflWNIwAvIMYR/PN76QAFxBthqCaQFngaw7AtjqKDU0I5pbqO+SDLe2mlwQc5ica8B8gaRIGoh8LMx0/e1lU9VpLDz7plUPNQ5u/aF0gKS8kJFfLn7A5A7ypKVknrTgl9KCvwoK/BI0ajnm2dS96Fe92h/zzlD5Bl1JPTNBHzM3U8BuilBrTWCnyShvviJKeRroh/tiRgn1/cCMk4marx08xPb4k9ZlHcg5KK2s6IcE/E0EZZ9ZQwJiHvTrksiU0H63cT4y90RKls0nM2DwegTwNOS8JBQasXds2nT4fIfEqi+dOnPSdDHQKKWmauJyL3Rd9cr/K5K2gd1xP9+8uzE1uvKNaleUWbkcG85It9/xwaewDqeSkrcSOAPuItKQnGC4vV1Af1aEX/r1inhcyNyM3+RcU/AC8i4n8KxNYBPb48/waDb22OEvYYDl85EEK8C0bJvzVYrD3YEdNRHM2gkrmzDLIrM+e0aV+QsvzVnkcwZkAC7VCQ72fJ3LNH9QRhsuns4O4TB+2xcH59pGecx0dUgXOx2IQEhTgm0JwlPhpLukZF+dubcxM6xEKn+zjX5aVoFJxPx9QC9082HAHLVCo/VCDzEbO797KzkhqM+T/4G44KAF5BxMU3jp5Of2R590DI+vi+mmm5brt7nPquY8MmKXrXyrkXQx1JEvrGKg5bZyAT95nzB+JNWw4taY5zEXM6PaCV4hwD/jqT42rdmq4ePtBjU0sc4VaxDJqGjm4nwZ0qIiZJQ6W4WCGyoEvhxStBKlcs9gdbK3mMdZPjuDaWTjKXzLNE1TANp+QnozUi6r0rifsvy4f8z65UuzONndfqejjQBLyAjTfQEv95fbtFLQfjTNo1T+i3PHkw6+Cwx3UlSPhzNQW4FkTlWmJr38ITA4tQ+bS/OW/vWvKVpecNVAiAJlAD+LkHcq4R8/ptzadeR9nMps2xbiaCqvnh2INX5KcLb8JSsegAAIABJREFUiHCu45Ik9NYFYmdS4AHD5t90vrjtrxdUdhzpPY+k/fs3R4sM01tKFpfGwMVlASHqCmFXZEj8TAXy6a/MoJYjuYdve/wQ8AJy/MzlmBjJRzfHF4NweZfFJSWLxS71OQhrBejvlZAPkcLuwzFGj9SgnE2iZxcSVXE010p1ZZ+xS3o0ztdAhQt6TAiYJNBvBd8Rx8G3VD+KIxmnceXzXFMVxLOyij7BjGuLDBkIULUkpAU/niZeLgUeK0wJnsGdsMfKvffDm+IlJOkdvdqeW2A6vVxpEegQhG8qUj/Sum/jd46xyI3UmvDXOXICXkCOnKG/wgEE3vdStNgaeWHR2msN4U1lAQFtU8Q/kIxfIaGeGJZN4QgpO6N5pSw2goLzDHBDnnFmj+YazWXDOWoUCrUKHfujsO98dGtw98NLYI70+OrALi9axcGFNWhKSvMpbfm6bo10xCjbiKoVOicHvDsQ9K/FPvWP1f0ovu8YBRnetlVfA/CHuwzm9Ro0uaM2RbQPxH8rlfpBqQet3z2dckc4Hb75cULAC8hxMpFjZRgurbuV6jTD+J/MfKXLoySAtozAkwniB0QUf/8rJ2dG7QjE1fa4swWpKkJ9YM15PRpL2i2uKBie5rzEBlOVoElxsUnZTjA+l0onvlMqwahiOQ0UGucMlP9Ytw2iUoGmAOiSL5cAKaPvFfuo0jaUv5cz4Bo90KZLgXolqNIgGSGaHFn6eNHStW0xUnlGubBhVoInBLAJ4N5agX+hUG18+BFsX74UdiRF7PXXyP4I9GZQ/M7oHSzoU92GJncbVCQEXCh9i4X9K1ssLO/lyv4Vp9ArovDHytrz/Rh9Al5ARp/5cX3HG9bzpJj0LCX4g8x0nTsekoR8jcTuFPEvpDB/99kZqa2jBWH5cpa7zi80JhCcmpB0Q4+lN24pcXW/cempABdp7aLOp0pjp0vdzyS/aIF7emGLpNJRksHJigExkHnIfIQgnQFUARQRKCZQylUCcZ8CUEzAJi2Mds7AAPoKEJGCTJm4npWYbS3em7e4dE/MMm9BQ8WoiMATFNbPStCzAL4f5+R9jXOgrxsle1FzMwvcAVHaYt4Jwp3dhht6LMKMBFKC9li2n9oXBv+OxxGN1zrvo7XmTqT7eAE5kWZ7FMb67q1cjShqVFLeuj8B4f+MuByIFk8MXAAd7tNaf+azs5OHHVfxWl0vVw5cDRXWQeYzUFEOKp2AsgYJESJZJeIqslTbZXleIRan5cEX9xma26GZXDUoF27unvJORGql5QlkXQDhrzKJ4KmMRJQk6P2PVXb7kMHvCiIhLWz5d0MW5P4F28G/C1cyBOy8uTDoJsBUDu4QnQZVOcP1RcPnFxnzug3IsRkMeS/vhCoVOmslt1VI8UhTiN8K8B4N2xpx2BeJXIEKmRKnEA/tjjpK4IULYUZCZN753N5MSlbWhcngT5hxSxGoKVrIWomoKsB2tvaO324LV4y1yPlRWNL+Fq9DwAuIXx4jSsDZGgBUxmQ+Y8Hvc+lMFME2KEQZifusVJ+8fTKNSBzB0uUsz5mPZKoOSQukwhApy0gpixpiU5eRPDsQNLdH8+IuQ/N3lBB2a1YHlqAdGrz7IUgCT1SIJwQUV0ripBOPA34hriTI0F8PLGn7aoBc1oyB/wxWuyUnWu0xRJfhIG8gy2djr/oQlZWJZ4TUMStBexl40jKei4l35rRtJRF0R4wcEwoyBS3by0dspQ/NpdKRTuL/2sz1xHpBgXGtZtzAQAUIPCmg3sYAmy2bz90yNXHvkd7Htz++CHgBOb7m85iPxj3UG89EJpTmrzWzK8rk3vC5VsEmBX5hwbcn+oO1dy5E/PviQdzOonktglQKqYmVyIg4qqxMirrQ0kQpUamYKjSQiQ1SRYKKDAIDqJJBUAKCvEWqaDlNzHVEmBAxJhcMJrg0JU7QBotD/fcHOMppV+AKQYUDZ/+v0AlXkfBlwaFXlEX/vdyH2jh7S8EO5AdzSSZf71MtUapWlDPMOy3QogR1B4T+pDshk+R2RnFIsFKAFVAIJPKKkAss5zSQiwz3xUJ19hdLvXGQ6N0rkKeJyL9W+viyjQiQ2B6fBkHXtMd4U7fGuRZIOEGbILGuMeBVBPr2rdOCXx/zBeY7MKYIeAEZU9NxfHTmIzs5lTXmi5pxc4dmFLlsKEYIPFQ2UifVczMmo7dlJRhLgCaAagDKAtS/C6JqCsTufqR7e1GrSDckFDVlieYlwAuUwGTBNNmAJ2qmSncU5R7I7ggoGnxI91vACVdx8IE99NB2FuuhI6PXPBJzGXjdtY7SNJR3OQM7nUP6uP46IXOVqYaEzYlbShCc95a7jiDkA+J+RdQqmdss0BpZ3lO0Ykuf27nEtsWqoLWyEe1pQGcA2+X2RqtdF1ajtGiRQCcS/XlzKcAf74ixsFUjaxiCiEyW+Jd1ih+ADH75+Wm05pA67r90whA4xKV8wvDwAz1CAt9gDjp2o5Ks+WzM+F8tMaPPlKOuXbzD9nqJx9JSPhFDPJlEzIopUZ+iqiyZ6kBQpRCy0ljU9MRc2WEo1W04kzOcMaBqy1yriLICnHW2awChO8Nxf5zxwT349f4Uss5w7/5/WQyckXzgNOnl7YP7Z66JILbgV+4yytcqmzEGD59ej8dAkMtB9hPOCuIuMvBTcwJ24DHYYGO3nxFuZ3SgwLn/X/5nTizK2XydaFDZdeu/vstueDFAebDLA8kFw3A7kR7B6A8l9VcLdDeF3KHA7YK4nWXo0tTnTazd+JMxobG1ZBd3GlyRt9SUtwjc6Zuz5VQIfqie+EEQ/fzTs3wOrCP8eRx3zb2AHHdTeowGNJj7aeZu1PRyNKlE8paixTtbIkb34Ct9hYRuCBAlBJ6IGD8LwBwKSldJasxIbggJEyVQbyAa84YrOzSkMzb3uieiAVyRqoG4kgELg/NcGlzA7mH38lp+vbd8C0SxpX4GFxTZIpVN5K/6uKezMwDsH9Pr0XT3/++th/RksKkzspev88pLOfdcd2NjWQBCEXEo3UaNkC0Hfw/e2F3NCd6rOzmoiWUcg0zKnXYNnfA4kXEuuGlBqFGcm6ioW7kcX+CdDOqwoB7L1lggzQYzuyzPaolpdsRIH3A4Z2vJPtkkzKMs8J+5Gamnmx16OphoHqM16G876gS8gIw68uPzhs0Ps6qcg2Ai+s8VJN6wRQdXdFm6oN/ZHQafqQrgtICRAm2SsHPwbdw961ICnCISzgBfNoRrICgZFs5TyVXFc6/Z7o8zMpcdn8p/5bL7E4Hc2/vLJ1SD0dP/DbR76LoHaMxiJTOvDQXtNMa8HNPghOflT/kvr/gn/+16xhzCYZc88CoHXM8Y6LKHliRNthpMDRJwpXAvlQQhB/ct7qavZXC3jNhYjtkJ0X47hkutRUQuOoVcWpZBp4DyMVcI6IRE5JIiEji3v6ZHCSjHcjAzK5c0OWaqKFlUOFvS0D2dXk8Teu9UZV4ExNf7enrvn35aQ3EkvL6Oz1/BiTcqLyAn3pyPyIgH0pWvlqdPW5RII5dNiEy1NKjLxdGSorF/sNOIOR1GTHWPWOcme+Bn6O14cCfx8jFTWREANlxuYveXxjVEcOEWLkdVbEGxBBcEuMigAhPH7I5+ymYBUUPMNUyoGjQPvHqcJWZuAdEzkeYfsgyeToTYdizSqrzcMWZaugKieLrzGsOkBPRVAvjjkNCkCBNePYBBjJFgLhhgX8liz6DbsGAgTUQpECWJOQmCi3Nxf0IXiuO014mSBJMsK83AlmjIjfnV53BD8zZVaN2geB8T3S2l+mUCthMy7JEG/Uai2NKE6FimXhmRxewvMmwCXkCGje7EbTjkJZWs6MlMTKQmS8aCtBCnBoJO21ni6fsintLLlMkblEPsXv1wcovOnRKVj3CGzmIA1i56glgLIBZEBTD1E7gdRHs1205j0elSrRN4txCimyQKOoZzSGqSEKcxsBjAuULAxb+98sPYC+Ll1ooHjdHrSpzYu3Dha3smjerMOhFZi6A/gWRWYyFgFyWFfasiXHpgP4aOsgS4LWTtAjFX5hD8gp3YWigtqZZBdcS2kUBNks1kKUQjCTRYy2nDCMpRKwQhmAI5sGMrb1UOtMsM3XNozpJgTgsuVSuxo0piW1KJjbDYELFdZ1ntLERoLRRQuNNHp4/qshkrN/MCMlZmYgz3Yzmz3AuoYB+qpC5VZ1OJuigytd1sqopGTDGW5yYknZQkWtCukWnTnHQeUe7I6fU+5SMlgjXMW4zFTkuUZ0YxII5dESNikZOCOow1bYZEZ5F1NzPttiraqxLZvhX/gtLSt0MFaTSJyJxuBS6H5T+W5Ly3BoTL2dEJtAfgF5jo/5m49GhNkO782gjEToz0lF21iieoNBorKH4PSXEdmGtAyAz9SJ3YCuI1KaPvJ8sPbtu+56HW+jn21DrIzn5UMUc1BFuvZFCfgG0SkuoFcb0BktZyYIgEM7sTsipJqKHyTodqBNiZS37veZ07BnOVJbOK+ol5O0CbI8sbEkLsnqi4VRB3KnBnSQadxai3G6gsPD4F0XKMZiqWkZ4Nf71DIeAF5FAoneDf+fJOTimFLFifFBKfmhU424DmdmvUdGrKdGhOxba820hZgrCMgZDsg3BTAkaBYw3cnWe6N9LcIWD7ZAgObMJaU7QqZs1k41KQ0YUQ2iQQNe1BPGkRTDmugZn+dDMqyJSaAHkNE31YgBudgAx6YhUJ+AWDf2k1P6J506aF31+oj1W229dDsoRZVaxGWJ2Jr2PitzHRqQSaUXbXHdzJEePnyuq/kZF+sfHebHvzHeBmgPashuyKoPoFgmQVAmUQZJMISrYUCAFhI1BhwFgkYMV0wXxSqMSlAjhTgl3N9uTr9W3Akaychr8kgGIALtaFVJgScFERbSeizZr5mX4rn9cG+wpT0bkWiI9l6v4T/Gc7KsP3AjIqmMfXTVzRpe7pSNZxqSEkObloqKmgeVKPxdTIYkZS8HxATCpYzuQslAvQG4rFKJ9MMayLwSvbgd2xyaCL6oGeRe74KiDeGIJfgMB/9nP0q2Jrd9+KC6YWDpfWbZt4YhDoU/YZ/GG/pne5tFJlRypGDuA2Bn3HSP5xKhFs/Zep1Hm41x/t779zfbTYMs63wNtJ0IXKGdWH3LgYP5JsP10qdb303dMb8gd3I35V75tZXP1HmBgE8dSkkIsF8fnK1f1gnjp03Piy0X7gJcClCnPeWs7YXg5hcWLmXIorFGytLItKmwFaCNgcgLekJbdmlGgByR2Ssdfm0LnHHXO9TvDoaDP29xsZAl5ARobjcXWVO9ZwtqIWdTVkzk0IXFxgnFY0OHlvDNmhWUUMZZxh1rkAgclZvId2G4YRa2btPK4C6Z48FLqM4C4OZCjGwT2gBo63+D8CE/0LSG7KvfCTnSuWLrXDcRH9/C6ex0Zf225wSXuMCwzKrrAIiXYnCJvYmH/o0uGPFi6Efq1o7LE2ee/eyslcqdgElp8WwPUJQS79yhC+nwrFnzGU23j3jOqe4fBy2QL6z4SaFCFjlDmPBN++f5d23lAszZBdynGxzHkXo0nOvZcoHPKXHvJ0E2WXXnZLwNRI0rUKUaVEX1ZgB4MeESyeiizW9uewrzAfufHAf6yth7HcHy8gY3l2Rqlvbsdhp6AmKeJJGYg5PZamtMVoKFieFTPPJdAkZm5w0d0uHsM9/J23VNkGzuhiYCeAnUS0wzDnDaOkhPMHtaFhWU/gGYpwqiBMPNDFlon+oViMvpAOUt3fOon6Dne4zjbz6GZkUqE+W1q+sc+Ic3osu2zrLqbCBd39JLD4idHmsX9emFh7uNc/Vt93Tgp/thkVRR3/sQRfFQpxFgGTXX8CgWeqCT8MBB5ZNFP9drgutS777trLkKiaqM/dH5v4Wcu4cMhNWglnl8KqiPG4MdYJSIlIBK6IIoPSAE9kYIYgNElwPYiU84YbjJbnpKCSJHSXDL9EoO1VklvSUmxLgbdYZbbtoHB77y5EI1mw61jN1Yl+Xy8gJ+oK4IEQ7BWA6NqCbDEVz8lKeXaG+MpeS6e0RjypLUbY6s6mXhkG5wLJnO3BgDlixiZt8VsLfpQpfDTOo+cniynv3HzXrkXacnySlPIiJex7BOFUZ5sYKFJU9gD6wj/NDm4b7hR8lTmxZ1uxqcTyD8D00QLjZBdsKFG2Ctv9KtfMvepvXraXDPdGx6DdTas4aEtgjgzMeYr4JgLOdXm1MgLtExS2JUjcIyD+sXkGSsPZhbj56d+HVF9On0eMv9KMC4oWSArSGek84ezXegvhF0waeefq7ETtul1IFnoKEyHCU4j5kqTgxSmBUxnImEEROXCpuB1NRrqEjOAKgQ1JyY+BxMoeIx8OkugtTEDujnJAqA9MPAZLbERu6QVkRDCOv4t8eSfXKhs1TkzKRcbyKS0xNfS7t3eimSWLCTlGJm9YFgZTmbuoa2ORN8wdTLSOiDdLpl0Mu1sbu0eI5K4wwu6dp6G0kkg74/ZNgNq7BrW1ypwTKP4IA+fG7EqBlwPlnIB8qaeoPoV1MMOpMfHFVm6UUfzWHiPe3BbzRSVGvTt+IWC9Aj8rmJdPmhf+eDxGT5cFeB2qpcJCCfN+MF9sCTUJgq2Q6A3c7grxd1WQfOlzU2n34a7ApY/tTE2orZ8bKXqjZdxkmZwQuGjEzWmJ1WDzoz4R3rttG/TKiwfmcwkgKzcgxShOQIRpqTBoSEg7UVuapRlzFPF8As1EOccjudgUF8RYFpGAXA0u3pNRtL1O0XYCrdNs11ultuQKaFk7wxvcD3cOx8L3vYCMhVkYlT4wuTfCFUBS9SG9ozuexUKcVCnwNgu8cV/M2S5DYZ8ZSH5YPgfnsm28pAhF9yey6IoYO7TFQ5HAE9qq9fefjK6DvQF/aHPpFAH6WAni4pzlRmYkBhMK/r01hc+IZEXusAL6mOmDmxFOTsUnBSSW9cR48+4YVRGzUuxiSfBzw/YeATx39/zE+lHBe5Ru8p7NPFUb/R5mvIUFLZBsaxKCXPDLb1NkfyZZPJKarZ44XJH8xEtclUN0aczy0rzB5S6LvDOMC6KHpMC/cmRW3bUg8cLrDmswfc0z6+LTDeG8ComLJOFsZkoCVA4h4bIpCrIcxEhAnYJpVO4UlB6PmB8D6ClJei0qEh3FXcjR9zEmPeSO0vSO+8t6ARn3U3hoA3D2gnXbEMxO67OSUrxhVwlzu2OeU2LMKFluKoFUZFkOeVOVkxQyb9XMa5UQzycErdPGlGIWfSXYPazj1jiZ6f75IcRT/MUWbrAwFxWNvSxmutoCDQNuvvSvzPxPBmrrv5/kYjUO7eMSNrZuj+YUSZ5TNHxDweKcnC2/7OaSxO1EtKJI5pvoLbTdfWZN96FddWx+64b1bRWaJiww0JcQ8C4izHPP+QShNSOxg4i/JVPBdw/XpnDHVm600O/PW766w9BMBqpcIi4J/MAI+SWhseVrc6ntoFSY6dr1qI10VJ8JRKMiajBsa4hoKjPOJ2A+EWqFS83lwuIJnJawmtHKjL0TFFpqJG+2ECuLrJ83KtHSPInyB72v/8KYIOAFZExMw9HrhDOQd9UgnZGoZRU3KEEXC9CV7RozujUmdw8mKhzM3ufSVvUC3EegfsP0QsnapznWT4QbUqtWLMWwvKScVxGZwkQJdYVgsSxmdkn7nB3kwSyZnwLi11+fGz5zKBTc0U5hS1dFWlZeWmBc2qFxaYl5jtsxKfC2CkWrpbU/rNkV/nuzO3oZ55+y7WEtggQVz2UlPgzGeSAxMSEQuNTuCvyPNWHwT8j37WmeX9l+KMNdyizn78QMWNNctPy2du1qf7joS8SK8F0ulpq7+9NtwzFylz285vTXppKJ2YLoLVLQGQLcRCDnTDGBB+JN3GanXMCrXiGulrwnZvyMhXg0TWZdtircE2xE7/sWQR9sd3so4/XfOXoEvIAcPbZj4sr/d1dvXYzUPAVxniS+pNPQjHZtm0qW0iXm1NCOw3ktMWhPyfITlvBMKOl5a+3egrZdJZQ67z+58qBHVb9vwO6hMuV8hCKOrpQkPttvML/HABWStk9UdjMT/9Nnpye+fyjAXK2RKo0GkL65xHRtu0Z93nLW+ZEKJ0iK/iGt5O++PA1bjxfjbNkesqE4XRp5MQm8maS4XICrXdbDConfTAjwMBn+2adnhk8elOF+54k72pDp6cE8Jn17BFzVbyAConx9QB2hsN8TQn0R/4LuYQVbMtMVmxFmI2REEDXYSNSRIFfg8VwSuArANLgKwgO5ucrVKt3xaEjUkpTYVKX46bSkJ1nLxx+fgh4fiHjQGT2mX/ACckzxH72bf3srJ2Wq2NRj1bycFouY+ALDeFOP4WxHPBj4N5CwsB+grgB2D4RY32/oyaI1v5M1wQs/GeGjhE9tjS/ff3z/+V5DC9s0B5USxTqF3v2VMO7cMFXctcJ5Bx/EI+f/7OJ5RWPO6DV8Ywl0ac9AfXPjoqMJ9INIyL+q6sGO4bw9H73ZOPIrX7GJK5NxNC1J4ioS+ADKdbggKyXtqpa8WYC+0Z3r/Gn9wonFZufE8Hs+Toy6t2FaMTJnGsE3G+ASV3ArJOyuD+iZhLA/ob7u7915Sn3/kfcacC8POB+hyutFAuJKy3YuEyYrYIrbmZiy2YUo5ULhJXWkBb+YFng6S/RbgtnYUwy3o4Siz7U1ErMx8tfwAjLyTMfEFe/p5wbOmyt6DN7YGfOibk1TegxXGS5nZi1bx7VLCc68iSGeVWx+ogT/Lm8TvVqgP/H8ivyK6647hHzlhz7c5m3xJftjCD/Vben09pir3RFMpdqfzZXEpypYfP1QPHH+brd+R2T47TsjciIyy3XQVeVLglqJ+F5t1N9+az5c1t2DZVI59I6PgW+6Y6ee55GsT0VXM9NfEtFMVwc+RYiSAl0E/H2gzPJSKtH6D/X0ex/+zcyqbau+QBssKTKuMYwznb1LgFdlJf5fkvFYVSlYM2IP7EFD+9rVqEhmUZuzeqoVNC0BvkaBr2CUgxPVQNEsigNCvkqhfVKIPYr5gf5YfZ8E9t02nbrGwDT4LryKgBeQ42lJMNO3tyFRkcGCPmvObNP24n5DZ+YMZuQsMq4yoMsx6GIwtOVNMdNGzXjRsH0eIvzNDxfQtqOJ4/Zt0ZkM+tMugzf0aDpDESeSLl4D/DXJ+E5sgx13zafXPMe/iTlQbUg0FPVfGMs37ItpQp9FZUBgCdoewD7sHjixCn9+12zqGfFxuKOftQhQj5B6kU5IpEtiIDo8LhZKNpMqhiFKnT2I6+YgPloR13+6Ln8epLqeQeeDcGYAyIBQzEr8tCbgXzCCR5qn0ubfN/4PbtqUUGLm9Rp8bZ/hMyxoakoQK/BD2pq/iSjxu+lz0HG0+n/NVq7W3aWJ6ZS4SAAXWqKpZHkqCWqS7n2C4EpORtWK8oKwWjOtJPDqQMjnsiF6bmmk3IjPrb/gsAl4ARk2urHX0Blcv9fSV5cIMzf1an7riwVM69BcqwFlLIR705QEKxjWWL4nz2I5SflSzNi9ux/F1YvJ1W46ap+b1+cmIZk4vT/C1SXGn5KLL3Nn4IxfJInvlxQ8+PW59JoR48vauIJ6CzWawmUGfFOfgYwshKtEFQr8xkVTS1JP7X4afcOJKXndQQ++RXMnsigVqmVJNQkZNBqOwoG6GaLDMncSmy4jk70zp6H/JkAfDRvM0k19E22UmBUG9A5ivL9cNr2cghdtdQrPEZsv3TY9+avfNx5nQ1JR9GkN8d4eiwpiJBsCcEbQT+PYfHLt7PDFo2l3cEdoP1kNeVIVUlGpUJ2n8I2C7ZvSkt4kCXMCKldVLDvppSQVKyUVFGFFgu1yG8eb7pyb3nXUFqi/8GET8AJy2MjGaANm+n4Hzilqe35rbN/Sa2lxm+aKnEHCHVdZV4WOkROENRJYZdg+XrDh01qg88fDSCMyHAo3rOeKpEJDzto/sbAfs4xq96BIE2+sFHjGgr75lTnBQ6917b/aEp1OEue1GXpbweAy5y7mHMjSxJtDSQ+ysd+snxtuGJk3Z6blyyG2vxFJYVCb4nhyQGJmkW1jATShR1N1ztgqXc4HVjYE5xKCclmBfEqgMwC1WObteVJb4gR67pyI3EgdqTmPtp7e/spsMvlOQfQxA3YMkzUSUVZi0/7aH1/MlYr3xSdV9N5Fr3whcG2zpXxtrBK3W+YbSgylCKUmRfuyEvcpK//2lhnkao2MymfRKg7qRTRXBnJ+UvHpinCmAM52KejJ5U4hkPP9TRE/WynpSWL8Skr5hJbo8q6+ozJFB72JF5CDIhoHXxh8Q17Qpm+JmG5cl+f6vTEqXc+HEhcyodtY3sfM3ylUhV9JNqF0NN80X4uae/vktVA7wvjdYPprQ6h1+ZeqBeIKyTuJxCe/MFP9x2u1/fwu/XYy/L5dMc3tMjx9sA743lDQjwMyv0QxfvSbp2b3jcRsDRXMqs6iTks9PyNxfkB0WWQxt8Bo7NSQnZrLOcFcP5LS1R4HXJGNFKFNCbzIzL/OG/zCFuNtel6q5XAD/Q42jvdt0n9mmW+JGJM1UOcKeoTEOwXoq6G1P4uicOc/nPJKW8h7d3It5XJTcgiXuaNE57qdIHRMlPy7Ckm/MCK6585pmUOOxzlYHw/13y9dsybsFTPrUkJdJJk+GhDOSBBCl+PEMZ6gXAAiFRj8zy4WlhJqY3MjtR7q9f33jh4BLyBHj+2oXfnb7XyS0eaMlhK/LW/x5h5DqbzlxEAwILo1sNWCnwfwNBms3pwPVq/+6f5yGc30WuW2j16/B0u41p9lljL4tiLTtKLlapeeIyRXnpXv1Cb4j2nzURjyJPr4Xs6UNGpkUV8P4g/0Waop2vJZOSuil5jsVyUF91MKu+46Qq8xJxx/tws1MsCk0Jrzc4YXtkRcH4OmBKAZIFQb5mzMcJ5fL5fqde6oLrBhIL/IFTWVAAAgAElEQVQX5dlVThS8UxBtTRKvryJ6MTL6hdtnJjaW4Y6Agf/G9aXTALqwSHS1AS539w4J3ZUSv60gflCI4EfN07B16F5ubMt26AviGJd0WVwRWZzvMiSHxFsqJN1TRXiQK9Uzd9ZR79FbAK995aXLl8u2k5ekKoKqKYGh/8/edYDZVVXrf+29z7ltajIzSSYJaZNGIoFQlKIUQRBFQQlgEERAQBGfinQeSQQECxZQRFRAsZInVnpJQIoIiZQEEtKTIX363HLK3uvNPjMXhwgykymZSe79voiEc3ZZ65z9n9X+daBDOEwJOtxmmjFQnBCgJCGMC3opKfAcE99LRep5GhJ1lBz0tT79Le/enK8AIL0pzX4ey37Rj1gEqav1R4jwqWVZnrE9wOSIZwptZWKApxlrfMNPGRKP5qR86IGJ/X9A7CiWi9cEx4Lp3BbNM9IGE+1/Z2CbFOK7JSK4N1US25SsQHrpfNDomdnquEOT6gN5msd0juXAMBxVM2djAi8T439vmeC8o8+/qyqxh9i0A2c5QvkT40z7x6U4PaNxSG3AseYQMrI2OpgCI0LIHQa2KV8dLMXtVomIOKCsZbK0WNAiw/gLs3yMxyIzj8jv6rre6boP38+xoirEZSq8DISv2kwmB+AKB43FEs+EhJscpV7AcvhcCZGugMOtwelM9JnGEONywAhrNbmCX2yjJruWYvKJypFo2qUHcscHBvYJDyfw+bbZlWgHbkvuTOWKbN1LrQv+gcvmb9JrfuOyyRWtvQHIPdXHnnp/AUAGsebn1HEJZbyqNpaSUwTo7C0BhjaGXBalBhFZl9VLBuY5Y+STgQ6XORTbMH8A9K7+8hoeK1jvk2ac0pYNdnoUo2GkyxWeLldYyJrvb9TOGqA1NiKZOFhp88nNIc3cFmB6ZDIR5VzwvxThSWH4tz+Z7L7UUzVe8VrzUJUsHg4OP25AR1t3Vc7w8CxH4BH1PGm3Ht65h3jUQrfjOuseigrlgAaHeFsR4emquHhKQj795ZG0vKfrjeor9oYUIjiXBH2WCHspQkVCwI8RXo1L/DZOeNYjtcYNvWIj5ah0yJ8IIT6R0VwSMpJDHOiUwAsg/O9Go/4+diz83okh9WB3FkRez1ZDi71JyOMBOtkhttiRssAdJ7QMc/B8hSMWhCTujQ3Hir5KWOjBLvaYWwsAMohVffMWnsCB3n+bwUlpjdMsEWLGkqwD9gt3nWH8STMeI6NemD9t4HTis1Tlai/EqDX8chvp+jX2kA4YXC5RXyKxNCbpNwnm5WF7i9yjiOmMbSFXbA5sOwzbZxtNZOgeZtznkFx0Rzd4tP5D3R3xI70meA8JHBBAfMo3+GCTJZW0bfjeSmXf5afFAl17D/N2yo4ywSuGKHoJRL9R3PpErqU2PW/69B5bIrOW5Y4TpI4X4A8IYB8JJodoU4mip5KSFqeIX81pU54lqslqHO4z3m8LB20OwjAHTaUCzwrB1145ugtV7F3efe9c+MnXcicQy3Nc4mmOJFvzQw7BjHQoXaawWAI/YvafbWpKbOu1upXeWfoeM0oBQAajqjsOvTGb9XGQuGBNDtNrPR5nXSiBiZhO39DgF9uo2X+BIPcskKofCJZHXtTW9WZr11rXmi+CzVXNBqm0Rtx+PRdLaqpUvL7EoWYYVo0hqupCjG1luGkN4RKyMbJZTub72jh/aEmhYf5o6nYb3PxabIFeai2cyY4+Uxv+7LaQxrZqHm4tDgsCnRtgdedRiayRTvc7hBZFvDkp6E+lCo+KmHrpqmHU46D/acu42piwxlX4IphPBJGURF6CsL1McsMwB82thpytARd7jEptUGlztQ2jtURiUYnEAsP6d98aH++xVdQd+XTl2lnLeaTW4QRH8JkEnK6IbNaYjBGFcYH1wxw8WubgMTeUj507CFoVd2XPg+2aAoAMNo21EQndvIJjfqqlOE6pU5n5qo0+V63zIAXAgtAaMJ4MgcfB+r75UwbewZAX+WWrvVOIxGfrAp6SYbJdC6NspqGKon/an7WqtoWAJV+0ABknvJYk/hcLuuNHE5zHeqq+y9dxORl/mBTqCwb8+YYQojVkYS2HfA/Zns5h7+/wbGVLFZ4rlXiCNf9xS73z6k/271m9iAXjjatRnA78r4FoNjOqpKAi20e4WAJDFCFrGA3hm+wD0b4k0XYJ3KMEHlAkn//B+J6DWW/I6S1jdMRE9N7BGSRxZkLQREUYFT0HgppGuryqTIoHIMXPRg7Hhp3tztjr696DBiwAyCBU9jdqm4eC4zU5QyeFoM81hVzeEIJihFCR2apJfDcn1P/JFmy/e8bArdy9aAXvzdAzmw3P1sCH88Hp6PDueDKjZtv2T0eQWoF+lhTy10rj9R/2xHXVofevrfSmS0EHNxv6uMc43nb96xTu6LWno4MTxpQoakoJvCRI3tTq48mhtcj0lDV41gZOyFZ9EmA+IgQOFqBx+c6PFizsfiI5drjVSiWQElQbwtzoK+ePrRr13erH0mtS6cJAzPSxV70JrqRpCRKfk4SPWACxz3qFomxS0f1KiBsDgdfnjEC2L4o3u7DKPfaSAoAMQtXftpUnwpjjNnrmmDpNR2U1p6y/3gWvcyQtYa1v/emk2AMD/WWavY7L3SZ/GMfpMoDOyj+MHenHkWYiF5KNQ7D9UkfQlq36Da3Vj8VmpO86knI9Vd+8dcExBJq9KTAHNGma/nYZVj2dw96fJxWz2VlxQWtjxHeWOurhIIFXe5o6a2NKDalgHyIcqkCfFoQDOzLxIvCNAvod4KEJpkzS1lKJpazx/brx8qHqedA7xbzbG4LpwhgWIP3GbEVxzLmYGLMNUOwQ4tbCigtamCDc7Lpy8aQRqC1YIV0QaC9eUgCQXhRmfw1115bgUAJdXOvzgauyGG4rijsygB4E+CHB/Niv362bXH8t9r/Mk2dqLffCG8H4UjstyJvunujOfDA6RkgnJVqI+PrN45wfd4W5tytb/NY6/0wSdOWmgIZvDri0rwAk78bqoJNpqFT0QqmiR6QUv7+8mtZ3Za3veI39Sl++vSgpSvcWTHME8GELIHnrIw/EFkxCIExJPFsq8CQb/uNNE5zFAz4Ndu5c8bHTLkzFucz2hp8lCBMkocK66WKEF8sd8X9xYZ7Uzeq5QjC9R09St28uAEi3RbYLb2CmewCxeVP4wbaihLlbA56x3kfCRs3bDyi61dPmbnad1X+sGRyVutaHv2mVuZBhzggMxhqgsnPgOu92ccgGfPlJMP315hpnQY+10JGI4K0NPkdE1zWFKG3WcHo79tF5nRbko8ZXhNwIV2wqIX6UlLzpsl5K640fhL20F14E5o9IopGCkOocx7HgZVsUO+BfF0txr8/+y7fWJDf0WJb9MICtVteYfKiUOEISPi4IM6xVVSxpw1iXFycl/8Wh7b87v7q60M2wH/SRn6IAIP0o7J5OZQ/bISvh1Mf0sYbpG82hmVan2w+lCEAIl4YT1Xd76+u8p+vtyv22Qvq81eEHtYGtvTiOAcuJ9GYAOw8gzPxzJ3BuoBB1d+1HPW5Tmy/CfKEkuMAQ3cCMVF/zv+cBxBHE1Q5MscCjSsjLLh5FPa5jsbKetYIrXa1PAMyxDHq/IIzYMQ2ZgSwI80yoflaq0HpLF1oSd0WPfX6NDajXIo4sJgsTfp2AEyzYVypkpySoMSn5l6FQ159TSS19vpbCBG9KoAAgg+hhsCmnlUuRcBL6WDBf6wFTs+05/dHPAJf8apLznUG0JVt5R+es8iawUTMAvoCBozuv/98WAf2QhLx6w3LkHjievJ7u0cYNwiLEAwrPI4I9kPKJXz0d+h3vfxNACBjmEBcJfhSGL71qnPtib0x6xkucMvHAurGOJOLPEtGUzkF0y5cVk5Rh5v9tblU/mbAPvF1aed7NTdvnX73uT2xrCX8DgBPt4VWhEE6Ik5cQuDP05TVb70TTQI7ndHPLA/7yAoAMeBX9e4G2GVDjWhS1+Po4QzwHwJQdln/JnYMNQABcZNOSBfYiDq5j0CkRJUgHKlo/d8L2PwVu+t44dUlv+estM63XilLhhmcz42pJSNqv9b78dXJhodKJ/EuPGGMunddLAGJjSsX7IAnSh5HguQwcZKtK8xlsJRIoVZRhoivWtIjbpk1DuMsrz7sp8FNX5CZII78FwknWZztEAWNjEYnlz3VGXjG8BvWFQHo3hdqDy/v4lenBygq3/ocE7FezTqDYOPpYgK/ZXQBk1hJ2K+PYSwp9nWE+1VZKWxCxrrmkBMol2b6nN31jjOg1ADl9BZeEIYZLCs9gwsUKSAx2AIl6p9ciVpoNDxOEaw3wXgvElm0wYj2WgG3URKDLnDHi1t5mCO6PV/bs13PjQxY3MHCSIZIlAmKEQ4gJ/DzrySuxAfU9TYvuj33sLnMUAGQQabIzgBDxNWwtkLc67gelBWKtgQR7YxyorxvmUyyA2MJBCyBFsr2w0BF009zRvQcgs1/mcs/1RzsQs0H4kgUQy6jbl7++tkAsgKzagkTcAkiIrxvgoI7MqwhAyi0YK8oA5tLrxro/6su99tXYFkAMxPUWQDSTk5IQwxTs8/Fz6cgraoYXLJC+kv3bjdvHr0x/bmX3n8u6sNa+iCKV1Mdq4rm7iwXy+Zcby01ZcoL06SoGTsyDhz1wbd1EkaViBb77nXYXVq9Q0M9awkXQuUrpqs+AcKmiwQ8g1pIrjaGKhf4AMX+Nbb/zTi4sW0AYubBgLv3mIAUQ68JyWN4Ia4EwRJktTXfAcYGfeVpefvleaBzo9U+700lVAJBBpM18ED1w9bFMfC0DU/N1Ex2GyCW/GGwxENunYiMm+b6emdV8rmYc1bkWxNYzuJajBfRjZjnXNKL19gPsV3TPfmct4LhXjSLm8Jy2/INrnP6MgQjiSsW2jewjJOVl1/RSFtaly7g464b7tlHZHOUbzDaMSfYFz9fSWHr5lKQMMV2+aJ348YIjoAfNYctMH3p5S7I8OWSyNDQPwEftE1AqkRvjUlNC0i+KXHFdIQurZ+9Fd+8uAEh3JbYLr7cpr+cvgoqV6uMg+IaAMc238YKO+gIiccndE8VNkVJ7oWlRf2x17lwWOFt/LGfwke2+eb8Pmmwzh/IP5pukhETzY4Z/wkqtuH1CDwvvbMprGxrhWbhqSHA+kbhOgiO68L78venCEjCVCkGRDaILc9Xc0THb7KvHv0vW8HBhzOwc+LhGzfsZoKJz3xLronMFsoC4mrPi9qppyA2WLKyo6HSf3F5tjbL2I8MXEXCErbBPSWwaqbA0KcS9pUr84vweNhXrsRL2sAH6+JXZw6TZ59tlmjsXlP1MeExbk53rshrvadZwNYMiqgzGdSKubm1y0fTXQfAi5Vvc6hJzYWDMp+sC2itruOLt6kAShOcrFBYS4b4bxjlP9FjUHUR9xfuazzGb6w1FLYAjDOmrlyIPIEIgW6FoY1LgEdbh96/rKRMuM120Eq52MF6G+n9C0HEZY6oYSHQG4w5amJwk3JwQ6tci21z7vWml9T2WZT8MYN1zxY7+oAEfHYCPM6C97d7iAksrFO5LAo9vD9XCQVPX0g8y648p+upd6Y+177Fz3LAhOAJEV9UHPHNLgLKQ2+vuop7Rhn4D8l//3ZT+723dXYXYmA5vQzybCecZ0AWNAdysYUvZ/R+FhKUSLcMVNYDNDdeMc2/r7lxvfz3Tl1bps5jNnCyjMmsoaV1mO3Yb7J252ut1Ooo+64oUPZMkekRq8cdvTaTansxhrbjVp7aUs3Kmg9UlBBwjol5Wb3JSRsNHVDGIGk79tVjw/QbO32+eQCt6Mnd/3fu1lziVS4Vf1eBPZwwNDzlqa2x19WSCzI+KXfeFmXthXSGFt7800j5PAUD6V969Mts3N/JUbcKT6nw6cnvIh2pGwvq5XYGnkzB/Z9Cfh9U4/xzoaZoXreBKzcFIUuKrhnGGZzjKFtrRhWUP3YSASQloAr5jhLrd9VD3rSk9rzq+cHVwDGn+dBo00zPoMzLFDhqR6IUTROtc4rvjAo8QqZe/P65nlfWW5mNUcvJ7fYPDWww+2dZIbN88mWK+p4mVacRqTNBDJF4d6vA/mekuulM9M3euxbY3SYh75RntzUHOfI2HChmMjgH/w0Qn5wzitoWv5WmRwEOkcZ1w1ZKyX6C5UETYm5J/97EKAPLuMhpwV1y0gkvg+qOyPmYZyC+FzEPswVsskE5JrGc216Ub3PnVfxvYLKuWzj2Enpk2bBlW3yQAfDuB5ylNXNAvixV+D8glN/dGLGRprsYRtA+kOA2MWX1Fppjvl26zyhRhqTFmjjbuwy2TkZlP7R7Inf3N3cjJjGfOC7SZ1WgwMWBUWgCxvzwg231ZALGAUu3Cr3CwWmtzjbfa/ePcI6AHcszsjFe96ZLoAJI02zIVWO43m1hRaVPnBP4CX1+xd427vGB97OwTtPP3FQBk52W3y+6cs4Td2lIUlfjBKYJwedrQ8GaNmO2R4BKalOCHJPCokXrhD8cm1uyyhb7LxHPXhx8LtZm9TdO+LRpR8FwSjAA82e5xsTm7KgRcY/uSW/I8gReHKHrOMP/mm+OdJ3u6t7PWcFk251WlpDwbRJ/VzMU7xg56Okf+INdA1iU87wo8wYbvpWZn6e37I+zJ4X3GZk7FGnNVMUd9SRuckgXKtOGkI8gQIxOCGwgUl+CyECQ1QxRJcJGgN4j4h4LMX5Brrv3WlMoBxyEVxT0UYob0iQb8SQa9B+Dx9jlQAg1DBF6LEx7QOrjrmzWJNwZNRllvPFADZIwCgAwQRezMMr6xIfwEmC/fGmLC1gBD7Bi2Z3hKoikGflEKurFknFpIbYlaA4qyooMJV20Iv8wGc7aEiNdruEQwBHguod4hzoEhAlDKMyizZ4b1bg0RCEsc2sxsrl75vPOr+bNgenIA5+X+pRXhuYb4/AzTaI+5SgHUmx0JQ0Abpm0M/gmI/+Q6ztq7eui6smv/4jKuDkRYEwBfZsJJ1uKwniqX2BOMLZqxhgSVEDAmYC4KQXGbEy2AuiLJfyxT4kGT85791kCLmTHTWWtR6oYY6nH4JWZ8wRCErf0gAgvm1TFB8yXrx12KPXfLRGremXeocE/PJFAAkJ7Jb5fePXeNN0VIechmn09IG5yYJ+WVgC+Ja+MkHogDjwdCPlP+S2wbKP7hLyzZWiRjRWUuyc9DiK81G8iMNTUYjZKwqq2r3kMKtJoIFBieZgwODwijNWNYUsDEgHoIfJdZz0dJbPOtVdTaU0VctNyfYQQODEEna+CIwC6HozbBPQoURs2xLFEyYznALzGJe3Kt2b+3Fhc1P9ALTLhfXZU73hj10RaY9/tM0zuyyGoF+DES9IphWi8Al9kMFURHM/OHApD1aPlVDl4bIvlJBv/8qr1iS3oqw966/4gFrCYVw00MCQ+VwEebQxycA/a3VqgicLGEFyd+UTPfksnqp0cgsbnQB6S3pN+9cQoA0j15DairLQlh6CLp++F5zLjUUkcZIG4L8YgonSJe6xI95TD/zoFaGqtBw0DI+79qA4/UOpzcEvCnA6LPRtxXQC4GvBYDPaXJ3FVd47y493zQghnhIZA0K8d8sGdwgM2QUoQWh+j3Lun7nJj7/PdG0xs9VYyliXFSKJHx8KLQ8GlZQ1WaYb/cLSHwm+9JV16Yzi1xQyCrGa1K0OMO0wKCePJnk+i1nq537gJWS2vgVHvhF5n58y1MQwOgSBF8QVisjfmhEO5TrTlssXO5rYgXVdjnxHzBYxoKUNFwB7kSheeIMedf/1DPzD/FYt2uC6bbOqd5gGx5HWWB9IcLEiczcH7aoCxjA+d2HwSv0uHaEoknjcAPrhnl9goVfk/1safe35X3YU+VzYDfty2u2nsW5Bsr9YdtbZxveKYGptqvZoGoBWyrQ7yhhMSLMZjHOXD+GpsSgUiv0IHsrIC+vi44FMDJ2zQd0hTyQRbwDFDvCNzpAn+NQ716Sw2224P4/HUYLr2wpoX5dENkO9KRJPhFxCtShGcN4fabJrjP7+xa8vfZmpS6lXAggxmIWGzFx0LmA3IaRSHgRO7BLqT45lN1821kDePlgPl5QXgyoZx/ELDl9gnU1NP1nrecK3yFERQG59l2wCEQM4COEdY5RE8FbVZFkFEvT9jHFg4CGxdB+iXhEcx8bMg4koj2K5HQcYHFYJqnAvn3NS8jM/+UngX0e7IvG9trHYIS+PpAqfGxLHj/tMH0kOGGDGmZmR3ClpTE3ZUu7ieol68cRXU9mbNwb88kUACQnslvQNz9uRXWzRMcEIA+xkRHEXOSKAo822Bjtrg9prCQIH5Ljly2Ta99Iz12bNDT7J9ub74j9hGu1zZ2c3GDpvENIVfZGI1g3th2+M4lz7lnQz28hUeSLbCPKsZTa+EEvjmHYS4nUCnARUUSXgL8qiZxfb1pevSN2iGZ/D3dXlf+hna/e6xcoNox5lTP8GFNmis0qFKCq4gQJ24vE9mx+VRHkZ79ez9kZMDcKIjqmOjZQOsnFbsv/XIqvb7Ta+t8IzN9fo3/Hg7p4AzRx0ODD7enB6MhBix0badD6dz3o/G0rvNts17KjjMOTVVCnieBj9v+IA7xq4rkzXESC3hL7YbvHTI6Apz+/Nl6oG3LWkpZxqpYyLEKfKQiPsXWe7Qa27UWEAJagTe6oJeI6NZhUi5Y+jyCXQl4/SmjgTpXAUAGqma6sa6zl3ExB9myRNI53bKUZg2NDQ1XRc2YCBqMICZocxHxGgL+lnP838XdZNN3hlO6G9P0+FJrMaUq4RSNCk4XQlyTMTw8Y+DGgFYHvAZCXNtQI+99S0fFjopxZ4alsMepAO8PYJqKsrV4jRTyNtb6EXDT6jt6IZPIWiLYhHg6643MGVndzKY6TnRQUuB4DRrpMZJR5f8OCGJlbU86AupCxgrDeM4IWuj5Zn0ogs06TDfPn17V41iNLRpceDjEPmMiEL4gbagma3h0VHxJvEEw3eKQuU967vpbp781NnTCRk7G67MVUrlzCHx2VDRJqE0JesDWpMRc+fgNu+CL3qalSxXONFoc5LN5fwieYkDVISNui2TfpGBh/hUb8ydXxl7ZthgbeyuBoscP9h48QAFAdiPlf3Vd8EEdmKPSLA4NDKaDLFkgYvascwhhUsJr4xBaSMx/CYlezWS9lW4u1dwb5IRdEeN5Gzmp6rJDg7hj6z4uDxllAYNdwqtx8AtEdOePJ749TckZr/PU0Pj7u0KcRsBH2gsnaFsC5rEE4VFJzsMlE/BGb7rnLM28CrMVRULMSAr5QY+5OsMiGRqOhQZOez4QExhGCoRxQYEksz3QtJqYFuUS8hm5BS23H0BBV+TTlWvOXratWKCiwlHh6cz4Hw8o9gxch9DkEF5lQ9+WLfLhhtXw3u7r3IJIcUt4HYAL7GPhENJlEstSQjyojbjjxvHY0B/psDbe8aWVcKuSGOt5enIT6EDf8AHa8P4hUBFwe9zJ/o8iXhUXYklo9O/T7D1SIYpbCpQlXXla+v6aAoD0vYz7bQb7JecqVAc6nB0Qjk2HqNHAkA6SQNuczh7WzSlJ9Yb5T2nG31ytXr9tcs+D0F3Z5AUvtVRxIj4lB5tuSmcz2PJPGTD/jiD+KCAX3T2F3rZuZdYzGxKJ8lHJkpiew8wX2awtzfDLJdUlBBYaY76bNc4rt9TA7420Xrsf+7W/9GSokanGZMzESnKBSGSdmBuGYWlodBlISZAWDOk5krMxcDOEaVXapKVKtL64Fq0Le7lI75zVPEaFev8cm48bolNM+weCdgVec8HPMdGdIyeof8y1sPY2AfFZGziRzIZXMnC2AcocIFYpKZsQuJ+EnIfVeL0/GjLZJABveEtpMpma7TMfXxea8VlDw4L23vQ2ZTtiJGh/dvkOQc7PXIP1yzZiyxFPzDNz587dpXG8rjzve8I1BQDZzbR83gucLCkPD8kCB7aENJWIp7iEyTajyGuPiXCsnRfpOZ/p+RSZNSVSrPJDvSIj3Y3V45Huq0yta9d6UwH10S2h+WC9pg9IcMIR0Ab4TlOo7lAutsx/lwDzRatCe/DNbtU8RTOqUwKhK/CKIvEbB/rvgeO88r3R1Cd+/IgRdm/IVApJ4yPFQVZqQWREPCBq8VuLizMty+H3NmhEj2iHK69sZvheCfpUzvDBPrCvC0hHUBZs7hXM95HjPnvbOFr7To+1Lc5LOvo0Q/i4YeyviMekLEsv4XEt1DcDgxfrFqOur2ILFy/nCqUwgkmPA3hiADpcG8zMAuW+4aStY5EUJQNYq21ZyLQYhAccIR/ZYJDrjdTn3eyV36XbKQDILhV/H0yeZ2ZV6fKcjk11gKNcQaf7hsemdXs1t1U6MwIQ5Uol6lKCl4eGf9cC85RMxjbe3kdMvjdvCA43ki7Z4mHmep+rYgRZJG0Gr7js5fXi5q4cvGe95r0HRAd6oDMAHGFjDy5he4mkV2PEf9NxdedN1bS9DyTbMWQ7I/LSvTtSe2e1RWTmA9NmwXb44t6yfnZcf9SudinU0Lj/ibaQ8td9g7E5hlMsbddGW0RH1/ihuNNrQva/ucwiGvulwXtIyfdJmDOJcLCdSwL/jCtxZ5z0s94459Xbqffcbp33ctlqnsFsDoWgYw3MEU0abkazo6idAs0CSELAK5NIS+JftqT9b2ZSqcaxv4A/d07fybfvnpfde+QCgOym+rU1Ilmg0qVwogIONMDBAeMwn1HqMZx80WGckHUEbTPML4KwNE68UjAtl15mWTpb0iv++3x+f7JWf6jNjTanLuTpb/hIuIQ628+BmL9zS437y66owqavZimYoEh8hZlPDBkOEbwYUZ0E/sIx+d0NHmp3ty/VC19rHkpOYkqO8VHNOEcDlUHUM57WlgheBqLbasfKv70lAeHtBMpMJ61CZSIMpzkSlzDjuNCAYsTrqlzxbFLg/pbG7fd+Z8bwHjAlKMsAACAASURBVCdYWL1/tRZx1igbQuF4h/g9DZomN2uaBMYUJh6fM4Ddhw2UCyDDzFtdQcvKpFnkQjy5tV4t6M0YUleescI1XZdAAUC6LqtBeaX94hxVC1f4/omCxKWtBmObdeRntumoEVtHe6Ayeom3x8BLFPFjxnHvlQYbS9NLM69Om6bvQUQzslONquwaxryMeHGxPh6Srm0MefLWiIOeX00AixnmNz+dHH+gqwK+8DUeilh4jTY4PaNRbLmy2pdGfxEw35COs/yusWjqK2ugq+vsteuY6cJl3kSW8sQc2W6DdIgGF9soh0t4LEV4mIgf/dFEd3FX57xwNY8JQn2jAZ+cZciUpNxIB00Jwb9yQnX9V3aWZqUjVdvWnaR8KGdIptzEXesmOyYm8KnGACO3hSi2lkaeQZIAttxnirDVIbysiB8Q7P32lonF27q6n8J1u0YCBQDZNXLvt1mjr/+FkJkxmGDgH9hqxJhWQyMVmYMkaEYACG2ifCKLJlkB2i6YNziSVrqC17sk3tBkXvcdtSLMoblhPFojMOlGx8NLt3Fx2BjUAHSckXR+RvOYVh0d+H9MEH4VhuErd+0d73JfCpvNJbL6KM18dE7jwxqYZAXqCiwtlXjMFfTQ82vkwz2uC+k3Lb3zRBZ8yxc1FFF58QHG8Hkh21RXVEtixxUW1OmnMTI/D9lZf1sNbe3qks9byyNMEH7JMD7mM0bHBSUqnIiH7Fdk5Fwai+3dioUx01eerY2LoaNSyXgwRkKMc4kn5QyNqte2Zw2PdYgm5wwX5QzcDnp7TloCUEFbA2MWajb/UpZ6RdLKRNxZ1lexrK7KqHDdu0ugACDvLqPd6orTV/AoAUwoouCTAH8kZ0RxAKTQns0jo+JDijq9WYuk1hVYaYCnA6Zn447cIk2uzjXxjFOKLIYgFxE1/hffv/XdZ1ZmqyHVkVkjjk4b/nDIqLRVgsz4fjar5nlFyHbH5TTrnntk4pBZZX463FcQLgHjCJuSGiekSxRvU0R3N2QyNzdzSev86eQPZgV+ZQMngow/xhN0lAa+qJmm2hoUV6A1IdBE4G//cIL7g+7u8ZwNPAS54MTQ4NgQdFhMoLpEkg1g/1aSvBY51L5bv5U8EwLqEXdDJOozfrlhUanA+ypg/7iggz3G2HoDldUQ1uqwahcE1gZZEKXLJVqLBK/wtPlZE9wnWj00DXaddVcXg/n6AoAMZu3txNrPeIlTsgTFiTAYC3BNAPk+Bu+viGoMc4X1SduvQ1tkJoC0ADVLMlslaGtSUWscaAB4JREt01K+EothMy1F7u16SuSL8qAxnbU+v9XgA/Uhj7J8XVG/CsK3W3LqarwK3a2sn45EgcbAnygceT4btj0ibDGdGxPISdBfmfhuHYbLfzZl4NLZd0V9X16bHuEiflLW8IdaNA7WHFXuW/086xAeEMDjt9U4T3dlrM7X2BoXrf0ao+kDDDpfEfaJepUwHlFEd5CQ//rBeFr+tuN2uKka16IkrlBREurpjqIZjZpHpg1XexpDDWGogOUT42LP0vLb9AKL8kDgEnyf8XzO4PliKdaUKrPag1reCGweOxZ+b9bydFcuheu7J4ECgHRPXrvV1V95hhPZCv3BNv/5YY6wnEM8Nm2oTAPFBKQsG23U6bA90wkxAe0QWtoySpcyzMskxHMx8LpSVzVJg1aOI609eI2t8BMSFANiTtwfkTPyvTmmz6cN79fY8RlqaTTaqEFuvG2Cc8XOCvXc1TyMg+CEEDgmhHg/gYfLdq6s52NkHmdtHq6bHH+iuy63nV1Pb95nXY+XbEHSbw2mKCm+6Bsc3axRwczSIcqCMN+HudWDs2H+ROp+rKCDtkWH4XvZ4HpBODQ64AVeTkksBOvHgkzs8VgpdJiD8Zo2yfLyEU6JzCSdRDIpg6CoRVNlk6GRccaBruCDrWs0yzzM7wiMd1DLR/ENQWgmcF1cUFMCaAmABfUGTxijVv5uCm3sTdkVxuo/CRQApP9kPeBmsi6IygNRabRf4ZIoCzXX+CQOA/N+IEwNGQm/o8VsRItiackBm7TTLIGmhOSGIoH6ISqKm6wNQCsCzRtDVpuFCpwkU3mREoe0GH7vGz5s58Fh1kVmrQ/rJuspgNivaBF41dqII4lwkWFMM4KkC25ICt4C0I8zm527VBy5wZbJY9mB3aGYoLV+rwGfpRnvzRrEJNCQIF4vie5pMNmfNYrilu64/zo/hFb/xfuFBwnCNw3j/TYbyh7wJRLbBXg+a/VrKKRzOXiJpJdwSQwt0mKikjwxJqimMeRhW0OUBYaHaNAQw0jodlJHdBBk2sbsQUIgQ8Bin/GgQ7QmJXlzEJhtdXC3x1y03jWOcgPu5SgsqEsSKABIl8S0u1/ENJdBG5dmR1HcPRjMM0CYHBhUeUCZAqoUocK2ErU8UPaAsOlbSRnl7GeTBMsuu94HrdKGN2lgK5FQLkxZStABITB5a8Dltpd1B/9SOyMh4dsNO+PC6qQO6yZb91qwL8kotfWwEDTJEXBjxKwYv0wJ+jWMWv6tiVQ7WLRo+2GMHYuieOh/SJM8OjTmKA2aYA9lAX6tSIjHHIGHysfLB7sV6N5Bbhs3IW4y4fvaSumv1cAh+XTapLQMLfx4wHgAzBkJ2BrUuCQaEhM0ISZ4ggNMyDLKGjXingHZeyPd2o8MoqxhbtGMjYKxrVhFxJKLs8yPanbW31mD7btNhtxgeaj6aJ0FAOkjwQ6+YZkuWgHXMygWJlfESiQDIyeH4BklEoe7AodmDGTOtAdDI6qJdqvECELITPaQyRE4kIJ8YtuZVkgGihicYG7vKJh/4KJiRuAH8ZialzXI9uQr9MzXmocCiUla4AQGziWg0gZqiwSWlktabAzffeME59HBohMbpxJJDHco+BKYP+lDlBtjSz6ilOuHHOA7FPpLfzI1ubk72XBvsT6WsFuewHCj9aFMfLGtSrc6zXNECkQB+oaItJJgbNa1ZqEM2PbliAtC3OZbhAaiI6MKSRF9UIQE2szAMs+Y+3OaXixxzHYyukF7icYwB2+wWYOD5bnZFessAMiukPpAn7MjSLpuFUYyhxPKFc+IkZjeHMLNmahn+DiAqolQaphj9uszf/BY11QH95bNsmrP9e9AjvzDlj+oFOGBUsH/x4QlzY6zMta0zZexysBrgmlYDdNVtlVLz5GQKIY0JxPMNQaotplKKYGGlBC1TLhdGvHnkiTq5vZRlX2vqJRt40LgqrXBjIDEAQ0BfypgPtyAhA0Z2TiUILpXG3l1grD6XQkFO+hPymdBVK+F3JreptyUo4qorJwQDvcNT89BHNii8SHNPMZalXn3U9T7pP0DIaoTsh8N9k8eLOx+LeWIDYob5i0BY2NK0vaEoO2SuE5ArAtYP9eay66SvVSQ2isyLgzSqxIoAEivinP3GqzDlaKKQ7huCm5LFkn2w1ExBycJog+AeJJvUJZuJzaMflF8413EYA8hexilBLaVSRszod82sbmP2G0sUmj10whlDMHQXyPoUhteZjpv0SIlyvc9xRi+MQBG2S6HDsEoohYH+HVCyj+zwCvfH0ubBqqWLHkjDofQe+kztcBpW0NMyeh2qnZXtKdWS+APDH3FkPGxNe/mvrLuPWslZJcjpksQ89OIO8JLFkk1jZj3ZYEjsoam1wVc7DMsnUg7zc3btPHtXPiXl19cIFcEpA3hH2mDhULiX8VSvSq9lsAXgQ8M8YbWtOmwDyleBqou95R1FQBkT9F0j/fJNGsJnKFxlMVEOINY1ECYKl+juEWTKwTXuKB9mLmsLbaRsv76HZsu5Zdg/76j3sRzBTKhwaIcsFQxsnEBr1jAlAgExY7ICdatnhFNoeGtHsxmhtuYbkaLl0Q4tAZ64yJQWIR4qgilXi74BIMuDw1G2AOvo3Led4lfjBH+YYz+q5+ILZaj0NJXXE87JWZrKQBi2npvDBk5scnQSQHjwxmDcp+5OG8JdKQ+30+EGwSr1x2OYk/wUpAVuXSx66ZKi0w4nMhUKinLjTFFIVPM8k3VGzihhqPBrmCMEGSLSVFjgGHWLWnrOt+u/3tEectRBp51ZbV6jA2hwQYD3hAnaiiSSLPhNc3Ainjc2VA3CpsHY9bbTumtcNO/ez0XZFGQwM5IwHJu2bhJSukTFPE5HmicZ3iEtUhswP2/jWndWx1ZvW/SqdivbFvQVmoBRCFLzJsDQ2t95peyhhZpNmvSwtlQVopsq4dANEK0qmyZImdMFjg+1DgXQKWdN+9ysSnDLtnufHyLUOb+XK659ueTK1p3lpplZ+T09vdEvUQwdyEkxlrDLTyCiU6oC/ngtMF+ne/JW21EeMKR9BMHeolMZ2tLS0uR1XBTAiNd449PSMx0pZgugEkMsgWbyUYNpz5gaTPqrF6syzEC2A4XVdSM6h02FemHwBUSQYJ4U8bgyYzWT/o6/oQOsPGX+yCzs3GY3pNjYaRdJYGCBbKrJL+bzBuxu9bCHeH5E1wpp+cMjw00j2Oigw3wns6WSGR5dLhH7IGV//fOorB/b901LsG4NmWYkNZMTRq8zYC2xGCaE0o2pwSCOBmtAMqBYg2BKWsxNN7TeI8ldLVj5v311qWmCM0xSYuTMK8UsXnNYb3WJ1Xb5JlmyCDti2JfxRGUhmBOw9A0hL1R0BZVa+8NiWltncvXQiAGkc3C8bxM0onJomIlShIQ1a6isVt93rfR8EzfwHbjq+osl3zcSAK1CYmXSwVtH6LQ4oPgGZYtGkUecykMDyNChSNEGYGT1pPnGYicac+es/rI/9oBNGIEeBNMdjwQUtCIQzcrqe4TRE9nQrM2o2l9a5CtLfJLW2/fH2Eho2o3eZl3YhsFANkJoRVueWcJfGFlZnQIp8ZhcyETfdJnm6LVfn1HUN1SWWQlkAaRjnr6tXf1o5DJZvlE7n4QlK1ezp93+dqR9kwfQkpCJ2yMw7pwmEWDhrB09Tb28XauMwtMCduAhLAtweErAvxKDuqVnDZbApL1zJxNOE6u2HimVMVCKeHHwjf5/nZa5aED5Ss40gPlCKIh5ztZUNwQlTqChjoww4uVsD1bZtaF2GtLyNVWFu80obUWrEVVIoFSSbBFezb9zebM2iZb9v93tuqslUEWNxi6ncIfvgRCGwBvB1kizewSkSvbM6zeYoxUwg+GUriBSc5bnUz9X8MIePOJ8jyIOy2Xwo27hwQKALJ76HHA7OL0FVxS6ntV5U54lSE6q54VMtx+JkkBHQMCAp4LGH8zxI0CwmM2tuI9HhKNdhiTSiUfwKCRLQbKtja1bpd25pN/FyEqAts/9u+sq8xeF1kc7xR4idKOiQU4R4x6Jq73DRpIUFTnkJAUWlAqbk//ZUkw9k8vCFaAIHxD8KwpZSKgkznDbsARUCYUuNwRYmhgUBQwp95tTgsKFjgtBbpdYGe3VP5kt3U2Foljgqzcmg2b+sDQyhzR65J5E4G3QwhtNBeHTDWC2PaZ35cA2yUyn43FVRSsHk7hixr801xtyWNzjoAuuKzeTUN7zn8vAMieo+t+2elcZpVb31RcEsrrA6bPbzYKzSyjwz8mqCEFs94R9OccqTuCOLZVj0Buo00uWo1kOgwmlUrsW6lwVMA0oS5kx2OKitQMs60psedigiDiRPZ8ZFdSdI7a8zRKdY2ApuOp3tF9Zg/aHREhX9hoYy+RZWP/2SmFtTeEZjHNWgU2BpE2HZZCB92HXVNnK8tuMP/vnWtmOu2LO/YVamu0MYeaIxH5zMa2880J5sARpBMCnFICAqaBQZt9wy83h/SSJrlGprFJJKA9iVI2eh9BfIRifByE0bZo0Fp/lhatgsLnRgr9d9b6D5dNLv1nb8ijMMbuI4ECgOw+uhwQO5mzhF1yUALlXRcSnb9NU5Tnab+GFfgFR8g7HKOfU8XO8nXDkLMNkOYCZPtHNCRQXOF4ZVWOqPIMFTUQKGdPydACiEkaIVOSeaISPD4uaFhcwnY1rJSgEkujEQAyYH7zAA4MqIP1t92F1ulwzgsrb9lYhLP/37qIoir5Xv7l57YWUmeqj84GU34t1orIsyJH9RgdlpcriG1qcgysmch6rZo8g/qs4XrP0OaA9SYNWidYbFUC2YRga1XZ1GrfWl6tATc1h2EjO8l0qq1zYfX+4KW1cGItmTIh1fuUoNMMY7+QaZxN/7XLKBX892FCL2Qp/zJ3bNf7jfSy+ArDDVAJFABkgCpmsC5r7guczJRmhwjpzgmBcxs1R1k/RTYwLuhB1uYqDWfpLTWwX8v/xeH0Vgmc8AInlYOilBvWWCqNlEPDkgJVSeJKSVQaGop7hlWm0xe9Z9ixbiIC7UVAVQhYKyZvoLxlgnydg2XxsJXXZCvrmTsSlkjbKA3ZWM2/vWlv3t+BPR3//uaeLJR1FOyTdWMlqD3G8LbzdwY4QdDWrWaY1wuiLbbSPwIOiuI4pkhElf8t1iOWBepbA1Pvsdmc0WKjL9W6rMbW5k3IdqcfylnLvSmC6biA6GhNOAocGWKmXOK5SmWekob+7+rxbsECGawvZh+tuwAgfSTYPXXYL6/hMun7wz1HXm4Mf8YGdm0EZJhDnBK430BfZu50X+tSgWAnIdqiOOvqaljUkCwdUh4vMXAle25KkeNIqCCEsA0mgrZKbvvH/sKASgJBwxLQnwbE0WmGrZpXHZQg/wEg1jKIi+ig9l2ibQJUH7Bp1cy+NWaE7dvNUELYXlgdge72gLeFQopSAdoRirVhYyii9XAkUcwwRmniYYGl/niHILm1PKxLq1QiWyJ5m6fpV00hHpUOt8ZD+I4DxB2HSwA2BhoSYbP2Qj+IBc0Cfqa1yQ9aS3M4GP67trbd4QE9618NZTKWHOUpcYph/A/aYyE8XGHFCIcWw/BPLxnrPL6nPteFfb+9BAoAUngyelUCX1meGQnHGZ/VuCgEZlm/v03JtcRORQL3k5RXXDbyHfpM9OpKAMspVZzCkDiC4zSJo3LM+/sGY6x7xrKrdE43Isv5BPiK8GKMaFmMuN5SkIcsMiHrQLPtwggShqSUUdHdm+9OhBkGUYQ+2oINHhB0CNaCyVEknBBmmAaN1IyZGjw+qlHJZ6d1uKwEISMILcUCS8olXgw1Hlxj1D+tu6mv+aMs+286RCI+NPg0Q1wTMleEgBimaHuVwnJifOvyMeqvvayiwnCDXAIFABnkChxoy794jTeFtZzRAj4zZBxvD0pbzzHCRWuRpPsF5NxLR1OX29f2ZH8RNcgciOxqpAITTGVBF/uMY1o1UgZvtUTihCBJaGbCt8HqN3EBn12EOQbnDBhNTUBpKUpt2nBr81vfm5Iocan919z+P7GiErZl4vHWZvJt+le82HFDVEulr9KMT2Q6XHv2amt1WDklBDaWSqwlwXcPjTt/8BlpjECuX6hAOvjPGlbpT4PMvIyh4RmD+FAFXS7FBiP4imtHy993x+3YE90V7h0cEigAyODQ06BZ5XXrgsMgxFGbAnNcOsTB9mCUhKahkl8vkvSg66ifXj2SNvT3hi7eyBWcCY73CcekNR3JQLWNR+SLGUsEvFKJesM8Z+U4547epuOw2WnBGoxkob8RMmY3a0a++6NAFPMIHMITxZLvg8DT395FAev/WRHOguDL0obGZgwPLY4o+2kjDK5qlPJ3hY6B/f3kDuz5CgAysPUz6Fb3w43hSYHBaet93rchxKT2FFy8kQA/HBf8SMjuI7dPpu39vbEohrIJcZEO398Wg5jHhAMjivKOFNuhkrOVDrazwZw549w7e3t9UXZaMUYR6et8g081hAxLQmkBNk7wiiXSknGb2aquq62F360Wv7242AtXhR+F4S9mmKd6THtFOdKCNrUdFHNDKe9x65Dua3daL26nMFQfS6AAIH0s4D1t+Fs3+ucS5OdX5njU1oCrOuocXneE+Jmr9eNl5c6y7wyndL/LxbpoFkLWjvQngsVJmnCk7fLHtn2v7d9LCFMKTdYC4c3OHbU2EN1bFdfMdOVazNAw7/XZnB4y3p/WEdU9K7JcMPhXStB9xFj4vgnqyVPaC8S7nKHWm7I8dwW/j9g/0YP4QMg4uKPny1YCbgKpP2S8bVvmT69q7c05C2MNXgkUAGTw6m5Arvz2TcHXDNOVK3Oc3Bgg1lEZ/qJhulYGcsHGOrR0J720tzc5axWXxjxMYGU+zEafK4lG2mLEqP5DUIY03+j6wS/cikRdbwCd5QpLrYUzTOiTteaPt2iamWMeb4HV1mckJacV4w+hMTdU+bHaedPJ7+09d2e8U1/LTRKGDiIlTgLwifZ7aTuBfyqI/+wGzoqfT6P67oxZuHb3lUABQHZf3e6Snf1wo77CfsWv9VhtDqK6C1vBt4gYVzUotfC9Xe3x0Uert82n4LeWxpKJg0ngFDDPBGFShB9AECNaGAMvIKnu+8E4vNJTS+DLa3lEwNhL6/BTzPRRj7lSM0ramXB5lSvFgw7jMZNpXbh9WWnzrnJd5cU9a0lmL5DY25FiNojOiP6e0SCIfqsQ3gc3tviucbS5j9RTGHaQSaAAIINMYQN6ucz07TfM1Yb56xt9xjabB9peZfc8a1z6q6nOwoGy/jNX8SSpzZEa5kMMHMeMuC0TjAN1McJrDPphVslHdtbnb2MuS5cuVcNjk2aC6NAs00cD5iM6XHqhImoV4Gc09I+NG1tUuwbbdqVlltfLSS+1VIlY0V4O9DmC+ILI/gCaY8T3xwUeIuEs+NF4S41f+BUk0CmXvSCMggR6IoEoSL0IsqrSXNn2yTq3LmC06PYueq7A88bg0tsmDhwAOXsZF5PCMMHhLAn+fI5pqG8LvTmi/XjDfnEb4GHWaukvp1Jdd2Vznq2cH5oukeyeDMZnMoZsl8ThkUVG1KCYF0uBxxnmT61xd809o5AbCCSFs16oLw1iyYqEK7/QBhxftcsVjEyxwj9LpFnAhPnfGht7rbvyKFy/e0qgYIHsnnrt911ZX//wlVAJ11zRxs8+pylkZE077XhC4HkAl35n3MABkLyALlodfIgMfzrD2C8ATdW2UhxoUcDTAuZJ0vSw39yy0l8/JN0l91JHPUXdSm+cFjQDoE8w06k5hrBU84KoSYBXC+B+Af1kLBZb9OMx1NDvCnuHCWc9wwlUosgx4ZcBXGkvUwSvXPKacoWnwM6P546lxQNlvYV17FoJFABk18p/t5n97QDE1jlUKEKRtBYIX3rdAASQi5dzhY9gpFH4nGE6J2egbE8NRWiUjFc0+Dda8DN+3F0zfzRl301h1hKrWwmHlf4wmC/wDE/NGRpte54wUc5lLHElPatD/hOn1ItyC1oGUlqsrUjPjoKrm8JL2qIfczoARA9TaC6VsFxY1109xnnq3eRQ+O97hgQKALJn6LnPd2kL5TZuglvih5cz0//aQjnb7KhSEYolnmfDl84dgABiD/ZT5kNUH6hPNoZPa9G8T8A03tKcCGAjMy9k4HHtmwVBeWzT/FHIvVNg3Y511RpUaYXJaT88wQfOCAyGeAxHWZoUoF4R/cWFfphIP3fLxGRtnyummxPkXZHZkvAyZlxrXW6WYLLaoaBU8SJAXXnFaBowsaxubq9weS9LoAAgvSzQPXU4m91UPAyxkpbwsjY+w6tadXvv7YEOIHl95TspZjQuMsBJHbS7gWC0grDAEG5D6C/xlty3df4pp/xnRz5mmgWImhXBAaTEmS2GD24ymKoRpTJTSlBjSvBaZvpeluSf0YDMQLI83vLcMtNZr4dXgHC9DfrbRIhqh3iI5MUQuPSSUQVSxT31Pd9x3wUAKTwJvSKBs9Zw3PVRBBVeDMbl1t9vf4MFQGZt4ESsBWWawtmQ+CgYUwQw3LYMF+AVYNgA8tMszbNJim27fQJZqqs3f5et4lIlgqk5TR/IgU70GBOzzOUSIEUIY4THU8DjRqiHvzueXuoVoffhIOcuD66EwPWWDNMeEiMdQrlDi402l142xnmsD6cuDD2IJFAAkEGkrIG81DM2c4qaUGYo/DIzvmZdH5YGY7AAiJWt9f9vj2f2lUIeoqScTcBB9u9tfw7FsL2pHmRBdwDh0l9MjK/qrI+r12bHAWp2i8YH6zXtGzKX2QzmhECQUpRtI3ufN4TVrUvHIui1Cvc+fCDOWxFcSYTr8z3mCwDSh8IexEMXAGQQK28gLf3M13iohl9tSF4A8BdsodxgAxDL3rv05HSVpNhEIXEyEQ5nYJztE257fEhb+Ef0LwYvCA0vUMJtLTZZTrnORM/wfj7omKzh6RlDVbaDr61uV4Sn4wKPCMYjN09Qz/a0MLG/dP75VcFlYFybM7D96kUBQPpL8oNrngKADC59DdjVzrJ9QIxTo4g+w+DPWgBxB5kFkhfu7HVcLnP6WAaONjCHA7QXA45LoJiwbQbpTyHwewneFmeYpDRHa4hDWzSm+4wKG/uRQBiX8Ns6Id4aeuoGnUTmrnGUG7AK3GFhF64MLmHwvKwhx1LfFwBksGiuf9dZAJD+lfduO9vs1TwmDLxpktRsMJ9uH6zBZoHklXPRCo7VCezFoT8NEIeBI1fWvjahzIKiBq8OQCsUIWszlIh5NDONAGGIZiQsw64gLHWJniTgobBWPpQ+YnC4rvIyiACEeV6W4RhQAUB22ze3ZxsrAEjP5Fe4u0MCp67ITQDTDMF0KoFOsX89WAEkr9RPLecKY8KZQuBDgnmWAFVLgrL5ATYNy7qobIZSYCxdVPu/gxGEQAbghyDo58ILlt09Pbl+sD0oF67MXcIQc7MarqECgAw2/fXXegsA0l+S3s3nsQAimPYF0ynRn0HswupsiWzTmaHFMnakAz7PB031mIeCITo4vqIMpSjhrL0XuuUp2QTwy4bxMHP4R3jxrXfP2AX09T183goA0kMB7iG3FwBkD1F0X2/TAohkmmEMnQrQKYM5BrKjrL6y2j9IQHymVfMhGYNpbdlJjtzhIvsiWVABeAkM/QECETA6VQAAIABJREFUC0Ol/jGY4h6dt1QAkL5+Y3aP8QsAsnvocZfvYvbLufFa0nuEoNOY6LTdCUC+uJbHkdaHeAbHe8y2yDCx44tjwSNmXVqCFhrD3zRQi+sWo65L/Fm7XHv/uYACgAxApQzAJRUAZAAqZTAu6bRXMqPhOpPY8JlEdObuBCCXb+AaHegjWhjHZjU+QuB3BBAl6JHQ8NyWIvXSL4chMxAYdnfmeSoAyM5Ibc+7pwAge57O+2THto+EIjFaOM7niOj83QlA5qzh94H0OQ2a39egaTKB/8OFZbmzlIj4sxaaUH8z4wWLc8uLChZInzxthUEHigQKADJQNDHI13H6Ci7xdW5ojNRFAL6Sz0oaTJXoO6rga5s5JTIYpSk4kpk+nTU0KW14aOSpeocYiAS/Hic8KJgfZ+U+8cZYtAyGyvMd937B696lIPp6jqEYJAt1IIP8Be2j5RcApI8Eu6cNG7WKTSBRpMNLGLgqT8I3mAHk0vVcbVgfldM4Jqf5OMtOz225rf9Ntw7BLxZIC9A9WSm/2crYNBgD6Z+zleiGr/OZImLiAoDsaW901/ZbAJCuyalw1btIwPYDSa2FkwjDK5hwje0FYq2QQQcgzPSFpUiVlGBq2g9m5hjv16B9AJpgmJM2ZddmYEU0JWwgwfAgEEYJvVEmllGAJvArQtICgP7h5YLnc0684dcTqXnAP0htDbHsGj+zMrwcjOs0QJYQcqRLptyy8RIuK7DxDngt9tsCCwDSb6LezSfqoDOvXhteRYx5g43OvV07TLOWLHVGl08bJnzzSc/wh5o0728YVRYwDEcFhOwSwrhAGGfNLhu0QFIOUjDY0n4IW4nuCOgEcQjmPwQs7oL5f/a+A06Pozz/eWdm92v3ne5O0qlLJ+nUZbnIBdsYXCSDcYgJRA41of1NgDghzZjgxCfbYGwDJiHYYJopTogFoYZijCVs5C4XNavrZPVTufa1LTPvX7Pf94mzrHI6naSztPvjkKyb3Z15Znaeebta1zkFLy+wYSNEUWXbgXjZfGCLboYYuTq8EYRbbR8dAR7lQDcoLCHgU/842lk4EPse9+nEIxATyInH/NR8Y+XkeuOm8CZmuqVDl0vaNihCWuIZMUArElYnwxaDalkBJ6wJzw2Yz89rujQAnRkwN2pGmi0pEPykQJGAxQzx+wQHgaND7iSnNiBqUgJv1EzjvIqaSxEMMa8TQqwAm99p4TwmXWz95hjaO1AXwVVrOVFf7EzDzfwDCDdFBEIwoxzkhzh4Zp8Cr+UfRjqPDdT+x/06sQjEBHJi8T7l3/ZvL+tPs+FbdodMOQPKSopqohN4QNZEt1KH1bV9cgNqHYMhvgzfFgJX5jRmBsBISxxW8DCMMCWwu17xNgH8V6ngfDdfRMnvhqEhxaFu0j1LCv2B0OACD6IhNEjY4HRZzsjLIPqxYPyfZvNc2nfWNe5CqeUysiniB9T1nif31Pqp9GCVlB8n0D9WCCQY6WJno6IniOUXPjGGnhpQnY47c9IQiAnkpEF/ar74s5uDGwzjX3f4SLRrOI6INtBnwLjhG5OcAVcKdd6DLKfPg9St4eXEmLvX4Kwi0xSA6w0jHSVGBLqSEtsdosU1pH+jDVZ67K4dvAV6xS5wcgqSbhZDXKOnM/SlDHqHzzTGZziWOqwVmkCbJGEtmB+BwOOAWvntSbRroK2Cectzw1mKCY5Q7yfQ/7P9k4TCYEXPNkheZGD+p2VcYuVA63fcn5ODQEwgJwf3U/atn93kfwRE12/1MbxdY3A0UMaSfUkGP92u1KJfPTA/QEtLpV7hyYPBGv1HP7HF9YcPaZRCjXI0riHCNZ2aGguG663NgxhBwMhJQmut5KUOiYdkRv7088NQONCOYWuJd25BIgzD85n5A4Ghcz3GeM1IaIa0z5NAYV+K+D8IxuNpF08mvXBNV21y59dGoDhQAg7fu6o0xZA4n0E24r5a2rczI/inWSV+ZbS/+IvN6c0nb+biNw8kBGICGUizcQr05caNwZsN6Jo9mi8qasyqqICWGjafy+lg4ehSZs9AqAVuYzz8PAYzgjlE9HbfYIJvMCZgJAzgRJl2QXuZeQWAxWmJhySrtcu2YMeig6merBPBAoj6M1GfTmBsqP232tLinqFhBUaqQiDWqWmPBO9ISaxzCY8LpX7S2YaX75ttHblOvnH9g6sLrzfkvEMzLtbAedbjTBLtksT3psE/kcrZ+KXx1HEKLNV4CP2AQEwg/QBi/Ig/IvA3670zNOS5Bc3v0oy5VtQwoHUM/h4zflcDtfRbU6n7ZGH2949vToVDRw/WImwC8RRjcAWBrvYM0jZozvaLCCUBbFKg1YJoCcg8rWWUGLFXG6c1yP/TxvASMP9FnunMosZUJqSJkbIR+gLwXcJuJegFV9AvBPRzxZKzTijkvjyJvJOCjXUiAGjLOv1WYv4bjzE1BEYnRJTja4dhcVuRCgvquKbzpPXxpAATv/RwCMQEEq+PfkXgutU8hMlGb+t/MszvsTYEDewi4Ck2/JDk4Iffn57Z3q8vPYqHfWwjD1fQF4SaLzHA5YHBGB+ot+63ttRgWeNm+8v/AxYPuyRXw8WO1lbkDip5HOLd16/l2oSDwYUgeBuD3lk0GOszhldqiLABApfQVSuwQwk8XPD4gS52Nn53Gu05iuH0W1OrgluxAqouEbxXkLjZZx7mGSRqJZCRtI3ZfCq31/nvkb+Abmmhk66C7LeBxw86JgRiAjkm+OKbD0Tg/Rs5CaCuRuv5Bnxdwe6UBgUCbwWJ37LRX/Xb3XULLkTphKhsrB6pFYmhyNe5MjG5GPCMLo2zbHAgAWdoIBOVoCX4EihqxjLN/BwgHoGRLwRZtC0YQ8W+zvT1G/h8NuGleU0zfPA0BTTZ+EpbkEqSjRVBAMKygsEjms3zEFgmU+7O744+sUTyvnXdjayTUxTh7QL4UAhkQwbXKdpdq7CaNe68Y4L6eV9xiO87NRGICeTUnNeTNypmum4JUoMb9B37JI+Pt2umggHLKDobi7TGnZ6jXsDzC/YuuPZau48e18uerHetQn3CKU5JS/e9RfAbdgc03DectXU9IgcpRGqariRxm2Z82fedB/NADjNQPNbAv5uXs1schkRbe/g6w7hYAlcbYLY1hthjPJUD9gNjA9qBRYr55yzw9PcnO0tPCMFW0P/Ltf7Z0PQuQ7iEgXPYlrQnmFriFwcrPEmaHri12Vl8XCcrfvhrDoGYQF5zUzbwO2w3zVI6+EjI4p17NTd7jMYooRJ4nWA8LIgfCkrtD31v1rBXeTP1x+isay6mQ45MY7xkPdHATNaM6Uw022eaUAi5RlO5Ai2ANjA2u8TL0wIvao3HOOe8OHI2dAv1n6rmfet5rPTDCSCcB4HziPgCBo0OrNrMRolEaVBovQCvTBBWJolXGuG8qGuwvnEoSi10fGJGWpjVig3IpI1+Ixn+qAHNCsHDHIK00fQJ4h/USfFjQvDcbU2pjf0xP/EzTh0EYgI5deZywIykZSGrvWPDNwaMy3MaV4eMM6vGY0WcJ8IDUvq3dY7P7O7XTLUVQ7B1py0ZJFNaz4HBlUx8UQBMt+lV/D8mEbF/08RYCuAPYPzfA9Och44niJcuZDV8RKExI+XspJB/FzBfXDTk2FATVa2IW5aGdiQIGxj0nRLJX4cB2runoDBjPrjl5ohu+i0VynXbOO3lvRHE4i2CxN9r5vFWpZeW4BpBvmGe3yXUvfkmFBYQ+ccTn/jZrz0EYgJ57c3ZgO+xzae0933F0RruLOvREwJzCgZCA0YAgQCeloxfkVSPdT2HJxfMO8b8UMx06SLIWWMxMkHhVEgxhRiTuzU3eYbHkY0oBwb75QSPbPNYAVjrGf4DA0sN00tk1Pr/mk6bjie4Fpf1f42U6PaG10g1O2RzQWjoQg0arw0PsTka7fslIS9BnQxeSeC1KUHbFdEGj/SyvOtufXktOo/GoH/QMVnb0CIk1Ch/PIT4E824TDMuNIw6q1dME7bVSrQaonuNlgt2PI/wtVpd8XjO6en+7JhATvcVcBzH/+nNPIrC4NMexJ/tCbjeYyTs6wSwSxG/LEguSEM8IBVyhSbk2xcsMAvmzTtyskEracwH4Y0QmAK3UyOZFsgUS/oMw3yZkLiIgNd1awgrdUSLnGCMQaAEFbISXZLNo7lQ3x+Y5EvN07CzP9VVR4S0QngzRgezmOhdPuO8ItMEYq4jQsbY3toiHDYNClBKEG+VoBc0+NcBsDwtwm2yFORQW1vM70RYjiGJBnlkycTGq6yA4yaQzCo0BKF/HkAfM4xzfVCK2fIXOEl4epDAY1rg5/8+wXn0iGOKG5yWCMQEclpO+4kZ9A2rOCsS4cUFba7IsbhGMybZNzPDZnvPuYRVGaJlmvTvu0PztCyW2ps66nI3Xwp9qMhsaxTftiTKqO6k0xjkpMLJEjxNEGYWWYzvCng0Ew0j4sbQgKLMuDYKnFAIDa8HsDxJeCrh0tJcyV+9K5fu+PlsFPtTLdQbdK00suvDqBd+MLGgeZxvaHRS0BtcYK4lWt9mi7d0QNACyBPzXgJtSSjaniFrtzEriz694HG4Ne0kd+xoRngkdaDFbs86OAXCGKH1JCH5IsPmvMDgDE1iqGaohICpoQj/7yshv24Im77URCfN7bo3WMZtTh4CMYGcPOxP+TfbdCG1KzGIHG+2hryeGRcxMMgAyqpJXEIxRegOQD/3GI/USW6rBXekHaekJIKk8aJ4g1QyQabgq0BAFrXr5DlwcwG5nqCGfUkKz5RkznGIzi1pbuw0kLoSz0GAFmSD9miXQ7wlNLTUAE9RKBd2TcOWY/Ww6q8J/OAqzgbAkMEyeIsimpdnHlxiqtfAIAYypjIeKxokCIWUpA5j+PmixmIB2piRvDlD7FncDHmeChOBToClVyKVSlIYeJIpIXK+nywRpbt8MTkknqmI5zBjhg9SVupRAKcEdtVJvAzD95+zxPnavHkwAyXNSn/hHT+n/xCICaT/sIyfdCACFXVJVnnjWThvNWQu1wYXMlBnD9eCoCUQGubtBGprkCgOcqjbJexNEnVJgaJjNzaCa5hrmJDNaWQKGqlOw6Jg4PqMQcxUJ8ANGkiEXHaPtcYOl9DtENmgwJ+ToEWBMduFcnbIJHbdN+LESx2HWiDWE2r9UiTq0t5wV8pR3ZrPCBmzFOEiJppWsvaj/Z5aEWbWeatdg/ekiAsZSYWMJWPBXUS0hYG9YBEqGKEEXAOkNJAqaB7sMQ1uD1FfNGggQiOAWvtsR8BkBQKH8FtH0P2s5bI7J2BdTB7xZ304BGICidfHcUfgo5u4vlQozQqkOo8Zr5eEqQ6hKWS41kRhVTV2IWYV6YyAp4B2SdRtA/sEWQIxLoNqwJz1mFLWw6pgGKV9tXOtx5At9CTKyQ9tLEXOMO/WRDsTwF5rgNaM/8sl5ONBN/ILZg58T6LrNvJUE/ozHUEXgmlGXiPL4AYlxHAw1wSAtFHzloSTIvqx0Zu+Q9TN4K0GaAcjtFlTHAEHhJRhpAKmep+5oaChilx2Y7ZODUyUS8C0DVK0SRH/X1Aofn/L9NrOI6nEjvvCiV8w4BGICWTAT9Frv4P2hL1tAzI5z2skKcfWC746Keh9JUZdjqFs/XRLApLAwhboIArKLrZs1SdWnBAoG3elIQjD0YkcVtKwm6j9hVuuu9EmmDcYoj8UtF5IELtTyrSHbmLP+tHoWmif2Y8usMdrZq57ltPBoFwmRc4gZjGkZMS4hORzMgJvtkkf8wbpwGJQJoCIPG0pXeKobomPKLqdGPsqe4kyNwubVd5WTLSeXhXSrtQqoS4HvF4SLXZM+LMaYVbt6li5477ZswdEcsfjhXH83P5BICaQ/sExfkovELh+LSd2G2RHKe+CBIk3dzMNzxk0SPBEgMZ4HBm9D7smLVlYkpHlkI5cCN4OprakQLtDtF0Sb2HWS0MklpiO7bn7zh1Z6EXXBmYTqwLcgmQyXxreINXktMIFnqYxnQY1IXg4E0Y6oCES3GD9kq3DgCXiQyWqiuq4k/VhoE4w9hJhk/1xiTc6hl50TGFx9r+ze+NcVwNzOQzEXsUEMhBn5VTtUyXl+bgpSDqNSHcW0BRqf1KtEu8UwJvaNVTeRIfqQ14Ja0gWMC6hU4I35zUWFYx4WmizMq2cNkqioHfBa58Nb6AYyY9pOsvBkXLbku1uw9ARibyPTJGRNQgukITLs1KenSCemTflEsIel4nkYFdaRAGCVnBZx1HOL/q5b/QzUO7eum7kNq1GKY71OKbZOu1ujgnktJvygTFgm/L8b1ahIUhi6BChz2XDM/ZqqG4NCYKwoYX7e1qmFLbxCS6DkxI6SSgowXtzWqzJGd0q8+721rOQW2ST/74G1FR9nYUo9cgKJGuF3ySUnDLIoTEJMqMKISjHoJJ1XaYoNUoZP4ujsFIHuEaWXXQZaLPGdj/Uy9hzN63chdIxByb2dUDxfa9pBGICeU1P3ynU+XISRuUPhsznodzEHyURX4CyAUzgwdSlEdpSsoeLFTmFUOn1UKr5vzIZiG1dkIMkyFO2Jj3I92BKJZhwEHSNjReJaKUXQYe9fnvc8HRFICaQ03XmB+C4baAbFkGsGPpH8sglyifpGg9cXwK3z4Y5HjmhBiAcR9UlK9FduwBi11BQdxY0IflKW9KGEnjCPuwi8rBXTCBHhW/c+OAIxAQSr4wYgRiBGIEYgT4hEBNIn2CLb4oRiBGIEYgRiAkkXgMxAjECMQIxAn1CICaQPsEW3xQjECMQIxAjEBNIvAZiBGIEYgRiBPqEQEwgfYItvilGIEYgRiBGICaQeA3ECMQIxAjECPQJgZhA+gRbfFOMQIxAjECMQEwg8RqIEYgRiBGIEegTAjGB9Am2+KYYgRiBGIEYgZhA7BrYl/HU/jEPEPVLemSDnf3KBdK+4vCpxm3r+hlRiQpU207v8YiVPf7e89+3V1J0xDmK4g8yRiBG4LWEwGlNIDb3Eq+A2oVdbmLMUFcWocISZHUCQ/FKwgiLRyYQoAiVSrFtG5aKhHQKqcoDi4UiVDLFoShS9V+LKCKZSBkZQuccBNkQBh0d8EfVhQkPOr8T4chfQLfcDFvU9BCJul9LSy7ua4xAjMCpgsBpTSC321KrhImB0bM06JyS1hlb1OiPk/vq0hS2SN6hJp9s0bcel20rbE24ymVsHjvbIiqKVP13A7YF42wpIIZRBN8lKmnClpKmTTByLSu0thdRfC2UYz1VPox4HDECMQJHRuC0JpC7N5UmsFRzOjSuzBtc6RvO2jJ3J/OSQMkhFALDa3wjVmhhloSGlkmo3cpBu9eNXGkWSrG662TOUvzuGIEYAYvAaU0gP9jun2eE+Phmjy9a79O40LAbleA+iRcDmsu1rbsMuNMQ7QFjl0O0wQGtBMSTJLFxzcvIx0WATuJExa+OEYgROF0JhKmFQWfuCS8jpvkbPZzzYoGTth63cxACsULJiRJM7HtsXesDLl+CWyVoZSDEo6E2LyUE7xAmaOuekt65gMiWKY2vGIEYgRiBE4rAST5vn9Cx7n+ZNZ43rIMzdjCuIG1u2+Rj1gt5IwMG1AGI2L3c1gAtV+E5/pe1jIhXz4qplLzOGea9BPGyEryKYB4zte6vvzec8se/Z/EbYgRiBGIEXonAaUsgI7YjOdzBHEHmtlaPz3ihwPDNKwmkKghYUlFEnBDWbSuqMh2d+EVZBRjVnxZEQkT/9OrLEIyxFnRmW9ibAbJ/s7faUtXR7SFY+AYiZMASWfWqTpAlMCuZRP9jdBDxJkXiyRTpRxKM5XX/5a6OPbXizztGoI8IMNP7W5EYxBgEDsYqojoHIMm8l2ucza5Gd8tIKvTx6afsbaclgTz4IMvSG5DMKsxVMLccjECqkockoE4S6hRMvYROCvgASpY8hEBEGgRIJchVgHOwlaKZw5Bh7fNWkrBRJxEXMMOwdcEiuEUNp1ND7Q1Be7X9RflJ9v3Wr7inVssAWnPkrbU7TWabIPn9wZvFV3EpTAvRiRKWTtmPIh7Y6YfAPGaZXJ8bXKeTU5TENZJomkOsiPC8x/ilcdT6u8fQ1tMPmcOP+PQkEGaJXUi5rOdKKea3euYVEki0A1t1loB2gfa0oGcaHGwa6iBIgAMhEFhRw3rjSiGsBCJcgpLlvf5VV2jYhMwhhDA6NGBhZZGIE1iXxRGVN5DtIcndIZJ7ApNOCkxLCppZZIiSiYhqv8GqaicRBE8RCpKx0BX0c4J+9j+aE8vjRR4jECNwdAi870XOeI5+oyv0G5JSvF6CxklimRG0bmiSn04AD//tCPUbimOxXgHsaUsg3buRrjd6rqNES2vplQRi1UhW1VQvEGQErwKJz1Kp8PDowVlv6FBobOmB4ejy31PbD++QsA3bUT9ixB8FiR7PaJfbCRiBLgHqCFBX1EHjUEl/pYDrtvpwdoVQVo12oH7M2mY0wAnC3oylRMN3fXmS+62j+3Ti1jECMQLz1nYPNYH7z0LQOxyioQRk7Mfa6FCxOYlul/jebcPVbbGE/8q1ctoSyI51yIyp1XOVpJZWj2f2tIFYAgFFKqvOWkEvGvDn3Cb1u5sBfbxPIH+/mVNCIjOCw7OJcf4OH2d3M2aEGiM0MKjn9EWSSNkW4wmgxMZ8mQ1/100U2u6b2NAZbwsxAjECvUPgz9ZxI4Lg3yTwF66grAAS9ttqdCiYlITnCvqPrcPEv8YEEhMIWhayap6FdAaYq9gclEAYFA5R2F4nxbNa0N23jqXHercU+6/Vg8zypVZ9bSDMNXsDnFMyoonB6sD4narhXYEfSCjxQ0fKF746nlr7ryfxk2IETm0E/nQDD6NScKsivDNFSElByn5XjS7pSS60K/hLW4arT8UEEhNIRCANs5AeEx5aArHOUHUSrbWCnmLB99ze5Dxxoj8hZqb5W71JJlQzcgaXB8wXlAyaQ0Z9z77YhR4CqBFYmRX8nGD69uebnUdOdH/j98UIvFYReNcGHuZ7wS2S6C+ShDQRnJhAjjybp7UKa3Q95iiY+ZsOosJiIj8reE2toCcY5ht3TnCfPjKcx6fFzWv31Apn0BUeMKdL81yfaUJgPYptekUbp1KJVakVCDMCOzRxSz7p/Hf7CHhxkOHxmZP4qacWAu9axsO0CuYLwjtdov0EMsyBaU6SdonvjiWQV8/5aUsgkRGdIjfegxMI4NdIrM4KeoJgvnkyCeRrz7KzbSRGOFqfx4y/zhtc0BZwOmTIqouvtYcogBVhDwNfMVr9b1jEy/efTR2n1qcejyZGoP8RsBKI8YJbKgSSQkUCGeYST06Ak5K+2NooPhmrsGIVFqxtoeqFpSQdlEAM4GcrBBIG5pt3Tzl5Ekh1yr7Sxs0chNftDjHnZR+TAoMaGydSPQWUXbyo24H5RVKIX0spH/1SbAvp/90mfuIph4AlEPaCWy2BKEKKqGwDGe4QJicJCYkvtDaKG2ICiQkkIhDrhdUbFZaVQHCSVVjVKbt7I9cFMjxja4gr94b0l2Ae25NAKgmx/KzkjVmBJyTj3s+cRNXbKbfLxAM6ZRGICaRvU3vaqrAsgYys1XNdSS0HtYEAQVZiTVaIJwDx9Tsn0EmzgVSn9rpn2Rk8HLU5z7+SIf4lMDTVM6ysCFK1hRBgagQKaYHnWaDl802xMb1vn0Z81+mEgCUQ+MFtBCuBUJIIsQTSiwUQE8jhCWRtraQnBcx9t493n+oFnse3yb4kKC2ATG4OrxCCWtpDzNrqsy14SFVbiJ1QR0Ar4mXGmBu/Oin5m+PbqfjpMQKvfQTmLc8NV8r9jAS9UwokbBahWIV15Hk9LQmkt268WYm11gtLkPn6gCCQynzevc0/h7X4QJvmi3cGmG4YiZ5R6latJQjLCLjha83Or4+8DOIWMQKnLwLv38h1XCpMDKT7STL8NiWi81iU2HSIIoxL2CR39O97hPgXrIbfchlZr/n4Ol0LSvUukBBBreQ1NQI2/uPrJ9ML68CV+unNPIpCfV474+qixrXMXNuzTeTbWyGQb8YEEn/oMQKHRoCZPri0e7Jx1Nm+UP+PBF2mKn4plkBqZRSNbpOa3lN0ZEspRO7uMVSMIS0jcNpKICPGItNYhzmHjESvxIFkFT0Bc3LjQA5crDdu4vogCCYUQG/XoI9q5vqeRagqVRWXEeGGE0Ug1j5TOxpubeBPIJYT2WAIg+s1Q2mGtEe2A9MEM0GHGjqAKAVaFzwS2z1jdgrj7AoS6Nj1Gqq6OG85u4OTubq0SIxICTGBCEMMU60NSBPaKDv+Qx1biYQmGM3MBWFErmjCrV1EWx3jto2cjA7Mh2lpGfhZlm2dnc4tSLi+36xINrlkRjJokLb2BFuq4BC7rpWebXoFKYWWbEJjuFOTaGNptnDob3aTmWNOpW6Dcv92HbJ+0DWMHFWThJt0tB4EDuu9UE/xwNN8J3muFnJCVZq36zVhk2LZvCZknqw1/u+SUu7OOmpPwCJvgGKe2QQGQUnDD41p95Pu9rCE/JcnkXc6kExMIIdIZRK58QpeUyPxhABOaiDhgQvR5ssqFooNkM47wfiUBgZH+bsq1wkjEGZ6EBArVkB6WWQCjdqM0pdLxptAPJUZ4zUjpUGO9RA7kEC04UADfqDRGTDafEPP+8YsFUQrQ+hWpRI7Mp0ojpwN3WKzFw+wTKjzHnxQ1k+YJ0bMBu3eiqwpBU1pIWYnCFcQeJoBxhCQFkSu3TwPWTbSsP21R6BdDN7pA091a/O0ZHdFkEcr6lDKNyFYYCEcYBjYJWeJw6p8tm2HW9eFOnb0myXMZQlJ5wAYp0FJY20Kh6jsaTehiECAUDAXQdikmZZr0FPa149DhNtSzak2WgRz86VRPjr72l4XCbX9a10E1x3tjWJjZjngEVKoOmXCcY7h8V4QNAfMYwM3KbRybHbsV111CMxghDrlqC0Z190cMto8Nh3VDb7aAAAgAElEQVQhC98LueQxcgHxupLh50va2zFycnZvS6X2z6lMJDGBHIZAMpJXZQmPA/jWFya6zwyUhTAQCMRKHA1DUVNjgikJSRflgZGdIdf5TGNDxjgJqifwIFujiwFxsLLAlfoo2jB5mrmoCW1ssFsR9gqiNjDvYKLVPsml6Oze+d/n1u4eCHNgN6Q96+AIiSkS/hSXxATDNLqLTX2oabgQGENMDSDORrXIAGnJ8zA7ngFH/FI0QCFk3mF/koLaHPBWQ7SKDVbroLh2zPTajgETi8BM8xZAjDzXaxZCTTeGmrXRzT6LJgMeo4BhkhBhYICo7vKhMCiXKyAjwKFhdGvCbjB2KEHbMoJ31Eqx1TPm+VzBf4my6Y6jUSN9cFV+JBnnCi3pLM1mggANciS5wphawTyIWddpRpaFJCMOWpEBDgy79kfIbkmUM2TnCZ5NiB0aaB/wJaEjJahNCPzeQP6q4KLzvlO8CFVMIIcjEMEr01IsJjb33z3RfXYgbF62D9c9uy1tBo1okBS+k4AbNZ84CcTG0Gxt7ch2oq5uF4JhdUyXpCTeVWKa0KV5UMGACj1EjeoCs1W3DlxsEalUC6NUpaf9RbQoZxhtxpinNcRvNJtVxvHWJwv5wsRZw4onQyKxaqrhCSTzulCjSNUqSZcoiItd4vMYaM4xlK3dEpUD6ONiqWJEBE4AoSPMbs3icQ3xuIB+XATBpkw23fH8ukXBossuOynGXFt8afQWuPlCdyZtsjXa1ReCcTmIzzOMM+wa8Lk83fb/rFOHxaOnlHwkeCJvQkLkHZIWtCtDtDVg84tOHwsdqTeldHdbevuQYm8M2u9/yTsDRP9sSFymmRsFYZ/3/tHp76vpgqoF3nr23y53W1rBFeCsAAuiB0Jh7kbgbfnypOyuI431tfz7mEAOQyBpiWVpwYvZ4Lv/0ewuGSgT/bHlbTUlt7bRJXktA/9sgIYTpcL64ubOBs2ZKwvgc3f6NCZgbpLARA1kNaIEdNRzA7XH7+pG4Frn+gqI9qPzDaNUKeHb857oNMoIQSga5l3MtAVEa5h5tdZ4MqnV85tnwVtEJ9Yb5qNrShMg1CzDPMsAZ4SM4UwYJoGhAGrt2DUjMlZEBNJbFqlsZnbcdoOqXpJg9h0QSiFzGzN2JgVvlxBPa/BvYJyX75uMPSdDpfWhzdwg/GCio3GOI8TriszjPMOjFNEQIli7136DTfWQUC3JfKhvqKJ2jX4d6cMqlTjtn7ZUAYHyhvllA1pfQ/xcSuE5Earnbp9ER9yg563hs4QJbxbAZYq4RhL1hLlXn3VVgi77p7zy6vk7QWBJ9JOMwtdDBKv+sym1sVcveI02Om0JJErnfvhsvF6SsDQp+Q9s8P2vTHKfGyhz/NGlXK9TwXgQvZ2Aj2mOPtr9V1QikbCM0U9GdBt/sgiyYRKGF3U4rUT0F0VNl7SHZlSJkanWcI++SoZnN37N3MGgLoegEwKmRhGnLJlUPkC7oRQ0kDOGSobIY0gw0gLIOgJ1AJL2uZUa8PauzQa8AYTfSsbv2YRbgmyyDaPhH++EkTes4mygMKwAPZsZlzDx+WDMtqdsSxrl8jHlH7uB2JxkdmiBoXYG21LGYdmEQ2yq0pndJZktZEoR1STKY3aMLXF8wEKzcysIxgFrQXjGAAsopKc7dPvSGTOGllpOEJFev9YKRcWhIZyJnsFsJXCJJFzhM2pKBtGu3LP8co9TPluDs2/QbZhtU2tgNkQwtnazPbITyJXgtCIMIops11Gy0GppafunAFgC3QnC80mJx5OMh7NKvTRkHHZ/hCg41Pc5b7l/FiT/myK6zCWqEX88x/T6k+45J4faNCvzD0H0kzThG6TDl+6enNzQ65e8BhuelgSyPxcWYa4DM/9gBaU04KUILyQEHjPM//XVSe7zA2V+r9/Co3XRf10I+RbN/OcMZHsu8P6OA5n3IMvpZyNTlzLv8Znfut3HpJzBcMNIanAUsWvf6UYbCG0VZDb5TI8VND2nCLmE5FJagdNScbICotW9FHRIJQD5AE5oKAPwlBTxrFolLtaMsR2aI9WA3WvtBqSBPJi3gXg9QD/1yTwm/K62BTMbc8dzbq5f659NguYVNc4pMTcLIRokm3qDyEoa9dFergCSArpGWI8cXtEZ0mMeY2cgRIetYm81ObacsbV2kLRUY1JWH9/g4Iw6iUvyBvWdGomo0mQF04hnyj/RHwJoVwJbYfAzT+vviWSi7f7xJyZh5t+v5lEsg6s9g4tyTNMBjCbAVu/bnw3B4mA50m4sKRH9cFZCG2BjZ8DPF5k2F0LsACyRwBMkjIZxiaixRnBzVuACEI0sGqT8fekWfFOef3sosmxCQGgIHQq8ebDCcxng9xyUftUy5dD2sfet8aaB6eNEuFyAmgTBBt9G6tPeXlU1VUSSh9g17elnkCRr9LrfD+XtBth5x0Q6pQu7nb4Eshrp+vpDl7S1BJIUWJKAeYyYfnDPZPeF3i62493un9Z5M6UU83IhLs2DzgNHh/voquqcZUUC6Y9Awq9u5kme1DO7Ary7yJi7J+B0wcCJPmq7qRGMAG1zCBskYaNDvCEI9ZMFSryQSyI3YzS8yGZxkKtlPmjFn0M5BhlKBM2DpJjR4NDrfG2m7g55mAYNFkCD9eKpbNQBg+1H+Wtt8DsS/GTCdVubmuD3t3H5UmY1ah3SKdZzJPjvAsaMgFAPxr5EAPtVGbZbnQDtdQVvrxHUWSfhGeaXdmt6ogjZVkLkZcaCPZacYHv8VgQSvp+UQgwaneDpdQoXdRgauiu0ZV2oCcyjA4aMUvZXJte+KPJYEtFJ/PdpJX6sjX78P4+zfc46TKAeI5TRZzJwbQDzOp9plOHyRlw9eVekMJsR2hqUux3CpozAngYHHhE27g1oaT7krR3MO5mdkiDPD4rgwIWjyAytl2pCvcTskGlUzqDGMzwiBI1mIG0l0uoaty7rkpCrFdicJDwEY77e3uluvG82igdT6f3l6sIoRWouM2YT0XiAsxAkyXCNAGqIzWAypi4QEprEfmmy53Ld5+5vDelWbGozQu4yhvOGongQ6wARaS1rFelGabNA0C/3BOL77e0o3HfuoSWj471PnIjnn7YEsmsXUqME5krw/Fbv1TXRDaHkAM+4wKNGmQe/MSGx9ERMSG/eccvG4I0Q+FRHiNm7dVRcKkrrftwIZGv4oRD8oVafxu4N2UoeVs1i9f1R2hR74hagX5UM7ieYLWlydhuJ7sIe5CMXXDp8DIP10b9sEeT0GUiaLqSHuMiWAj21YPiykHFBAMxmVE6NUbl6hCGjwzCWa5h7feX+XpXQsWAm+b3Br7dt5i3nmqSLMczhVQz6KFl7D0VeZZHLVOU0WpSElcLwEgY/lFS0rlE4fugi3xagm7oR7OqCzox4NYHu2QMxtAZyuIt0HXu1bUI0dBsxuF7i3QD/2d4Abt5AWbuRJayqrt1uoClJnYMU7WGj7/78BPc/ezumvrS7fi3XBtBv1sAcn/n11j3bGqIr5opo96xKTC5BNyh0ZAVWe4Yf1MJ5tkb43cJwrlsn8u25Tj/XOMjv2LKdBw8eESn08grkluBkKZesc5yaUFNNUbgZCsPLCfizosGYIqPR2tOqEhlRtFHbUs6LhME9iuSLO57H9gXXRs5er7is80MyibqEwWBNYSODakE6k2Q0ucY0O37pfIBndskEFaUbzWvPzA72YfUcoJE9lIR6NCfdxb6hDSUW2w3YDwmBMAiTir1RDhdh3D3BRuyquBwfhZzTl9k5ufec3gTCeq6U4uAEApQcoqcc4t+TUD+8byItO7lTFfnbq9YXOmoaatJzSdBNJaZp3SZyE6Xqh2VPQmkBPyHwAiRuunuc83Bf+337Tp5Ann+Gx/IdIeOavSEnuzSsLdzuZqEk5B1hT5m8lBgLOwLn17ty6Pj5uVTo6zur931iZX4E3MRZJcPneMA5AE8HaKr9fVVtpIGdEvwLCX6YfL1448zU9kV2b++nWIl563kQSsUpUjlXEejDAjy6oucvCatOI6xi0BpFvF4RvaQgn22YgG0tfezDP73ImUJtPjuMkleEMJfuDqkpr3msAI0gQrbn2K26LCHIDvU/jK/vSSQSO7/U36qsfd4LH96IRu2FE1ngHUy4jIHxAOqqG6ydC5fASUEcMC/XzKsaHbG7XtGGQItF7UWsSW9Hr7ylqnNvJR6VRCKVCs8CxOu7tJ5UBE1wQM1EPEpb3WHFP9oSiCL6d+EHz7dNS245nD3MEomTRSZZRAoCyRpRHK5CjHKCwlnMfOYep+aMklBjow+qss6sA4gVfbImaG00pdWBkH/okoknA0Pb24NwL2Q6yHmdmlJaO6rBv7/J2gAj081pcZ2+BLICqbHDMWefBuaWg0kgGihJwpMOiUUmDP/3/mmJk04g123jtFP0Rud98aZQiL8l4omyrB6OrsgTi6AHK3QOkvwcGfpMy3hnUV9X8h2bvD9nIT++08fEvZpHVVXRZZsH5TPCbHdIPOSQ/FqmBhtWDkWxv4Ld9ruKljAyQNgM0LUE/kBPw6qJ3FzRLWEeDUncZfLqhYmzUDySxNNbPN69lOtDN5wuBa6CwQeIMNLemyHsrlXYalh8J2/Ez0Qh122G1uRGRnmSIgtHnzYQK4ldC4jzdyK5K0R9sRTMCRmX+yxeb8B2444u+3ArhdijthL0kySZH7Pmp++bkljV27H1pp2Nd9mwKrwAhNeHwDUAznOE1aCVD+hWfLBrYahDZrgD44X8lbaQv1sjnN2j6tCxpwElmo/w6KPo9yUNbQG1/lWrO8w0JXaHwRQjxCzJ/E4QLvNM2RySFJEq8BEm+oLjyBd2PomdB5NA9o+1nIyUVgA0A6A96yATBSgSbcMLMjmlSyT/1pB4kyUQe1mpqkYCgxXBYf6Za4LvwMhVu3a1bZx64ejwYQvBggWYMW8eY/6+A97NAy/YtTfzfCxtYgI5AoFIwiKE5iQTCNODDPFca2mMQ+5bOrWZ0x7iDVxe2/vdCisOPoWswmODJB5xHPWzlpF01JuKTZXihdZAat7B4A9Z427RcCbScUeqA+QUsN4l/E4S/R5CLu73029lVX9sOdeEKTRoE7zRMK7a5+FyFgHT7MalrTrL2l+Y1zlE/6dYP+KZxKPfmkrdx/JRVO+dt5lTMlcaJqVzkWCex4QGYvZTQqytl/QSQz8VOM6y59chWNTPCfauY3aS6zGFOLjAEL0rYJznMdI2MNPu3nZzs15qgySvHOrgOTLmu7dMSP62P8Ztn2EdJ0ZfCDfv6fcZw3/uM6YzMKpqQK6k+TBpAZ2RtKRB0OLQ8MKd+fwToVvbr6k8PrCWh5IJRkrChYbEOb7hJiLUuIROJcRTBuGP8sbd9P1mdFtPt6PF4J9e3JHpVJkmz0m2APjzqjRv11iDIoxxI6L6dr6g79Ipd2fLGNp7tO84VdvHBNILApGkfvTNZlp+shZBSwuLziuRGDQyPJsEbsppXLo7QCJkiIMERO0h4N+ZzI9q4G758iTqOtp+/8NLpcms1CVdzG8pMd4qAce+x35QRPCygramCY8Kkl+6YwK9eLTP70v7D6/l0ToMJ7qSP0KC/iKoxFzYPglCKS3QrkA/Qujd/p9TM9v68o5D3fNh68VD9CYGWaeiTinx7FdPUKGum9aWJhol/rHE4s3W/hQyUvbQUD39D3MQDJNoF0SfumGs+lZ/jdu67HoGWSH0LUz8UYtzNd9a9d31EsGYBEpK4J6d3eozqRDe/H62Q/WUHt6zDlnHWCkwuJyIRkjiViLnJacWS+9ppGPyxHvvyvwIVyXuYvB7ekpX1YqErsC/bzJxNt4D19dpSyClnUhmlZ6rQLe0enzGCwWGdRm0H2fldFuSjMcVsNBI9ePvTLKS74m/LHkkPoBBAftXeUxzujXe4DONK1kPnYrtoxqklZZRIaktBvT5dq/wv+OnZrvnU+8Ny9VTpwjDNwiID3Rrc063hlWTRUQlCAER7Ugx/yjt0EM6lEs+30xtJwKVD67irJAYJBBcQ0Rv8QzP1Exjq/YYYXNJCfpR4Ie3pouJTf3p/WID52QJTVpCiTDwKQx23jc9s/1EjPvGTR31MJkL8hpzcobeYcBN1ROynfcaG2Mj0QkSNwVSfHtLP8XFfHxtcCEzLvcIV2nGxVWbgH2nddiwNpi0wAtDpfm1IrEw36UWrVwJfVgV0jEBxjRvOZxaQo12grFSWLdv1cku9nZ3rdi9YObMY3KgOBKBJATu3rhb3Eg/7ItK7pgGPqBvPm0JZNNOJJsPRyBERcm8mAwWkjE//c6MxIklkEqeoRnnIQsKJjDjHz2mP9mtkSoZ6/b4R9VVNc1CvbS+8cL288vzm9Qvj3bl2RxbaYEhfmjeZgx/smAwqtuKOWWDpXGAdkdiOQzdsfM5+dCCeSc+ud/H1vvnaeCikiYb/2I3tij5XSWS/efC8Gc5dFb/1xn7stj2QZ1xtJgd7/b2ANH6RrjO6PCNTLjVuqJaL7jqe8ueYFZlR7e4LL7TvQXd918Whdf0/WKmv16vP8xs/s4zNDzooSqteN4FgxQVXIEfu9CfF35u8/xJg49a0u17B/v/ziMSSFwT/aCgn54E8iDL9tcjMdTVcx3QrYeSQAToccG8iI358femJ06oCsuqEFQSmUboqwJjrtyr6byCxsTAJqazcQg9prNim0BC8PcbHLEg1MHSz41PtR7tZ3bbNh5HfjC3ncXcLs1XhgybZK7s529P+IRfKebfCGMW3jMlsaYv+uaj7dOB7a9fy0OhgokuxCdCY96WY1KeLicrBPMSwfJ/SZtHJ85Qj/eXMf1Y+3xM99uDBCBGbgwvFsC/lgwuKBhkrOauGvW9L51NnhhfFuAfJJLOy/eOo/a+vtM6L2Ra4SAw1zPMp2w8YDUGo7rOJHhjSomFkvC7ZFD8bVNzTcfhIsH72pcTeV9MIH1D+7QkEOtdMh1IJHZjriBz2yEIxJOM56QQjwL6B/cf70DCykYxfrUNmipkjauGMMSwtKT3Gua37g6RzmskekoeVWuhALpcwe3MuNNtdr65AwiPNr2HPenqDwRnOyQ+1hHy6/eEGGcrHVZUVzYCOg/gC4VAP5AUiR39Zajuy7K93Rr52f97D2JeW2Cjlrm2EsS2RTKWS9APu0P5vQUzEJwKUojF6MZNPBs6+ESexcUd1iOO4fZQtxYd5h+kiX9G0l1yTzNt7guu9p4PrehsUG7t8AKHH9GMv41SCVc8v2zsfKrsRPGUAd2rXflUuBP9qi7sa7+P9b4jEYhL+GJmuLjhWpt+pY9edsfax4F4f0wghyAQAwoUzCaHxFNa8z3fnubYtO7H7bK+73U1SMIJpkiB2ZrkTM08s2jQFBgeGXKUEttqk17hdVXJk/SEI/A70nho9GS1+Ggz1Vr30ZYVcLqT4cVS4NP2lJs3SIeAKAetwSQJXfuyE928I+98a8YMnLD8SwcD3KraHBNeVNC4rDPkPzNM0yvxGUWHbFQ4voVOdafNltKftpDjNvm9ePA/rC9NZsi35wwuLxhcaCOoqwRia9fUCCweJLHQwPz088cQ9PrxNf4FGvzWItOlAejiavCelfBcIBzqWvdtPOIZvmtPTi1r/CEKR++m24sBn+AmRyKQ/TaQGQhPCcm2n/A9bQlkxHYkh6cwZ1+1uFdJIFHxI4aRQLskrBHED9YpeqFOKlODEMlKSlkVxQiXL6PDXmGpoKBRbatQAKjDD0VXQG6OkBKGpkiY2SQwjYmmFDUL6/dejY6tSh32ZRpo14ztDPzGIfwkJLXhgUm05WjXhnUZVSvygymZvNQQ32gYZwY2yKLi558W2F2j+GWj+a7/aE784Gif39/trZoluxnD4HnnEuQ/GuCSKOVHJWKbmB8ohfii4zibv92LbK393b/j8TzrhQbWl4SMNwXEfyoY9VUCsR7NQyRvGCz1s8y4998mpB7rax8+ui58G5g/4TEm+4wRVS8/SyAOUedIh1ftS7vykB+E3/pUH9Skfe3X8b7PEoiUzp1E9O5yMuhyVukeXlhf2lQUn1rxDILj5yhwvEfZ/8/v1abX/689uU+03kZzDmMDqSavM4yQCPmk4M01gvYOVuSniTklCcKGIETyQJVBbHSszbLR4+KyTzpXsljYpKPlnHBsDb/ERFQ0kB0aTmdATjcbJzCUMTZXDygN4jRVNsbqU6uJ+yr++EtCg18aicVuLvdUtqau2JdSmjbWwqSD6aGWl/vGfADAZDu0qrumQ3g6RdahgH587xSnz5tTv806M12/zkbEBzMdSbf6Bld2awjr2hu9g7GIBP+EDBZ/b+rAqeNyLON/34vdjaGTPJMEXw0S75HgIT0IhMcpnW8U+qV9k9bydxMzR+1AUe3bR9b5f7nPZ+K2wNAwHQkdf4zKFqCNWcUP1Cv8NhmoF288hRIFvn8jDw/94A4BepegyMMxqusSE8jhV21MIAcxou/frMsfj3EIfoIQpAVCWzRGEUW6JIrSMlWvKFnRAXhGgROvyARtCaGczskqU1mETKJgWFki8ThatPSK+ubVLzjaGKPn2RoRtgbCajAWG6keBmHd9ybSy33doD67nYd6gb66S2Pubp8vM8AIm8KhGvEsiH7gEv6bHbnsG000YOob3LSZJ4Wh/pei4Td3hGgIANdC5BCvzkg8L1j84CuT1E/7istAum/eCm4IRTglIfAngujDkjnKDVWuA8OYoLQZIfUasLnxr8fXHvWYbeLIoSuQzCaCvyKQ9faq7ynt2vWgiFcCuNNNOA+HJezuy2FlIGHasy+WQIIguJ0Y71ZEURXNngRiVVjp3eLGlbEK6xVTGBPIYQik/GmWM87av5py9u7oejVwUbLug/xzDwI58PdRa4JmtjQTCTRVf/ueEke1hIStUueCNRGeCTW+SY7zdGD2bsp0NhSPRdd/93Zu0mH4iS6Nq7YGNGqffjvTMx8QCJ8NGtQd/naU+jth4bFsKJ9cz2OJ/A8XWFzZqTE1YAyyz8sI6qgXxgZUfuGOie69x/KOgXKvzcsV6GB8gulPJeFjkjHsjwQCTFQBRgi9FuAbPjK+9idH2+/3vbgjU5K1g5XjvJtAn5TgumpKDyvtZqXVr9ILAN/ksvwdjkP246Ptc3+2jwjED24nHJxAkoQvpoaLG+ZFdUyOPtq9P/s6kJ4VE8gRCKQ6WdFp/ChrCBzNREdFoCo3VIO1Kh5Q9j9LvsG6EGh1wNuFwHJNzu8hsLmpCV3HatS7c3NpkhTq5q4QV2/1uKbEtshRuZKgIyypiZuHThC3Ha1x/mjG35e2n97MowIvfHcBuLJL4xwNNFgMUwJ+VqC0TxVx610TnM/35dm9ucd686EVbsHBkITGMJcwJgHd4MCkpIqSularE3IYIgwIvh9yPoBoD4zZ6nnhbhWku2r2wmu59PBJIK9ay7WO9puSEJZA/sbWG38lgYQYqfRaNqZPBPKetYXRSotzAqi3GuCdtnKfnf9oLRLxcAe6VvDzzPiX555SC09GDFBv5qSvbY4kgUReWI+JG649SLbfvr7zVLgvJpBeEsiJmmxrwLeisy3JZutBpyhSm+0paP5ZR8i/BcyzpTC5dUY/RsR+fqM3FUre1a3xJ1sDhq30YzentAQyUUFrvvmu8c4tJwqD3r7nE608woF5eyHkK7sNX2gYQ22/I9ws8Ql8+u4m57O9fd7RtrPOB5ktyLoBZioOz00IutSVNCUheLBNUGs1ndXchyGjEBjOBaBtJc3rAhJ/CIxZpgr+y5lMpuPmJhtnc+iTrSUQEWBsjQivEYTr+5tAPrjaP9N6koeENwSM8xUhYQmkUiyMxyfIa1S8BAY3fXRM3xN0Hi3GJ6p9RQL5HAHvOqgKKw4kPOhUxATSSwLZ7+FzFCv6aKSW6vMZ9HLA/JIk2uqCd9r0JC64s0S0Zo+nW1kmtk9qRu5YpY7qMOwpWrzsT5NC3lHQuHpHwPAqBGI3YvvDjJu/PHHgEcint/IY7YXvLzBd2aF5pmFEapfqzz6h8d+GT1S3Yz5Mf7iaWu+v4eugGkR4HktxYcmYbIlRGxgaasAjFGisFDb/HqeIoThKOl5Wf2pGqAFfM3Ka0e4bbGFBbS6jU4I7HBJ7wWZ5mFBLiqa1eP/48a+IJn/bRq4zXtCcYnqrFPhriXJ9jLINxKqwjk0C+cTa4EIQfSRv+IICY6JAOdtBJf+ZP9JBa6NDi6WQX/m7kbTkKD6D10TT9y/n4YFTsYGIg9hAYgKJCaSKQOSFNQ+JoXsOHol+AFLWsGFsHihJUTS2tgWe7WVPjDaGIvr7gfDaMn3M0jActiU/QY5tWy33eZDm7JB9GC3eV5vgx2xoaZBSL6GA7rFTkD9e6qOWhaxEM6YZoz9XNHjLrpBhXXirpTvtJsKMz+ah7mhMItjSGWURP+yVS6zbD0czmo/U/FW/3+FVbU0rUF+aUdkil2DN7Nk8eQmoPQmqb4AaEmICh/ojBeY5HRpjDJcFpmrE9L4Htxil7sg3ITjawMqenbIkyyug2rLIpDVqEzDvFcQfKhluKAG11s3aFj63HnI95rdcwjYiEOt4Vx6GLf5tf+zfo5xSZKsLUocA7zDAL3zw/xgKd6dKqfZdWOEvmDEjCoZ812oeooPSGSTl1ZLoryRhvxdWfxDIjeuCyyHwyW5DZ3UaDCZm2YOg8vUKTwxWeEQo9b//OopWH/WkDvAbqgRivbCkzd5+oBE9JpCYQKoIPPggy01vQHJKAnNIm1elMumJlAD8FOm9knldSGKxBu0ERdVVqxsEMTQRSVvdmYyQNmqbDBuljGl0JSYQaMo+T6apOQ2Vs5tzJV7BvqcqpThGB1mEBcH4qSfde3TK2ZLfi47ULPj32ZCM42G4Y6abV8DxEsEMVuIzHvNV3bp86uxRi9vudr8Rhn+tjVirpYniTDTbXRVMmoSUUHAcW5udk5kAACAASURBVKaQTQjrJkZAUN0whRA29QpZJ+cy2drtlJURKjqZswkDYrKxMQpSOib0Ag1bXVQ6GgbatzW12TOOgRE2D5gQqRpHNEHzGQy8KQRN9zVnDZVTnVevfRv1fJVRd44cEZW7tWEtfbpsMsVkKWiSUpwjCBcGIc8MQVMZnGTAtWnVK7m4qnnDrOoxqBEoAVSytWVsJfSo9C9xUgpyZflg4YSAW9Ac5jUVAvCmELTOYb0uAVotNC9xHHft4GYEW1aXxgH05oAxNxTyCgHU9qcEcsOGYO4+geOmnMGsToNaYogegYpdWcm/rJP4jWRn4Wcm0KY+ATmAb4oIRAa3C0KZQIhe6YUVE0hMIPsJhFkeLhtv1dVK2rQNzJ1Z0svSbP7gS/y0g82mIFETuu3ghAZ7EuRLkFQQQR7kZMCB3S11wRmWoDGu5jOFcs43oIvaNYZ1hmiw22g1orxaXc9lXapnv8uB+a5xzW13TGywEdXH92Km65YglarHDEPhrYbxJqu+qsaaVONAJHizjQFg5ucCyDVRwT17ura1oAlSCumwiUqFlB2NI/mlLKiQlEKwkYYghG1tSZNElEDYBsiwldP2C3C2HrVhbYvbGYQQ0MYgFGTjcUQI1ppACSVkTRI8E+AZPjCNGUOrQPV0Pd1Xu/yWVKDuCkvw+uKlVq0AqbJ1E21dDiXEFRL8lpJBsliR0ixhRc4VZQ4pSFA+IZCvFSbfqGyKccqH9t8ZgSBbcputlJRyidzQcLLbiGR7aBK7QnLBXCspqva32iFeLggPqyB4bogplboDM75LJd7qC3V+INVUAUpWU+z3hwTyyY3Bm/ZNREte8xkdhtL2ELSfQIjaEzALaoh/aXT4TH+nyz++i7x3Ty8TiH+7oIoEEhNIr4A7LW0gDx6BQCo6GpMhFNKS10pj7ldhuMjNZLa0hq2FfL6p6lm7H+ThiVdqsXYkIZpz3el0xq3TWo4B0YQS45qQ8addmmE3IOu2W92AFDhIwRSlwP0kizd/aXx9R69m8BgaWdVMa2tHbSJIzmKh/pUZcyLRqvLMag1uAgoEyoXM7RooF2sqU0Xk5WxPq6/oRo//qrTqmYGlx15vRZiK4Xi/i3NZPrHxLhHXRJrAKBYzUgdZacbaF4i4jpgGMVBLFJlq9setWI82K+Xti/ScHxTEXakAfl8I5ONbeLBfCM8OGRcFjMuEQLMg2OrmNtAsqo9h32UdHhShg4FlhmipNHghK9E2NCELMGGojQoNwkhic10l2YQqYVUkBNFtA0l9qu82ZnidotdnCHO6DfycoYJDZmfC6D31Xpfn+2FmByXGlVRiCNxEbSTyVqtQ9oMNxBLIvjim+TmNmR3GZmrvQSBAR0LwgjTxL/9/e2cCZldR5v3/W3XOuff27TVJZ9/TScgCYVVAhECA6OjgMCPMCDgyzrg9n8uggg6OQ1BRERSF+cYRRkAZcYnixgcCsu8QdhLIQtIhSWfpfbnbOVX1fqnTfZMOJJD0vd1Bbt3n4SFPcuqcU7+qU/9a3gVKPeEEpISP7m1W1AnIPvKBMEHXS+xIk3lakLjiWzP8+4fa9pe8yNVI5OqF739EE/3TjojH9GjUWSuX4lhL4PichQk/74vMt4xOtCxfWFqSnDd7X3sWVHd0ZozWCZvl70sATh7Yqt+jaFFI7IBp/1wUvje7/0j9u+3EsbHYQKY+CRQkIbcznfW3C5u9H2QWH+AZiDVHWrnSrwtmzwKJM5XBKQo4BkBtvKrazcBIQj4g3uQTrSWIp5j4aaPDp9GUar0GCPdn6/FfN3B9QOGEsZ53UkLw0m0Fru/UqAsETfKNHpUIMyqKImqH70cyEMIPdiUyLtch+oXr8u8RQlzaZ2hhl+43Yhu0hdXls/5NlaDbDOvH/3tu1ZaRatuReo5bgQyNtBOQfQiIAaK04HVp4DHj4Uc/mBE8PjTEgF3xrGpu9pkmnGJYLN2q6MSMxuFWQIopQu3YbPqtde7IsbmemZ//7bzkmqE+c3/KLb73Xm/WuGMnKRJHCyk+B+Ddeys3EBssFg47s7fT/aKT2f48ZySuGeyAKYm2++DNJOi/0tPkjQdqgGCtrbCqp65aJI4hKT/DjONM/0onDn5mhdQuj+okCtWStxqm/43Iu1sh3EYqaO/1mnunT59uz11et1LdGwu7Vda3HYmpCjbJ35gtEY3LMk1LgM82zO/ui4woMAvrwRabbgwK5j9SAhIQ31Jt1O0e4dGrnICMRJf+i3iGE5B9C0iYJH4hJeghHfFNP5wXlGy6uGwTNynWC/si/kjEsOlivYF8TXFnsdtHmrAyYnrYQN+eFcHt1U0HHpp9f3ueHSirX8xNhC+PFEJ8HsCJg0e84srDB0cBkFfAKwbUkvIo8phNbHFkN5SK/vq7Htw/wu7dr2GPyC77eNXBJxl7S3FNdpdrz747sBdovfU9otZA0FbA3HPZNP+h/eVRvO6il7lG+fl35Ng7JW/4LAOaPdioQBKFHjifFnihzsMKo/DHTuM9WehGSREBis+3OekJ4QRStDQEndCluSlkmgiCDVtvkwHu+pVLQHadgRjYFUj6dVtY4N9UGXW7EnjMrUAOtEe9fa+vWAFpXYnUxPE41YPZV0rbQgJ4KknmwZ0WN7+4rgz5QC5hDuiVvvq6ZPLiEPSRTQWu6lL9eR2KM2hrsRMZZBn4oUl730srZG+cUWKGuX30X3sGsnpN76gqz1/ksXexTWFatCaKBW1A1MYK09sodFuo6eZW4E4pZCYI/ALC0IoeiyBgE4Z2bIPdtVFBwJIR//f6Rw/OPBrH6tvLr3hN//2kPRMZ+OmIyJ6kx88aKK6j/mdLHxxYSy3KFwTrXNib7rtyEdk8Jgf0sx7uOgo/V4D46y6FyYpRXdwis3xqBHoaPGol5h9VJb1fRRl0rnoGmXJ5Z1thfzfgdaxBTbcfzYwUnxVCnJQD5oBRVzRVtpUql4BcuD46faf4XtKncWiPQXoPKyx7iM7m1wnwbZLdGcgBdaa3+cUVLSCTGvVpUopLmwvmdTnRDSHvA08mBO7Xwiz/nxJyLAzuQ5e8yMHYMfrMrML7t4Q4vk/zzOKgbRvDbo9YA1hi3CGF+B154pGfzqTnh6Mf2ln8P69uq04l6xcGhpZFzKdndb9w2Flu0Su+QZhHpgn9gCZxb0tX9AxqwoKXtLELgTq1WyS6t4LqJoBtKsSaQX8/+N1HNe2+vmPdXkKKASheY/991C6fkN136XiNwULvZhCm9z/TXr9gAfTZRG/qr7I3ptYvpmNqYYYk7z8U8wcyGimFfvPgosinJD08WvI9TLjTn+o9Vi5Hxb29z6ee72oIatLv0AanGOYPREwzQoYfL/7KKCAXvRItYeDijMGiHoMGezw3KGFVdxL8hyriPxkRPFhKwqrh6MfluKc7AxkaxcoVkFakJgmcJsF7FxAgL4ke95nvl57362tn0QtDQ7xnKZv5Lzwf40BqoQZ9Ma9tHKd+5z37wRZNZwWoTRK3ENGVN872birHs193jwE/kCgdzZckvpkzeG+7dSS0no97vAtfVaf1D4Sf7bymaVS/FdZw+KUMSyUP4KbMdH4zEqlCOIc98TUDnKHM7vRzRedKQfh+mr1v9VSh79qJlD2AJxzwpVbkPwF4Ezerd7Hmf+81dEybQjUP8tOwNy3VE/2La6PFJOnzfRpH9jCPF4xdjoQG6E0R3VUFc5eEufOqOcn1B1yRt3gBJyBDayAnIG8gIB7hCV/gfijz6/85JFGeVYDN/rc1ntVOk8p8PKPNe9ojTA4ZcfA6+xsI2pgHUa9m/Co06g8kEiuXz6WyW79YS6wFx4bzPBaXZw391Xa1O5TJrtUQ4XJm70rVvjmz/PgpuaF1tbd+Kbult3kdJjLrRQS+AIQlxQNz2yYJop4qgQ4S9MMuiKubm6HuO3noDor7TYSZvvxqYYZvxOndhk7t0XQqg+vKuQL5wrrwKEN0bkbjhAxjkcDulLkg5BskVtdJflAwfnzpjODZ/X73v5ALnSPh0BqqwgVEnybxxltYVkC4jFtYxWb63iYepYU+szPCe7aHOD5knjh4b3vg/MFo4Elt+GHNavkt81KPD8fMPw6m6Mvv9Gm8f3PIVAymaA/17WoEApdn2Lsy2Y7M8uPpbSsgi+9lb8bk6LCdnvfHMeg8MI4tCrrdZqyS9OooiZc8gZ9dNm2YVoX7+I7P38DJIJdt0L5/pjH0FRAm2kvLdQby2Vd4to6iUzNEp4fAUgmkiltY1oN+rIe+eoknrXf/xVPfAknFhjbe7bOUC2UyNKAVKyD9nug4bV+H6AbIe4QnPeB+MmZ52VYgA+20bAMn0zJsyhk6Mc/0iZzBYV0D5w/WVHYgxIk1692hGS/BmKu3bQ9ub2wtf0rN/9ycnwPyvt6l+f0bQyRyun/7orgCMYZ/GhL9hKS35pYhpMwdWtcc+VL2fKqnSi9VbJb2aSzRoEOKFk+2PSTwUJ0Ut4D0w1fNDJ4YyTe0B+sNW5FQWf1BNnwZgMnlFJB/Wc/jRKjm54nO1MD5AlxT3Ma0LjZ1ElGVxFM7ww18de3j3n3lMhgYSYZv9CwnIENriYoVkI3b9x0Ly87qBgSk/FtYg9rJbpnUboqOBImLuwxObClwXQh4VkCKP/suGthOjO+R9m4pMLaV28Hwum08Q7G+sFPhrzYUeGxO988+i+cxhnE3G30HIO7+5fzg6aF1tbd+qavXcqJFRh+JQH/boWlhZHhSfO6x+wD91wy+UonChpuaanYcjBp99OXC2STlFcw81YpauVYgH36O09rPj9k5STiHgS95ZN1c+n92kIh9fwSeI02XqIK8u3UBcqUEqDwY7N5QQOKEUvpbBD7HI7w+I6GLhbVXfBUpIDYO4LVbkWwM9h6NtyggkvC4z7hfe+bXN85KlOUQfY9WYKbvtmByaPTSLoXTuhQvUcDowSlt43dhZKwDlwdxD/vilutnljca6vfX8zgdmL9pV3x6S8jvihjjismE7PN9ovU+eBVrfe2P5yX/+Fb7+Mv1PnZVKMh8Os/mQzsUTcsbHm0FxLIIYlNruilidWku27XtpkXjD9g8uBzv+bG1hbOJ5BWGeardYiyXgBRT2lb50UeY6OsCsSXWa3+rhRD/SUbdLaqDjcNtQFAOXvt7j935QOhDTkD2l9reMrPuf9m/2CvtzH8+kEi04TRB5hvNBX6dGa/1x/BAj0rB9wnybvlxE704HBW+6OXWmoRfOz2U3mkRm3/Ja8zMmtjDwbodx6a0hqEkoYMMntWCfpQP848A6Y5ypZe9vJVroiwWtRmzpFvxeYa5qRijyw5SHpAJBNtV0DdWb/FvundxHH54bx5+w4FoxO75vU2cKrD5Yp7x4W0hj8uYOLhhLB52Bi4EXU8sL26YgfZSovuWUqFPri2cDZJXaOapVjzKJSDxOzHTx9bp83b6gHxNEY/XjGRRRAaes6VK0v9LCNwFnbv/mtk1raXU5a1U1gqIDqPLATpnZybLeNG5R050twJxK5AigXjraDMSs5L6NCHE15vz5rBns4xwwJQ23jYiykngYcl8Lwvz+5/MTqwcjg5v/Q6yE5BqrNGLYfDpNoXDWiJutAH74lwc/echbGJLX35VGdyuSdytWT7023nUXo53+hGz39KM0T3QiyPDX44Yi6xZ8UCUWesToonRvdPzYFkyFDeMXYD8wRpAy1Hffd3DCkhk1JcKTP/YojCmT7NNBR6vQGxbCKLrQ8pfPHljun3ZSFhf7eVFh1VAAPzrOvU3JPC5jMacrNlt2BFnJhSUrRVoqZK4g6T8/ren0LrhbI+RvPd5qzITpEx8h4jP7XfD6hfn8T5hTpKQcALiBGSwgEwDgoY2nCYFf2PvAoKcAB4UJO6RUH+8YXZi1XB26B++WlgoPO+MzSGfsiPiEyJGwq4+ijNAO5hrRrdhrDKEuyC8n5omNJdjH9r6GixbCT+XVO8iD18paLyjRyM9EDC4WO0cg34CxbcE8F68dr4NFfL2+sUCwuqLBeC8lhDj+zTiFYidjvbnp6cbNcuvpoDWa2ZT4WDUfri2sIp1uehVPpq0+asOxaf0GT7JeizaGGi2/1lrrDRBeQL3RIzL8lHXc1N/MSZTjmyPB4Pl4GdaAQm8xBWMWEB2nf/ZvdzZSbKr0O9uGi8u2t/4Zge7PiP1/Io8A7ErkGnNCBqq9WlSiL0LCJAjxgNSiLsZ4tab5tBLw9kodhuJ8hifMeZD2vAXugzXdqqBzIDFvKiAVgZ5JvyZ4F0WVuHF5ZNh/UVK3k6yIvLdrThSqeiznUa8a1vINsNfHGbF/uLspsxrGHiCJF13Q5P/yHDyOBj3tgISwnwmp805WyOakjU8KhaOXULOP1Pa/1pOY9gjJe+r/vYQnaW8AsxT7TVl3cIC8KUOrst1YmyHUp9SjAuKq684bn//fywIj4LNfxrw415PYtNQQuUfjPZ9o2fuS0AafWBmguAL+u52JyCvQ1jRAjK6Ls5IeFlzyK/fwgKsv8O9EuLPCur2n89NvDycnd6aaU7ejKBO6aUkcH5bZPMysM1NvSvke3FZzeCXYPh3Uop7cinv4eVTyuOb8f0WnmqUXtKmzendRiwtGG6wqVoHTFltko5uw7zOMP841ObP3apr650H6TB5ONriM2s50SCjs0Mh/npHiGNC5ulF35x4K9HgTjZ0g5L62eHuD6+tX3/uFgRG6Q+C8U0CTymnI2HxedYXprEJfm1efZYZXzZAyvQfAcW/frcgbk4K8YBHuFN58ra2x9Gz/OyhhY4ZjnYcyj2tgAg/cTkxn2vtJWyqFyvO9R4wwbcCwt/PRd6/rXyy/Gb0Q3nft0qZihWQUYA/vQ2nEfYhIIQsG/yZWNylEd35y2EOrd7/dTL9+wbM8aQ+ZofCmXnDfzs4P0dRQIzNdwHuIcLNEee/8fO5tW3l6FB2AJ1QjdpsaP4WwFe6FU/pUNy/fbPzLyKOw823Gubfa4g7mAuP3DI//bbZyrJh1ds35I/Txjux1/DfMdMRxXD78Uyf8SKBHiTCrTfN9W4rB/P9vcdZL3IAQrX0or+ToEsEMKmcKW33eA9m+sL66BMG9PleQ2NyhhuKAT8tB09AVwsoj+gXILlMK2w9WFt6+8vvza6zh+gqjL5NoHMkxQnD4pS2VRKolzZXMl1Tp8RXcznkLl1IgyOCvtmt39b/XrkCsg7+1DosITJfbw550XMZlsUYUPEhOiPLhDuYxZ3CRHffPD+5diR6wjLroW7CCcTiIyD6WHvEqV6zewY4EObEMNhuKd2jDH6iFJ79zWGlr5DsLBd2lgt1EhN9rFPh8E7NMyQg4iS11qSYkNWM1QxaoZS+Swt+rjOZePW+YYoYvC/mNgRLayNo8U7TgwPN97Gve9r6t63OT4t8/4jI8KeZcXJx1m25S6A1IGwi8P/89+zghyPRH4rPuGATT4oK4QlZQ+8pgD4gGPGgXu4trF3PW8/vgFEnZRjvjxgnDuZgJxP22QHhmQaB232Je1tavfsnHgU9bGcEzPTedQjqDWpCjqYTU7XU3Gl81YYo1VqqReL5L/aN115wGQn6BwEkbHPbNrcWeCn7AYCvU/AvE7qj85rZo3tGsu3fys+qTAFZxmLUufAn1OlTPIFLNhZw+PNZDiKzOwubBmW04T8x+A7y/Ht+OZteGcmGvL4l/MTOLaMLVucxtiVCQ3EVYN+h6ODHwGpj+DGW4g+/nC1/W46zEHv/r64tLGBBp7cbOq3P4FRriDQo8VU8aGnmjRGLWyPG3UbKB4+ag45hGzwGgbdbfePXwesAEhxAJnNQvR2bFY6bHC63aEo6D2L6zFoEEWE2QX/dgD9g+0TxgCk255Xx/sa3c53efwzrgFmsMzMtvg/y0InRkZD4VIHxrhzTVDASwykgH1/BPhpQRawuZcanNMOzRhWD+19aIN/oo4/Y/DgXBlf21iA78Vrkl12yMzluSe2w55dmhX3lSnhIoM6E0WQhcSIxjyNB6wXUy6o3/8KCW6/uXbZs2X4l8Nrbd/yh9TzOiwpfEyT+nkBVts/b66wBQXwOSPy/AH4gc+Hm/1pYvW0kx4K38rMqWkAm1mIxkf6PjSGOeCHLScWDBQQZzbjNGL4j0ua+3x2aHFEBua4lPIpZHt8c8pk9BifnrB3v7vOIonlvJ5i3EdGN2ZR3zYLJiMphXvtvL/WM9lLJqZrpLMP0sR6Dml7NicE53A3QExlu1ozHjBC3F7RamZqXWF8Oq7C9fjDWUgygza9ER8CIw7Ksp0WGRhNQAJsN0qf7Ujp4depcZEoRsvgs6pXCjIQUXwlZnNGluGanxVEsoPFhemyRxL9UoBukUqtvnJey0euH7ffRl1triOrmEejdmviDDDrEADXWOGw4zkCKFbGDdvs6+Dmj/4Zh3hcRHcuM2YMnEh6gfIGImF/wBJ7U4HtCCh6u8dFzVZnO5ez7/P1anmWiwiEB0WEQNE8zTQGQDoh7BNEKpfEH8r11s2ahbaht/+F1vWOlSfwbQGcRMApAapeG25WIwKP1wm5p487LZx14krJh6yAH+cYVKyB8Cbx5O9RiSfTvGwt85Ko8UpHZIwdCRjPfGrH4E0Xqgd8cNrIhrJet4Kqq0ajNCPOlyPBH2zSSGc2xVdTgjHTx7Jjoeu3LKymHHT8tk2+Ive0PNqqzWfJnt0Y0fYfi8TaEeNHBsbgKsnG6FHAHgR6GCp9AKtXd0IlsWWbncW5y+DUeEkZl0kHCS4P892o2pxeY5yumScawNad9gpl/qH395Jju1PZSrYIua+YJROqTfQbv3x5hVsios+JZzLlun2ct9Ijx53zgPYYccqVuoewxDlixvA+ye2xPbdZLTdECJ0eGTtTAuwgYOxwJpfYl2ue8hCYIfTjA5wtgsRTxdmoc5aTYBwLBOknxwvTGiGi5FN6WfB6to6uR3TwZB7wytNuTOAsy3YwqE+bSEQXHGmPe7Qk6QTAOM/3Pj/OVEOFhNnQtQT7R3IJ1Q42O/PHVPWMUpT5LhDM1w1q42eyPu+qYEmipl9gI5ut04P/imXWIhvqsgzzml/XxFSkg1mT12qfg1U9RJxHRV14t4MiVea5WgwWEkVHMf1CM22WkH1q+KLWhrOTf5GbWwTA9ColwlP5Q3uDM7REOzWieMlhA7Adsw54w+FkI8QgLecvPZtHd5XrP77yan+VJb2FWmb+LmM5o05TsUZzYNQvtj9PVbcBbDGg1aaxiQU+ERj6ZjtBz0xCyAe7euWG6FJAt6zFRQ82WjMMFmyMLoOmKMQVM9Uyo0gbaMD9vYH4CLR5Kp/2XS83geMU2ThdUdGhPgU7uY3w4ZMyz1mjWoMEKiWa0GaCFGfcoYx6QFDzz80OwsVze+fbAfHwCdQJ6qSac2Gd4rmaaRuBxREgOR0rbffWZc9dyrReGU4SHc0G0FKCZAOrt9cWUx/aPRDDEWEfAOiKsAXiVYKyIfL85aEdmf0XdfpvnreuoYU6PqZLe4Ubx8RFjjibMksA4SWiIsyXbTbL+ydTjxOKnUPpRmfNf3N/nvLa+52/geg6jcwHxPgM+goDxtq2L9fQIWY+oj5ivV9r7eYKx5f+WcbJWrm92pO9TsQJiB6em7eqknfmtL95U4KNeyqPG5iffnYWN+gzjd6HSt5vIPPK7I4Z3q2JvDW+3Eapa1HE5hRP7rbLoaD2QC7w4O7IH20zUDUYnE10VSfGTcs2Ii+cN86qiczTEOVsizO5UPCVikOZ+H8c4anAcfJJamc0WQeJBKfCABLf6wusIgTwx8irTV9CkI0ppndCjGLCGY2OsORnVBpBeCM+nXFKSSCaDRDIbRskCU5AzNM3mkfekeIcEH18w5EfcH3BSkNVOexzDzyk2N2ohHkwF/upSBcRyb3kKyapGdQQ0/rVgcEKfxmgbFixObdufu14z4ylj6MlA4MFkIJ+zs+7WDev63vlEU3TAznXM9Jl1HTWaUnWGvTEEMcUnfJCZTy5oNUoxV1nkTAIkdkvI7kP0CBOEXiukuPBjU9O/L+dAclEr1/T16NOMwckK5jjNNNMwakA2ys3ulVnsdMmIQPwKg1YC/KDHZu3opOxJCQ49hrEph33PNykf7EcRNHzKiEjY/2cVRJ+OZI+iuhzRODI4ToCXaKBRM+rtgF4csATACYK2PikGdD2zfGJCE9YMdQv3rBe5OuXpJYZwKgPvIXBT0fJsMEsC3WqTaiWlWJ+C2Z7wbOpmP84jak2zbJpOFn4YRijIAO1XTUZnOc+Dytmu5bhXRQvInO3qRJvGc3OIo17Oo3ZPAUGfNnRLxLgNiB67ZX5qYzmAH9A9mOmb6/rGmCA5VxtclAe9r1WB8oap6ODXH/adbJiTyBhcp8i7WUk0/7aJSo8WO3DuMHo7piHSh0SEfy4Yfv/miLxuxfE2hu1AsacyI9RAThC1e+A2yWj3iLYr8GajebOG2GIgO4xElrS91OZkJSGELwKjqn3Pq01wNClBcpIQepoy1JglqsprrslrrhVC1AM8yjCEtdG35T1A10r0JQgP5RWuygTeU5kn0VuyT4LdOgPEpGZMMRydnmNxalbxEpttd8CZLhYvDepiRrtPvMET4lmtzJ/ykbeyZiE6riWKU/7uz8/Ous8GROPa6FApcExocCQLHJYgTPbZNPq5TKC0kl3wEUkfIkj0T793ORIyZknF46VZA9CXPjmjvAJizZu7NqIxVOoQYiwNGcfngcOYUTe4DwywMcpaMIJ6JJmOFFFfnYRKCQp9wQUfCH1BYZKgExImNPBtit68QZA3HOQYfq9B0K2QIOZREtTIhMCKd/9qu/+XElBjfcqkJN+Zg3dlTx4vX92E3qGuAt9729pE/bSpTSToXZD0ccE4am8CAmC7ALanBXpSApkAcZw6Y820bCikQr+BSRsztRDj7i3PeA/+6iyYob7X/vSfg3lNRQqI1M5p4gAAEAFJREFU9bf4FSDy29QJgujCTQUcs7rAo/WgNJ6K0Rcflhq+lSO94pZFVZsPRkPZ2XDdRoyLSH0yxzhjh6bpGc31gzyDd+UuB/BnJtxF4Dtvnu0/V66Zj91Om7AIaT8y5+S0eV9zAVN6NI2zflaGOTFg9hy/h1UVz06UQT1gdNntLUXUAo1tRnInM3J21RCzpFh77Hw67RHVBGRDD/FEn2iyZh4dAqmIIQtm98DhE9gKhwLtIPC2BoFN1RKPSeH9Cjeg+YBn/m/QqJ9Zy7UGUVOBcIJi+gAxzZUC441hORDk0lZUS1A3gTcoY+4B6CUpRXuSVa7Wl6E0nGXDWeFBw7CBIGEMfCGoSoGSeQM/pyjIMvwE8fyEwBFVgucFhOmG0AKt26tyvUarqLqXkpNyXlBb8APfqq/9eC17uwybIXU0QajVDHHx/5mZHpaIyV9Y3TMm8qreUQAdndN8lISZG4h4SzGwBihFlMVo0sVAlClB8IntQBt6QLhz1R96xMYnMprgRQZ+xLEVpB8ReXnNIjtgT1XMjVPcLiMgEoSOKoFtE3w013riPu2LX14wBttK6e/23EUd2luf5tSRnocvAHQCg20wyeKO7a6eQgROACoQUILjVZCxf2f7hBURA2pnYBuxWV4l/d/KEB3fOYT6U0G/zX6VKSC2EZnphu3RO4nF514Ncey6PE8ygG9DN1hrJwXqMcbcxGx+D5N4YflCOkime0xXbEOVLqgjMozFWYh/yGte0Kc53jqyvbt4mElAh4i3D8TlTTvNesvlH2FZ2UPdKbOyY/NeMDNnxNKQ+YScwaF2a6dzII/6QNKl2OzR5sayUYQZFDKz3fUKrR9i7M8dLyJ2f48DixgpwIEda4QNPUT98QsN93sEFwvUSTLVApmQ8VDE/HCC8HgVe6t9idZlZfZFsVt4055HUlVFc1ngJA+0xBe0pEdzslv3s7c7Woah+yef1C3AfZI4myTqqRHolqDNQtCrAPKGdWTisEpUS8xTFGhsAajLa67OaqqSxGmfRNW0BIuJCcrmDf7YW4ge86JcSIzpDPmBTvLmbIVfa5ikff5A6gGeIXVmvFAv7VS0ZZ+elR4WJ8d4JdKM6gIXxoVGzhgj8Z6UwHmdCg1tardtx57hX3YHBC3GBrVdNl6t2C3IAa9va6BhzzaKUWOKA5P9f1GsfZtnl9BbJWlFFfGjSc+7O8251d3dqdaSnfsGzKUXTsU8YfQFIWFJVrOdJMVnfq8dKAfmNPGuYrFz7joTYjt8UOgTfltN+nfS5+eumjayRjgjpVOVKyAAftTChxDUmdsiOmV7xMcroMqC18xGM3Vo4OoCzK89Crb8bDYdNOch++H6G9FYEOowe8ZYMDi+T/NExUgWI+ba97ZmlZJ4606L36+Mb/J/VjYBGeiN8WqoC7Wpgjoqp7AoyzSvYHBIwWBuwXBdnslXzPZ8pN9XZFAvjgXgTSJ2DezKxKWKzmpWRWKRZLIe8FurPGqpFtikQc9Gxrxg4K1pmIHWZfFgVHpMsL19eF9o4TGyEDUFJI/aubo7PmJeGIHm5Q3LvIGwB+y2zv2LKjYCiDxCLiFEHxG3sUErUyyk2gojGFUC3Egk6pg4LWz62Nh5jXZo5i2TErRxWsDrFeiRbq1XCZ1XUc5MFJ48oc34J7TDs3211npb9D8T0WhhnmkU+mFj+ObPz0qvGM4B5II46CQaGlkfFQg+tSPCId2aZwoSoxncYFnETqe7zsfetOn3eN1i2xcHp5SEtfKyk/s1humlKslPp308o6X3PMYN3XR3b4wutB7pWi+NCKcqzadEhHHKQPJrRsr+c7+9/2LnQxv+n/hnPszPEfLK7w+zufdwtvcb3buiBeTKFh4DpebngDMUi3/KGx6V748dEjJo285p0rJXlLz5nU2xf8WQnZTK0bh2if3OEzAZHL0vr+nUvE2FazA6Yw8FBpyd7LLaJ94qhLhYTpU3l1tAbD2siNgwMNiG2t58NKnex8lJQR/uMTSzXaG2RzP16tcLyIEyKNbJjq41wu510dOGzUPM9HCo5IpQ93YLr6Zv2zPL1fKzzx6sVQf6qDe93taZrSNbLcYoRBMnSPGPvsBHNxUQ7FDs2y22OHf87p+1SuqfkHLs3Kjjk3drO8T2n/qPjiRBJASoQYLG+fGpxhOa6R5J4qFqP7MipHRmfiPy998HcGNr0k9WN4Sed4aBuDBknlxgSDtYBURZNubHkvRvNOuXvzmzevubVqqUC+wZ0XKI+fORQhrVvhcuYaa/jgwtipgO6TEMuwVV3No80Ee9VkAmBlSYHKA7b/jmVo1bSat142Ykt3XsPLMu93f58RUrfJ2aXTM6lT5FgL+cYSzs0giKRiP7U5d6CYz27MEI/itnzLUU+Vu+O5fKEm5of54/ktdUtIDE4bsJo5XShyrwcSGhJqfJM9B5sOgwzHdePct/upS91XI25tVr22tVomZOSGJOTvHcLFNDlq2Pk7FnDyYhKRcA7Rr8p29O858Zzve2OUQym1FT60VNAXBMl6bxHRo1vYrqsmxj0PF4X9C4pMAYqwH2cDGyez1F8894PO0fSZOCrHOBndTlteFMjtERmthUtjVB1FkjuJuEWA9j1oasN3QlE5smTkA4VIubobaJzViIBKonkj5GgI/dHNGoTmUamWmSJ2hCQBhL4HRoIOJZ+KAH2VWUR8QeOCKiTMGY9gjUSqAdNQIdjQF3+STWGS1ehocN7eOwyU7giwOknUAcdxyCzjBaCI+WRIbHFgxSCUFhIEQGzA/no/C5qnSqY9lEyg61jgdSbsBaTU5vDGcTsCAib0rBYFKv4toCcz0RGu25VpWgCXalFTEJbXiPmVh/qPy4/e1KM2JGJmJ05Jm3R3YXwJiucb7omBzQjghmxQ7jvZhp39555XAF8RzYri1MD5sE06l9GvN7QZMSAtNSwHQNSpr4CKS/78btClJCIB8xdmQ0Xk0Qto3yeLsRdH93JB/JdWztvfboiSPSJgfSfuW4tqIFpAjQhm2YMBUJUkimDJKmGpl0K7IPNkENm2d1Ca1nt7Syq5HykqgWplCrGSwlR7kg6q0p1PStnI5oxN57wFIrvR0pP4vqnIepEesZNZIOTwo+PC1oviFM7IkA601vDwqKe9pFz/ZRPnGNiA8jOzXM9l5Fa/oUv5wHvajYvMI5f2NiGzLLTqZ8CdjKVzQeZO6TdfMXT9WFwmxJ8lhf0NFpjxYqw+N6NWRo4kOfXb8EWaGESQtkfOLWHNNLecOrIqIXFJm1Be1vaM8j82ZBCe25TLoZ/vQEqpUq1Jk+nVWiqm/WXOQ/cQCWX+WDsftOlzAH1IWqsDec7LGc4YMWpiUfXuvR0ZZLRscWVzR4tVbM9ljnxQ4uWbDZETKt6VD0XMHw2gJ4vTJqk+xLbqEFUOVeceyLQzF8yqQgnCUDHNlAdFJaiJPzjIaIUWvL2ZWSFb6EQD5B6FLgFzoi8UBOm6dD4z2nE+gtp0f+cLRZqfd0ArKTYHGLoq4OMsrAyyUQzZ+O6Cx72FfGmD6lNlaxfPF9M2PgewWb/rYbrIwJg4awbh2iS0Y65Swz/egpeJgIv6WA2oSP2iqhxibgNaaEbhQka7pC5eUYXsjC19aj3X59bI2YDNf7olAvURBAThud6dOioweyPSwU2sGJLkj02PY4224FvUV+y5axSH4WNdydb0j63oSEoHEpH41aU3WfhlewZyMmPhgGsaFAwiSF0FUS+QR0JqdFew7cFsJrU4VMV0Tp7v0RfmvyuxwQj8ah/7sSfan6KN2GaCQH1301gRW3dwNex5reGiRraj0RjUmRGFvvYVwEqs5qBHllpIaggZ1X8gk66UHXCJgUIRSC+0KFztaIWxW8zpzMdecL+d7UzIbeS2KXp+E553pdnQYmRt2bUc86HNdIYnKVR1OyyqSVkElruNsvIIaTUoQJIKfAre1Kbiqo/I7WjmTrxKNGfpU80p+HE5CRJl5Jzxswl7Yr/fx2+G3tSEQ1SEYyTtdrT5VM1sCkqpGpakf+0Cbo++22jZWWkRooytUeA74j81dC1i2ATLRC9vZC5kX/QXeqGjoXQXMHVDzY/yXWcYisrOjdB8g1WxF09UCyD5EPIJGFSHqIZBoq0QvV0dRvcDWiQnEgddrp3PFxwDtkM7zubkiMBehVmFF10MV3H6kV0oG89nBe6wRkOOm6e8MOHpcCdBIgXlgH2ZGGTAtQXxuoegw4Y8B2UF2wCnrVWeC37OCxH21ZrCvug5hQA2pJDlh/LgAmArx1wHH/L7mO+4Fhr5fEqQIGcRmdAHV4IM7A0AKYlcvBC1aByx3Jd6jv+0ZbW7YeLdYPH8DEXvDKVnDsLGj/4i9t4lMiIC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fD/AUftEIJz08WrAAAAAElFTkSuQmCC"/>
          <p:cNvSpPr>
            <a:spLocks noChangeAspect="1" noChangeArrowheads="1"/>
          </p:cNvSpPr>
          <p:nvPr/>
        </p:nvSpPr>
        <p:spPr bwMode="auto">
          <a:xfrm>
            <a:off x="95250" y="-204788"/>
            <a:ext cx="14287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8292" y="3559557"/>
            <a:ext cx="2485293" cy="2435586"/>
          </a:xfrm>
          <a:prstGeom prst="rect">
            <a:avLst/>
          </a:prstGeom>
        </p:spPr>
      </p:pic>
      <p:sp>
        <p:nvSpPr>
          <p:cNvPr id="30" name="오른쪽 화살표 29"/>
          <p:cNvSpPr/>
          <p:nvPr/>
        </p:nvSpPr>
        <p:spPr>
          <a:xfrm>
            <a:off x="5878695" y="4462040"/>
            <a:ext cx="1432713" cy="504176"/>
          </a:xfrm>
          <a:prstGeom prst="rightArrow">
            <a:avLst>
              <a:gd name="adj1" fmla="val 40738"/>
              <a:gd name="adj2" fmla="val 47684"/>
            </a:avLst>
          </a:prstGeom>
          <a:solidFill>
            <a:srgbClr val="77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3" name="오른쪽 화살표 32"/>
          <p:cNvSpPr/>
          <p:nvPr/>
        </p:nvSpPr>
        <p:spPr>
          <a:xfrm>
            <a:off x="9655888" y="4477808"/>
            <a:ext cx="1607825" cy="488408"/>
          </a:xfrm>
          <a:prstGeom prst="rightArrow">
            <a:avLst>
              <a:gd name="adj1" fmla="val 44763"/>
              <a:gd name="adj2" fmla="val 50000"/>
            </a:avLst>
          </a:prstGeom>
          <a:solidFill>
            <a:srgbClr val="77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36" name="TextBox 35"/>
          <p:cNvSpPr txBox="1"/>
          <p:nvPr/>
        </p:nvSpPr>
        <p:spPr>
          <a:xfrm>
            <a:off x="9576677" y="4135443"/>
            <a:ext cx="1348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영상분석</a:t>
            </a:r>
            <a:endPara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1" name="오른쪽 화살표 40"/>
          <p:cNvSpPr/>
          <p:nvPr/>
        </p:nvSpPr>
        <p:spPr>
          <a:xfrm rot="8851157">
            <a:off x="10576591" y="6122013"/>
            <a:ext cx="2715347" cy="508497"/>
          </a:xfrm>
          <a:prstGeom prst="rightArrow">
            <a:avLst>
              <a:gd name="adj1" fmla="val 46654"/>
              <a:gd name="adj2" fmla="val 55453"/>
            </a:avLst>
          </a:prstGeom>
          <a:solidFill>
            <a:srgbClr val="77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370" y="6539888"/>
            <a:ext cx="1973034" cy="1973034"/>
          </a:xfrm>
          <a:prstGeom prst="rect">
            <a:avLst/>
          </a:prstGeom>
        </p:spPr>
      </p:pic>
      <p:sp>
        <p:nvSpPr>
          <p:cNvPr id="42" name="AutoShape 10" descr="data:image/png;base64,iVBORw0KGgoAAAANSUhEUgAAAZAAAAGQCAYAAACAvzbMAAAAAXNSR0IArs4c6QAAXbd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PRUFBQURoQ0FZQUFBQSUyQnM5SjZBQUFBQVhOU1IwSUFyczRjNlFBQUlBQkpSRUZVZUY3dFhYZGNVMWY3ZjI1Q1FHUWtFUFlHR1lvb0tscTM0cWpVU2EzaXFGdjdhclYyMmY3YTklMkIyMGIlMkIxNE8yelZPbXBiWjFzSGRVOVVsTHF0ZXlzYlJabUJKT3lzJTJCJTJGczhOMXhraFlRUWtuQnp6eiUyQjE1Tnh6em4yZTUzdlBPYzhrZ0cwc0JWZ0ttSlFDaEVsblp5ZG5LY0JTQUZnUXNrTEFVc0RFRkdCQmFHSUdzTk96RkdCQnlNb0FTd0VUVTRBRm9Za1p3RTdQVW9BRklTc0RMQVZNVEFFV2hDWm1BRHM5U3dFV2hLd01zQlF3TVFWWUVKcVlBZXowTEFWWUVMSXl3RkxBeEJSZ1FXaGlCckRUc3hSZ1FXaUdNa0RPbjglMkJUU0NzaU9lMXQyeEdPanRhRXRUV1g1SENVQklDVjBwckhzJTJCSndDT0J5QVpSS0ZTNmZCS1VLVkFRSml1ciUyRlY2bVVvRktSWkdXVm5KVEpaR1JWbFlJamxwUTZGT2VsRTBsSkNqTjhaWXRlRWd0Q0U3Q2ZqSXZqZ3AwZFQ2b2tJcm1lWHNHRXE3TTkxNmE5amFKTTBoMDRWcmFFclMxZmxuRHNCYkMyTnRqcXlNcEtCYTlQcjMycXFxbzhLQlFWY0hqVzk0aXlxbUlGS1NjNHhTVlpEamFRUWNUSHl3dzJJVHVRemhSZ1FhZ3pxZlR2U0k0Y2FWUGs3T3hxTFhRUDRYYnVGS21TU0VlUzdYamV5a3RYTzVOSEUwSFZyaDBRS2hXb2N0S3BTVWdBc0JMNjZEJTJCaGhpY1ZvdXdhWjJHT1p4Q1FIQTV3S2lzQlJneFJjbng5anBQRnhiYzRRSndEY2NsRFVVRjJWb0NycTV5SWoxY2FmQ0hzZ0hVb3dJS3dsUVJDSERjamtPUHMySlViNk45WldWSDVJcENxRHNxekY1d1ZKeE9vR1Ftd0I2NVFBR1N0M1E1QllheUdvS2NiSVpPQlVpUUdFa3FwUDFrTmpRRWkwUDg2V1ZwNkZld2N6eEVTOFIzSUswa1RuRDFVYkt6MVdkSThMQWdOeEcweU90cEtLdlNJSW54OHVzcWRITU41NVJWdkt2NCUyQlM2Z3VuUUVBZXdDd0FhNkhJNmp3TG1mbWphTlVnakpYQ2dCVkFGQUtuTjREZ1FnTFRWUGFXdiUyRkd6Y2s3cDZnb1NYVTlmdnlwbWI5R20xa2VDOElXc0lxTWk3T1dFcndoVm41ZWZpbzd4MUdLTSUyQmRlSk8lMkJuVkI4cmhXMEdkTnBJOEF5VUlzQmpMTkVwQkRqZW5qOUNsZXc0bEphSkhPMnNyN0RIVm0xVTFQdzdDOEptMGc2VktsSnBWU0FSNU5zZlhGMFdWZjMzcyUyQmVRaU5ROXppTVFTSUtnN2xwTWJYaU1KVWdTRkxrWjFQMFMzNXMzYmZwZlVGNjFubE5jY04weEthbVFxZSUyRmVXdSUyRkZnbEJIeWlMNEpOYnRvemwlMkIzbSUyQlEwdEp4c3RVcnFYc2Q0ZTJoNHdqTTdVWSUyQnlhWHVrMWFUWDg0amxZcE5aRm5WRnVjaiUyQng0UUFNOHVuc3g5JTJGUmElMkZHUXRDTFNRc0hEckdtJTJCZnZNNTV3RVF4WG5ENFhpM2M4cnRDSDBtaXlyUzRGVU5PcUZHVlRkMGh1ZU5nV1piRjR1MFJjZUNvd0thbVNwUlY3SEcyMkRCU1BtOUNkMnluMGViS3k2bVA1aXZXb1dRR3VoMnViVUt3MCUyQjJVTiUyRklENkRsbEFqY3FkTkM2Vnk3Tlpwc2dyT09WODR1QWpBMCUyRkZpT0hZbmJBV0cwa0FRdkppWEE5T2NJYzNGV2ZPelZCck5vVkFlRHN4Z3RtbWVBbnlDVm8xUkdvTnE0JTJGUGYwRlV2TkVwNldpbUtkWmlybk95SUZRckY0aVNxVFA3a0w3ZWI2aXVYSnVpUEprQVhJOUFkdGN6b05TcWQ4Y000S0lOMHQzdGExSWlXaWM0ZlBnUm9kYnRXSFN6ZUJBV0RSJTJGanh3a04lMkZGUjE5Y1pjNnI3SGdxOVZBVUdEa2RvWnZUMlhXUldVckhRNGMwUjlkclhRWnJFZ0xCazUwaFY4QTE5UzJiYjdUcjVpdVQwTFB1TWlnQWFqMWR4WGNzbXlxdGNnciUyQlNrVTlKZXNYRlhZUjZ6V1NRSXhWT21EU05jWEhmTGZ2clJrV0R2ZkNhVlJMd3praUFDcTNFVGJrQlY2V3luaElTYkpsMlFDU2EzS0JCU1I4OGd2MDlWTjIlMkZQVlYyNnh5cGNUQ0J3bXFaRU1ISjZod1BIMiUyRnRMSzBuQlN2dkV4RHd6V2w2ckxzVWlRSWhSREtVJTJCZ2ZOVVBPNVA4alYlMkZFbTNGaDdOVk9XJTJCR2c5UHVjVll6WWlVRUVLODdGajdkU1J3NWdnNnNqRzZNQjZFMExpNE1RanB1cnZyeTg5NFlIc1FhMmMxZm50SG9qMkZYdkdremRwT2lrbmVjanU1bHRFbUQwU0NVVHA0JTJCUjhYbCUyRktiNGN3dEJlQWVidiUyRlN4SzZ4REFmSkpLbkRIeDVVUVBLdFhCRHUzN1dRcWVSZ0p3dHdSSSUyQnhzZlFLJTJGVWgwJTJCOWpySTVlenUxNGFsbHdvNjV2R0E4OExRNVZXWmFaJTJCNkpTV3BneDRaMUJnSFFzbllsJTJGb1EzYnYlMkJKZnZ2VW04NmVweEIlMkZMTElWNkd6RHZBV3YzbERsWk05MTJuWHJ1dE1JZ1NqUUNpWk9lOWw1ZFhyZjZqdUpyUFJEVXlTMHVwM3dXZ05UbmdJeWUwZU9kMnhLRzhYVTVRMmpBQmhmblMwZmJ2UVRoc1VGeTdIRVU5ejJlTW5Bd0ZJdnhJZVQwa3ZEJTJCRDA2TFpSbWYlMkZrTGVHUkk1Z0NvRTIzTmclMkZDMG1IajNGVTl3cmZMdnYwNm12VjZhZE95cVBQaWFXOGIzc0xYRHNwU0h5OXdQYjYlMkZUYWZhYU5NZ0xCNDVyanNuTXVLNCUyRk9zdmhhejJVMmNaWmt4SDFKNWFMWDQ5bFNnU1RlUCUyRiUyQmVjJTJGYmZYRjJpd0l4Vk5uRENWejgwNG9UNTBuMk9qMnRpcCUyQkxWODNkVThjM0ZmRkRmUWZ5OSUyRjA2JTJCR1dqMmo4RWRva0NNVnhNNGFTNWRKRTVhR3pyT3VaOFdYRzdHYWtYTjVHOWxOeHZieEc4MyUyRjclMkJhalpMVkRMZ3RvY0NDWFQ1NzJwS3BQJTJCcU54emtnVmdXNU8yVmx3dkJjVFlhSldWdiUyRiUyRjdEcmVLZmlLU05yV1psQnB0Qm9TVSUyRjJlbmlOOHFsMzg3alhVJTJGYTBWcGJzTkQwJTJCNXVOcSUyQiUyRjlhc2s5OGtidnZIeEZXM2hkZG9FQ0JHQUpjRmg2MldyZnB6SkttRGFnbGlaZG8yb3NMRiUyQjY1M05wV25KaTd3T0hDZzM3V3EwejI3MklLUUEyQ0YwcmV5bkZYTllEeGp0REdWN1FFMWREJTJCdTMzOTVhZVQxN2tWdFN2Rm03dXBrOUNDWHYlMkZXZWIlMkZKdXZwckFBWk9IVkhBclFybTQyNyUyRiUyRm5UNGYlMkZmVFd0T2M4YXU2OVpnMUF5WmRyTHN1MSUyRiUyRk1GaEl5Q01MUmVNbVUlMkYxSkJWc1hubGxydU92djI0MDE1Y3lXeENLWDU0NW5KUklqc1BGcTZ3Ym1ybEtUeHRZRiUyQlhtOWx4M0ZUZkFaeHglMkY3ZHBENXJoa3N3U2hkTmElMkZ4aWtMOHZZcUQ1OGoySnlmNWlnMmJXdE5OWFpFYjYlMkJ4JTJGRjklMkZOanVEdnRtQlVEeHFRayUyQnlzdlN5OHVRVjFnN1l0bVRkckZkTEFYRndEeFhYdzdzJTJGZjhlbWklMkJhMFdMTUNZZW1vT0E5VnQ3QjdzaTklMkZkR0pkMGN4SlRKaXhGblJ4czNwbDJnT1FGSTBTeE1kbm1NdGJtUTBJbjQ0ZDI5NCUyQnN0dFIyYkxQQjdLMlFITVJEJTJCYXRBMjJJTnUlMkIlMkJmNndpSzMyQ1c3eDVtQzdNQm9TUyUyQmE4dWs2OWY5eUVMUU9ZSnZybTlFUUt4M1p2dmZHdSUyRjR2djN6R0Z0WmdGQzhkUlpFMVMzYnY5RmlJclolMkJnJTJGbUlCVU1Yd1BHSTVKQ0olMkJEMTdEYlJZZk9HWGFaJTJCWFpPRFVEb3VMa3psNVg1WHNXNGJsOVdFbWxvY0xHZCUyQlZOUll6WHBScXBMSkJ6cHYyM0xMbEc5dVVoRGlQZEF1cE9ObCUyQmZKdnc5bGpxQ25Gd0RMbnBvS0NGN3g2alpPZk44Snh6eDZScWFoZ1VoQktYbjFqcVh6ZGhrOVpUYWlwMk0lMkZPaXhwVG00JTJGZVhlR3diT2xicHFLR3lVQW9qcDB5VWJIdmVEeWJrdDVVckdmblJRclFxZmV0NTA2ZTQ3aGh6U1pUVU1Va0lNVGtUTXF1b2NueUh6WTZzdmRBVTdDZG5iTTJCYWo3NGFLWDglMkJSRlpUMWN0Mjh3ZXRJb280T1FqSXV6Rm9XR3JZY3ZsczFpNzRFc0dNeUZBbmclMkZKUDd2JTJGVTNDYiUyRjgzeDlock1qb0lpMmJPZmxtNVpSTWJHV0ZzVHJQemFhVUFSbHp3cGslMkJmS1BqOWQ2T2FMWXdLd3VJWFhnamdlUHVscSUyRlllSnRqcVNGcGxndTFnWkFwZ3hBWHglMkZHQ3B2THlrayUyQnQlMkI0JTJCVXlOU29JcGUlMkY5NSUyRnVxYjc1YXdzWUhHbG02Mk9sMHBnRHVodFpUWGw3SzMlMkY3blp6byUyRjFNS09SZ09oSkRhMnQ2cWs4aUxjdk12R0I3YVFhZXpqclVjQnFncFVaR2NBb1dOM3AlMkZqNEc2MDMwN09SalFKQ01qcTZYVW4zcU4yeUg3NGZ5U3BqOUdNcnF0S3h6QnMyYmhOY1U1SkFsUkxEdnFTMU5aQWNqbjRUV3ZCVHFLVGglMkZXdiUyQmZzZnN4NU9NVVhUR0tDQ1VUSnc4VW5rJTJGNVREckc5cTRaR00lMkJGSUlrS2VBZ3dHU0ZGY0NEWnc0Y0NMMmJZVU9vaDUyY2JlR2Fnek1vckswYkhTeTRXQVRPS2prVUYxV0E1Nk5INEYyUlZ0TlBEdlpnN1NJQUNxZ0E3SWxFdzRlRzlpM2xoQVUlMkZMOWk5ODBScmY0OWFIWVNTbUJoblRzJTJGbmpsViUyQjhYa1VleGRVWndMRFJzaGtvQlNwd1ZZSUFHS2ZLRWdQQ0FhdkR1NFFFT2dCJTJGM1I1RHJ3OFhjRER3UmJzWEp3Z24yc0RqdTE0MEY0RCUyQkdvTFNybE1CdEpLT1lDMEJPd3F5aUMzcEFJS1JCSnd5VXdEcXdjcFVKVDVGS1FwMmRBN09SSGE0VnFxd2FuZ3FZSE43cDRBMU4xd3lidm55MUllUHQlMkZhYVJOYkg0UXpaeSUyQlNiZG0wbXVzWlpMSE1wWGM2WmE0VXVFSmI2cGlZMWJVblZQUiUyQkRvcDY5WUwyQVg0UTZ1OE9YZzYyME9vTXFVWnJjWlVTN3VjV1FYWjJMdmhmdndJWmwlMkI3Q0N5ZDJVN3V4VWlSVzc1aFdQSXVOYWtHZUtYUFN3WHJNdU9uOGclMkZ2JTJGYU0zZHNGVjVqcEh5aWc3ZXR4V3J0cnBZb21jTVh2SlJvTGxDQVJUNEJNTEo2WFBBTDZvckJFU0VRRWRYUjZNQlRsY0J5aTZUUWQ2VFBDQXVYWWJLeEwlMkZCJTJGY3haY0UyJTJGQm9TTEQlMkJBdWFXazdKSHJTY0tlTXlyQ1NWUFoyT0JKZm9Dc2RtOXV2VlVFb21idndkZm1HblNzdENZRHFmSmNTNnBoNWUlMkZRTUVJMSUyQkFib043QWtPSVIzQXlZYmJYUDZZckQ4V2NzZ29rRUx1dWN0QTd0b0xucnVPZ0Z0Rkh2VkJzU1FiTHdYRThTTm5PZTM1ZlV0ck1hUFZRSmclMkZLczdET3RqdmptTGxKcUVsZ0ZEdENGd0FGVkFLVjVZc0E2JTJCSlk2QnIzMGpxenRYV0d3WEl0Q2NnTzNJTXBDczNRbVRLR1ZBSmZTd0NqSlJmNlp3SlR6aUZKZDBjRDJ6RDY3dkJXNnVCc0hqcyUyQkZqRmdUMTdtYTZNb2IzdzhVUHolMkJOOGZnUFhrQ2RESjFkRWdqS0xMQ2xWVUthbnhCSXBLS0NwUmwxYklMNU0xT29lYm5UVTRPN1FIc1pVYSUyRnJiVnU2JTJCaFBnYTRwc1NEcDhIN3A5WGdtM0RZSW5aR1ZOSndCdzBaN1h6NlZLdWtTMndWRUdaRVI3Y1Q5aDJ3UiUyRmJWank4d09WWVFZOUh5YmQxQiUyQnMySDREMW5HdmpZTlc0MjBJWkl0Qmc4S1pQQm8wSUoyR1ZsUWthaEZIaTV1VER3M2olMkJRbFN1RiUyRk54aUVCZVVRdmZrUk9EWEc0d0hBR3JyNGJPRzQ5MFBHUWd5TjJkdzgzQUNHMGVBMDc1UjRCQWFBRzUydHVBWUhncnUzdTdnWW1ldDkwNk5ZTHl3TnhHYzFxMkhvSVNkb0dTdzRvM0swalolMkIxRGElMkJGVG1iaUk5diUyRk91bmpjbE4lMkZONHFJQlNQbXhpbnZIcGpKOTZQbUhpWng5MlBrNXNCSjVjc2cxNUxsNEMzZzIyeldJQWdlVkFnQmRuOWg1QjlKeG44VHA2QWRxbHBVQ0lxQiUyRiUyRnNod0JnQXdCVjFDNVRCMXpOTUw3WE51N2pHS2dnb3NmRkQ0ZFZxQmNvJTJCSHhJR1RFU0hEcUhnVTMzcnRERDM3WFpvRVF0NjVrTk82RHpmOThGUWE2TWtibGlhVG5tZHVrNFhIRDBZR0t6bUsxRFo0T0RFRU9WU2tNN0pWWiUyQjhkOEJURHlLNGgwaDMxWUFtWWQyd01naFVUcVFXTjJGMmpudVpFTDdwRk53SSUyQkVzREw5M0F3VHB5ZFJ2Rk5qUXl3VU42TnpXVjk3VWRnNVFneE9vSGYxcGp3aXc2eHNGeGFOR1FaOSUyQjNacWxTTHBmSUlYc09XOUE3ME9iR2JrclVuYkRtWFAyT1ZhVVRpRGk0OVgzQXdNMWc0T3dlTkxMUSUyQkQwaFpNa1FUQnVGN1I2a2dwWHBpOEd6JTJCVmY2SFR2b3hVYTZRbEpVTEh0QUl3NHV3TnF2RmJNekFaSEFiT1dBMEdxVHhRVVRCd0hUcE5pSWFSSGhFNkF4UGM5dTJ3RmRQJTJGNGMyQmF4Z1Q2dzBWRVJmWVVITnA3MVVENG80WXhLQWpKcFVzNUpZWGl0YktmZnB6UE5COVJHb0NoNjc3WGV2ZkRJOXFqUzljZ1o4TjI2SE53WjQydHNDMnA5bW1GRTVwYW5nd2FBN2ZtTDRDdUl3WnAlMkZmamdVWHZuSHdkaCUyQlBUWndQSGtNJTJCcERUUG1VeG96JTJCaEo5dzZIT3pCYUg0eFJjN0VONSUyQnFhcnR1eG1sdnNhTCUyQmMzcHM2SGYxbFZOM3Bsb1pZWEhEeiUyQkMyJTJCa2t5dXVFQ1VadTJ1a0FqNnpwMzMwR2tiUGl0SDZJZGpBUWlGUzg0YWpueGNveVNSZmg3dDNaaGdLaVFYZEN5WXc1YjhpM2JsekJwRjJRVjFVSkYzc1BnMDQ3MWpjcGVGZVRIMFBSa28lMkJwT3hGVGJXaTBMVFRMSnd3a3ElMkY0SGZWOGMxdVJIYWY4WGF5RDZvOWRBd2FENmt0UnVPR3JzVFA3aEExdk5Eb1JVV2V2dXZVN0t2bHplanlsbUNid0hGSkVWSUR0N0dUcDE4RzZVNXBUZGJNMGYwUHUxNldEajRnTnlHME5aNUF6RllzT1BRMnVISDA1YkNQWSUyRmZLM3hpSXEwdVRwbUpuUzlkSW94ZEtITUZUTW5KdklmWmI1QUpDVXBERUZkZyUyQjJFa3JFdjlWRmR2bjZCU1FvWkpQaTVaZiUyQkRjUjh1YXBUVzZHdVpzJTJCQXRDUHRqTGFPJTJCOXJvS0ZtcUt4VUglMkJJRHUyWCUyQk5INm43YUU3QWUwQXVjQ1Z0RzNBOXBCUTJ2ZDglMkJ1OXZ2aWIlMkJ0S3E2YjZHUXlFSmRObUxxcjZZOHRxcGh4RjhXdWZJJTJCR0FZOTd0UnUyQUNNQ3N5YTlBeDBON2dDazd2ejRDUlVXaUEwRHlnWVB3WE4lMkZJQmtPZ291Yks5RVVRY3ZRQVklMkZRRWVDVGw5aDgwd2VuYzZkMzYwS3olMkJNd1lCSVI1RnBTRWRUOHBYJTJGc0tZb3loJTJCNVROZm13ODlmdnF5Z1FvWnhlN2E3RGNoYlBNR2l3WWdMVXdJUkJIZkRXUVhUelY2TlAzbndrM28ySzhiWTA0TGVFTGlqbjlodjZDNGNJSWhqcVFHQWFGNDNJU2VaR25wWmJpWGJCUmpzeUclMkJQdHJHUUpQRW1RTiUyRnclMkJneGd4cDBSYUhxMEc4WTQxVHcybWpTMU84b21DbnZ2Z2U5diUyRjI0d1VjTERmbldmWWFBc0p3WlZiY29iNlR3VUNCdDIzZHhQclRuVGt2b1poQTdJUW5Ba1l5ZjlIJTJCS1BUdSUyRlpzcFJGQW1EUjQ2eTJ3JTJGQkx5SzBEbzN4ZUhWdDhRY1FzSG85STEyMDlCVW9GTXgwSzJjSVRMM1V3TENQZHRPVEl5YkRzTHVYbUhVa0hUUHVIYWVEJTJCNWZyU3pQNnVSYnZoR1IwdEZWSm4lMkY1N1pGJTJCdkdNT2t1NUVtRU9KUk5HWGlIUEJOT3NFWWdXcXBFTkhQNCUyQmxCbnBNUFFnJTJGWE9rTWlDSGVQbXcyVHJpVXhTa3RxJTJGYzdpZ3c0bFJTOFI2OWZYOTZGdkZrbGJERUxSeU5od29xam9McEdWelppanFMYWQ4TkwlMkZmUTRoMzYxZ2Q4SmFvcVp0SjJRYUNLbGtVUDQlMkJ3UEYyN1NEWXZUdTlXYWlyMTduRklKUzhPSG1rTWkzdE1GRWdzZ2dRSXYzVWQ4SUJ3UEYwWTRUYXZTVUNWSHNYUExQNmR4aTlhRnFENFppNEUxSWdkQlVDNGVzMTJPbnclMkZ0TXRvV0dMUUlpJTJCb2tWaXlYTHl4eCUyRmVaTko5c0ttZGtQb05BQTR3MEJ0RVgwRkNwY3lEMGVNaFlOdlBqWnB6bUFoQ1drYmdwWWtmdSUyQnolMkJhNW0lMkJ0R3V4WWlZJTJGTHM2RFIxamRoTVF6Ym0zSk9Wa1hnbW02RTlMUDR0M3c5dlJGbEtHZXlRR3QybWhGJTJCZFdHOVFMUE0zczFlczR3RllSb21pR2ZpM3drcVNnTEMweEtvaE1oYUNOWmc5OWJ0Qk9XeEUwTFYxcGIzU1dQSmpKT1NhRU5oRWhKcFBxeEw5WkElMkY0OCUyQllWem9qalpKUXM4UmJrNDZsY3pLZWVOUFRVWlhNQm1FeEF2REFHVGxRWUw0JTJCQXh0Tk5QMGU0dEFLSTU5YWFKaTMlMkI1NHBoMUZ0UjFIYXhNVGo2WkpleE9CJTJGJTJGcjdWRlE4a3pURW1vUUdkd0NGS0J0U1B2a09Pbjd3bHRaWVE2YUNrSllUcTJIRFJnZ1NFNCUyQmJCSVFsaTklMkY0YjlWUEt6JTJCMlpCRFNoRWMzdHV5bCUyRjRPUTd6NEJBQ0VqRGZrSVBvNG9HOUw2amdMeCUyQnRVd0pDSkFKN216QUJBdUVDUW1ydGVKR0kxMDBuc25SRmMxc1l2YkNlWFdnd09ZbU5KUWwlMkJOb1kwVEhrQ1pZdVJhQ2R1OEFWVTQlMkJjRDFjMjdUV21NNmpDaUNDJTJGRUZqSVBmdHQ3U0dNTlduQzdOQldBeWNtRDRKVG9XNVk0bXJWJTJGV3lGJTJCb053b0p4VTd5c1F3TWVxVGIlMkJ6bVdhVXFZNXg5SEdnRWdsY2twN0F1ZTI3SUVlR3paQmNQWlZLb3QxVzBrciUyRnl6VmhaajZpRnlNR1ElMkJlYzZlQVglMkI4ZVdvJTJCZWpkR0R5U0NrQW4wbnhoWlZaa2o5UEk1dExkTm5OOVFiaE5LUkklMkZ0WEhUbHlsb25KbkpvQ0lYVUh2Sk9wODFIc1NVa0YzUGo3TXRqdWlBZiUyRjglMkJkQmtKNUY4UWxUUDFEem1FSHBNcnBJalpWY0JySkNNVWlnRks0UG1nRHRKbyUyQkhvSmhvQ096Z3JWTVdOdlFSeFZZJTJGN3lxVFFZanZpMG1nckFZTTZPWjA5dXhObzRKUUVoYzNReDRmdjRXSjk4R21RSWdhMGMxajUwRzNtQUVRdVhpT1RzSkpNd1lCZWV2S1BlRHNQd1M5NHJkU0Zacnd5SXFwQ0sxZGJLbWQwaGp4bUpRRE1xWkJ6RVhRcUZNcjRtbm0ySkJZQ0IzUkR5b0hEWVMlMkIlMkZxN05Ta0NFRGd4ZSUyRmJwQlNXcDJnOWhDcG9PUUNtM3EzalBXNmZxViUyRlVZRElSa2ViaTN4RDE2aE9ITHlWYVpxQTV2eUhjVm84UzZIdHNMbCUyRnJFZzJMQUtlb1Q2Tmt0Z2tWRlVPRlJXQWRoY3V3WlgwcDVDanh1WFFYRG5EaWlTbjFJMUJkV1hDM3NLb0ZqSmlTNE1TdGNXMU1aczdJOTlzZndhQWcwYkQwcXBiRzlGa2QzQjFjY1olMkZvb2FEcDd1VHRCJTJCVUg4SUNmVFNtamVtc1RueHczSjU2WExvdXZ3amNNRWt4aFlKd2x3Z0lrTiUyRkVONjh0a1FiWHhyN1hhJTJGaktJSlFITnh4alhMJTJGc1htV0NzTE9GMCUyRlZGUFE4cyUyQlJ0OEYwd0U2SkNmZlhoQWZVTWdyS3dUQWEySlJMSVRzNkVvaUlwcE9VWGdjdkRaT2lRbFFybnF6Z2dGSmVCRTZtMkNST0Y2cU5mN1VhNnFOUHZ0eE00d2xscmV4akZxWUN5d0NDNDZlNERvY0YlMkI0T3pzQ0U3T2ZPQUVCb0NkRlZldiUyQjEzdFhUMTc4M1p3Zk84THFsQU11dkNwY3RJaDMxSkIyQ2ZxRiUyQkhGdiUyQmZySXdCNmdSRFQzRHQzanR3alglMkYwYlk5UGNhOXNKRVlSNGhLT1BsQ2lFZjAlMkJkUzRGUm41MVJFJTJGUHdEcXJleDlRTjYxSmdFVkJORFl1STB2VW5zQSUyRm04dGFMeVJvbXdIdWZkTWN1a0szY0NPRXAxJTJCdG9mNUZtbGdwQ3E3allJM3lRamRVbk1iQmUlMkZDbDRmcHdYTDhnM2slMkZ4ckg0JTJCSm1sR1VQMTFCU010cTdaSm9lRXd0V2ZJNkRCNGREUUlicmtGQm9NJTJCWHRxWFA0TjU3NnRSVkVPODlBZ05YZmd5MllOJTJCbzZjVlNRVWlsJTJCSWdaS3E0b0tmYldwNnF2WGlBc0hoSVRDYmZ1M3NDS3MlMkJhZzNXdXBrRFgyZkhOQldIc00ycWhkRU5RRHhDTmpRRHA4R0hqMDcyV1doVUUxMFE2ZEQ1N2V1ZyUyQjVKOCUyQkIzWkZqME92Y1BwQnJjVUt3VkJEU0poMmljM2lRNFBTeFpydXY2UVZDYWI5aGZlVlpXZWVaV3ZCRm41MndNV0d1bmNVYUFWblV0emR3WTRhRHBIc1B2UlVocmZIQndUSHA4dG1vS0pLZiUyRndlRXg0JTJCRFMlMkY0VHRjT0Jqb1ZCTFJtRXVCa1JRa0VYNTF0WG1wM3VRaThRRmc4WkZhczhkV2t2RXoxbGFDRnZ5VTZvQ1pCMFBmamFKZ0glMkZJRSUyQnFicjFIYUNCNGVMcUEwTUcyV1dhUDVvQVM3NWZZeEZWS3lKV1dRVzVlRVFTZE9nWVglMkZra0d0OHZYd1BQUkkwckpRbWxrUFJ3MW1rdnc0OEpWeUJ0RXlWc3FDTlVmN1dLdzZobzJUSERyJTJGTW5tOEFUNzZnZkNMcjFtSzI5ZjNzaFVHNkdoZGtKTnpLQnpWNklneXdvcnFOTGEyUEM0dDNmRVNMQnpjd2NFNTZQUU1MRG5PNEtyVUczWTkzQ3dCUjlQSVJUTFZWQnBoJTJCYUxoczFUVmc3Wk9lcnhja3Nxb0VBa0FibE1EcHo3RDhFbDVTSGNGcFZDJTJCTU1VcXRxdWVzNW5aaEJ0MXd2Nm1KMFhPUkN1REI0QlklMkY3OHVRNFFMUnVFcVFBZE9zNTJTWHV3MlNnZ0xBb09uNlpLdmZjN0MwTERadHRHY0tMWENqWUVKJTJGcHJxZ3VtMVMwRUt2YndoS2NPd1ExNGJWZUI5UTJmRlF5aW42WEJoclV4c0RYSGZZNVdPSkVnZ3V5WVNhQ2FOaGtDSjhYQyUyQmVQbllPRFl3WFhTR0ZvNkNJbmc0RmVFcWFtJTJGR1FXRUJVRWhVNG4wbEQ5WkVCb1doTG95cjZhJTJCWUNNUEdMSyUyQklWVUd3RllBS1FPandYbkJ6RG9sMHZidVRvU2hFNGF6SUt6bUFYNkFPR0dkRmprJTJGdkw5V1Z6N1MlMkZmUTZqaFlGaFV4VnNTQmtYQ0J6ZmVIQnFQbSUyRnZsMEpDOTZkMDBDdTFGV1hwdGFKbjdUNG5iQmolMkJBTGhnM3ZORG1saVFhamhzMlZveFV4enY0N20wTDglMkJDTkZlbUg4bkdhNXRqSWV3dFJ2QlEwRFdNVkZoeWtOTGRGdERYcUc4RU1GaHJ3aFRIeHJwT0JvUU9vWElUTjVtcWNmUnBObnZRTCUyRk55eG1UMWwwVDRCR0VHNzlmQzFNV1RJSXJDV2ZBZGNObXF2WUd0dnFaNWxCaldwU2JBVGJTOGdiSm5wanV3RjBEd3FDUXVjTDBsSTNOJTJGWURxdXhPJTJCckVwUCUyQmNNU1FZZ0VabnA5OXBxN2lrb0Y0S3hXNXFqdVpsR1JIbzJWZnNNYWpxanNTZDY5cDlHaU1KWUNRdWpRWVk1TFd0b21Gb1ROcFVBemo2TjBkenlhM2FDU0FIJTJCanN6SGJRRXN6NmpCMHJHRmpubEYxa2oydCUyQkVwamVUUkxBU0Zoekoyd01MalRERWk5ejloWVF2cDQwVmd0aXRvSW9KTTglMkJTejlETnh2bnJHbzFJZG9uTVoyYnRsJTJGWWVDN0M1cU15TEFVRUVLSGtEa3VhU25HMlFrTFF6dk5nR1RMQkNHVnVxSkFXaWQ2bklxZTM3b2JndDc5bFBJNGFldDVaWnJhYXZIb1NSWm13JTJGbFpTOEQlMkY0eVYxZGo4RUcwWjRlRHZZMWhuQ1VrQm8zSjB3dE5OTVNMNiUyRjJSTHZoSGdNUFRObU5pamVlUjFHRG9tcUkyeDRWenozMHhibyUyRiUyQjJQYWpBS0JhRE5DOFdvWjBzOUo2TnIxWk5RQ3JlbUx3YmklMkZYY2dPaUtnanJzVmZVJTJGMldmR0Z4VVhXMHljbm85NEpDME03ejRUa3V4WUxRanF5JTJGdVNTWmRCcjZaSUdYMzRVeVBUNEElMkJDOWZ6JTJGNEppVFdTU0doSnc2TSUyRmhqdEg0cTdIanFmMzUwN0QwS214RUxIRHQ1MXdJZTdYTWJPZmNCJTJGYnpHNDV1Wll0SWtDQWp2TWNzbEkyOUpjWnVtbEhTMjA4SjBRUVloQnZVcVJHTVJCb1ZENjltSndtVFdsMFdOWXlyVTdJRTFNQXM3diUyQjZEcncxTkFnRDJnJTJCMWhqV3NibU1zJTJGUSUyRld0SGZhVDZSSUZ5OEhOUU9uRUNoQTdyMSUyQkRkOEVUdzhQUmxJTCUyRjhEb0lTZGxMM1lVdU5ySyUyRlpDUU1EWjdsa1pMQWdOSlJnNm1xc3A0OXFDTWJDdHhlRDk1eHBqZVpxd1IwREFXbHo5UnBjT1hBU1hqejJPJTJCVVhXdU5BWFIyMVFERzBsVE93MWMlMkJ1aHJsbnNOME1HUWhXVTJOQkhCME5YWHVHTnhyUlVSdDh2Z21INjJpR0xkMWpCZ0k2ekhiSlRET09BN2Nvdk1zYzh0N3REWlo2SjZSM3d0cFpCV2d3WWhnUWFneTk0OFpDNTFCZmpXRkpHRFI3JTJGc1pEOEw5JTJCQlhJeW5vTCUyRmhmTVFJTTBGSWpjZmxLTHM2aVJQQ0ExMW9xZWF4cXZ0bHEzaGt5T3Z6a0hMNDFFaFI1akdVTjBRYlBhUWIlMkJzTzdzNEU3Qm85QmR6OVBJSFhyemZ3ZyUyRncwWmxoRDRHVlVIN0Z0ViUyRjRHUFIlMkJlQXBYUXA0SGJucVdEa0FnS25pZE1UOTNRM0kxQXIlMkJPb0tDSnlMbm5uNW04c0NCczZjTk01WjFDSmNiTiUyRkxEZ3RtQWt1M1NQQUlhU0RWalUlMkJ4dmlCdEFTczc5MkZCNDhMUUZrc2dYeVpDdm9uSlVDbFhBWFhISndoTkNNTE1GcENVM01RdG9kYmZEZnE1MkZDRGx4MDlJVnMlMkYwQXFxNXFuZ3kyRTlnaUZXJTJGYnU0T2ZDQjI4N2E0MnhiRFR3Y3M5ZEJ2dSUyRmRvSDk3bVBnVmlHbVBnaWFVcHBZUEFoRFElMkJjTGs1TiUyRk1RNEkyWjJRdWhOcXk2JTJCRDhYZDRiMFFYcjl5UWNFaWZQQVY4SWtMQnVsTVlCTG82NmhTOGl5WVJETUtsVzVsQ0NTWGxtcXR3T2JaVDc1U1k4QWtiSm4zU05kWURkJTJCZThKM2xBWExvTTRtT25nSGZwSmhWM2lObkRGVHp0cVV4WUVIYWNMMHglMkJ3SUt3dVY4aFRmMTF2UlBxTWg4ZGVxVE1MYUM2WTVySSUyQjkzNmdxaHZuNXFqWUNjUDV4YWxJTlJsSGJYNzBEdmQ3ZVFzNmtoODYzWTZURGkwSGVnUEJ5cVBOTVVkc3BIMURhbE5PWENIR2hHRWhhRVJNeUQ1amtWNnpLRHdOblluYkE0SWF0ZDZvSlVpR01xYk5HQXlCRVlHd1JOUEglMkJCR1JnREh6ZzZFN2F6QXdjMEZITjJjYTNZM1hlWkNvN20wVWc1MmVibHd0NkNFZXVSSlNqcDB2M1VkaWpLZmd2RG1IYXBHQmpaYU9hUXROWCUyRnRCRmEzWDN3SmhtMVp4MGJXVnpPRGlpZnNHUDZxODRON1AlMkJ2Q245cDk5TG9URm9WMG5LcEtlY0NRcXE0TUFBQWdBRWxFUVZRRzliYlQ5YUNublMxMW8lMkJyRlZMYnNRZ0IxVm12YkRwRGo1MWN6aUhPQXE4WUJTV2twRkJkaFZENEFUNldnanBNRkhwNGd5RlVEc1hiS2ZWMENnT2wxVlJWbXclMkJPJTJCbzRCY09BJTJGY1hob0ROMDlkWkNQcmEzR2hPcFJwbmpEMW9YRVVNMFdkdW8xVzNYOThrRTMwWkRnUU5vWXFPcHRkVFNROXJmWFVqbWwxRHg2UEtzdW1iMVk4T3JJZXM4UVZ6cHNIWFo3clVtTiUyQllTUHI2ektCOHFYMUV3NTNlWlNNM2huTmFucnRoSkplZzNzcG5qNzVSMSUyRm1ObXVGSnVwc3lEdWhpVjZoeGRPaVlLRzVaZXlIaXhwb1VSR0VBeWNNaDlvYWNrdFZ6TkE0NFBBRlBaenVYYm5lWE1MckJjS2lxRUZkaU16MFcwendpOVJFTUJhRUdDMWVONzBGM29mdkpqJTJCRzRwMjd3ZnZMVld4a2ZiWHcxTnp4dmR3N3VkeSUyQiUyQnNBNElPdyUyRjNBJTJCY0hkT0k4JTJGOVlhVlBUTjNkQjV0SmZFd2pSWlBEcmdvOWg4dnBsRmhWWm4zZnNGS2gyN2F1MkY2b0x3TlQyN0xIa3lIcFVXSkg5ZWlsVWhaSUFsd3NubnpSWGh2WGFDYkVnakZORXQyMktuMzU5MGRLcU1pR0I2WWlCSG9kMjFVbDAxRnppbTN0JTJGQkZaR1lDZXdMeThCNTV0bmdDdjBhVFFxQk1PYk1FVmoydmxFaTR5c3h4TURkJTJGVHczd1ZsNGpsRVVwS2l1WHpWQzRSa2VKeDFjVmViVmFydGUlMkJkYklnaVJ5SlJoJTJCJTJGMmxFTEI2RmFQakIlMkJtQ29vMXBVdW5JZWl5QTQ3VjV0Y1ZHMWlNSXJXS0clMkZNbXZLcGxsUEJCR1JmRkVUaDRyNE1UZkN5MFZoQWhFT3JMZTc1MzNRSkNlekdndzF2JTJCNnM1SDF6eWhDN1lSREI4VUxoSFpUalZZYURhZVhqSDNwWmZtQjNZeE45dFRVbmZCcFNVV2QwQjZNckwlMkI2Y2lPRWZMRzhwbUJtYTBkQ05QZklZNmolMkJkR1Q5bGVtTHdYUHB2OW5JJTJCdXAwaDl6b29YT2NrazQyTzdVRjhrV3Y0eWdGd243OWVzbk9uJTJGJTJCSDQ5MHdIYnVoR0c3S2NaclNqbUprUGYlMkZEdHh2Y2YlMkZDdSUyQlBEclZWUk9UanJOaFRGcTBMYzJuZWc0UTB6TGYyMzBMTEQ2ZWluMGpRaW80NU5xeVpIMXFpZXB3T3ZlZmJqZyUyQnZWbTJ3aGJCTUtDJTJGczk3OFVMOUg1SDdqM0tacUNIVlpxTEFtdlhhSXVzN2ZyOGNoQklNVGFwb012cWd0VUdreiUyRmkwcHd3ZFdaODZMaFpjRnM1cFVJVVl6UlpIZHlkQ2w5ZG1XR1JrUFZVZ2RPZ0FpZXBSYm9Ud1VoTEdvRFc3NmIwVFBoMDd0bjE3TDklMkJMaXA5M2RHR2k1NHcyRU5hT3JKY3MlMkZaQnk1Zkt4VTBjdTBLMTJvVTJuemRzcEZ6TDAwelRieUhvcTZrTmRKUXBkNVVwZkdnR2NDYkhRZmtEZk9vbXQ4UDNvNEY3T3lqWGd2MnNUcUR3Q1FabWJBWlpXTGh2dnh0eXBvJTJGNFJpQXNIRVVlTzFLNXNyak1ZOVFZaHppRDkxNElsc2w5JTJCJTJGcDZKY1lXNmdCQlBBUFJSN1Y1SU9GaSUyRk1hZlJ5SG82SEFrajY3SHliYzdGcXpEMW9OckZFTXVoWVZKZGpGaWdsRDBFMGFxUjlYUlVQVUdTMVFHJTJGejZvJTJGWFFrYkFua3hROEh4JTJCVUhRcDJjbnNQTndiUkFHaGVDN2RlRW0ySDclMkZJM2p0JTJCc3ZpSSUyQnRSVG5qako3M0ozN056cGM2b3E5ZXhSU0FVOXhzMFFuSCUyQmRJSWxnNUNtSngxWmo5cmlzd3ZmYmpLeW5rNmJtSGtuQmNMdlhLV0tkSWFsM1FmSHZOenE0JTJCdXp5SHJNMklZJTJCb0hvM3VaemEzUUR3STQyUjlVSVFCJTJGbURVNVVVamcySnBlb2d1dlhzQW5sZHUwTVAlMkY0YWdvejRNQUlES3FPek4yNkhzcDYxc1pIMHRaaUFJcmFLanB3aVNrbmJveTZNV2diQTRPam9BbkZ3ejRQUUZyUUd1JTJCaTdRVk0lMkZwdWhQV1h4OGRXWTlSRUpkR3o0S2lxUk5oJTJCTERlamU0cXRaJTJGRkhEUjA5VnklMkZqR1Fxc2o0bnJ4Z21QYjBEVDVMVlRoaFdFZ21VaURSSDFkUGpZWFE5TmdXZkQ1NUNXN2prSHdGVkxpN2c0JTJCY0JpdUFPb1BEeTBpbXlYbFJTQVlYWDcwRFpodCUyRkJhZWNoY0t0SW93ejJiR1M5bXRMVWZYQlFYMUNWU3lPRUNRbDM5WlhWRm9Fd2YxU2NCOCUyQlJkd2VPbnhZeVRUbWpMd2hyTTRKVzUyTW1Nb3lzUHpkdEpuaUhCRUZBUkVpRE81WW1CdUx4cjZKS0NSaFJUNmpVRWZZWUowaTM0dklxY0dwdlUlMkJkeGglMkZicTZBNDdLMjZ6SSUyQnNmRlVyZzhkbEw0SG8wQVFSSkY2aVlRemF5dm5IdUlBaUpvZjNGS3JDT2RJN2YlMkJzZ2tJQ1RqNHJnbEFwY3ZaTCUyQnNmWjlwUjFKRGdKQm15ck1nM2dwQUpSWWhjSVI3QVozQiUyRm9VaDhMUnpWeXJKa2lrajY0UFRVJTJCRFJqZnN3T0dFM0ZJbHlRSkFycTdtbmF2S1V3VHRsJTJGZDhzTFlxQ09vcU9qdjFDY0dqZlIlMkZvQ0VKOXIwVTZJQXhURmpCNEkyVG1ub1VqY3FncUZscnlrUHM4YUVvUzE1NjhkRzRqNVolMkZEWSUyQmhodmJENVJrQjRRVEVYV2R3ejNnOU9kZXRWRTFlUHp0U1ByTVc5TVV3MTNUb3lzeDlhdXJCVFNNcDZDcUZJQjd0bFpRRjY2QWhKSkNSUmxGc0NRc3p0QUFnRDg2cnIxV2lQcmxVcFE1a3FwRDhtamlCNFFjUE55SFNCYUVnZ3BCWmV6QURnZUxpTUVpY2VPNnlOak5SJTJGcGxqeU16MG9HUFIlMkJpcktwTUpyS3lHM3daV3pxMktaJTJCblFlZ2JFVnF6RFB4aUdTSzlSZjMzb29HSjZRbXhvVE0wbWdub1ZqdXkzaWJZQnk1eGJJRmZWUTVSaEF5NDl1cjdYMjRsQ2JjNU5qViUyRlI1QUp5cVExS1N5d0Q1M0dndExHa2tEZDdYU0pDVlhubmNrR2NWQVBFSSUyQk1nWUNQM29hTFYlMkI1RG43R0RHNDBueEN6ZHRSc21xdG85YmpaTXVwWmtsa21QOVpFelZNU1IlMkZqN0FFZkNqQkFrSHIlMkJremhzRkFTRVpGOFNTRGhoeFglMkZMQnVNSlA4U0d2dmhLZ2R4RWFETUdYaUhQQk5PbUUwWlJSOW5LV1p4cTAlMkJ2eUNRYXJjR2Y2JTJCT3JHJTJCSmdLQmY1STMlMkJ3OEIlMkJTaXc0VHA0QUhWMGRLVG8wRmxtUGxYcmxPZmtnOUhDbE5LbzB6WmhZRUlaeTJwNDFaUSUyQiUyRlhES0ZpSTlYSHp2MGJDMCUyQmp1Szhrb2xUUHBMJTJGdGYxekp0MExVYUFlbkwlMkZSYUdqTyUyRnJWJTJGUXZTaWFSWVFUMWdNVjk1NkF3YiUyRjhFa0RlMkg5eUhwVVF0M3FQUVNpRG01cDBCZWRGaks2RDRjdUpjdzVMVkgzd1psejF3aTJiSGhOVCUyQnpWUEdZUUVJcWpuJTJCJTJCcEtoQmRKa1RGakRtU29pZEU5cXB2SVhMeG5BWTBGdVVXUU5FTEU4QTFPOE5vdTJGTEdhM1A4M1M1N0hlWFRLOTVISGUxOU1NblFQRHVCeUFzViUyRk5iYlpaSmh6UU5INjM3YVUlMkZBZWtBdmNDWnNHYUUzb0k2aVFpZXdDdkR0NzNobzMzbDlhRnY3R1lPQWtCdzUwa2JhS2VLOGZQbmFIa3c1a3VJOTZHckhLT2glMkZkbSUyQmp5WE4zbnJzTlF3ZDBCU3VQUU1aOGVPb0xFdzNDeFV1bVElMkY2ZFpFamVld1NjZjk1SzNUUFJUWTNXanVLcElXblo2a1p6MGVDWWg5YjhBWDFlZTVVeEFkQklGOTdzS1djY014VWppS1JObWpNeDY0aE9nNEFRNTVMJTJCYTlHJTJGWkwlMkJzV2MlMkJrSXlrZU9STFAzb0pKJTJGYnMwU3M2MEE4ZEFObmtSZUxhdll1U09pRiUyRjh6TWhlVU83aEFXR2IlMkYxQ1hlUE53clFFZkhkUzc4NU5WTVAyenhZMSUyQnJLalNhY0c5SVVoUnhKaVBGY3FGelpRWml4MjJiMTJ0STg2YTdHWXdFRXI2OW4xT2Z1SENKU2FCRUhmRG5NN2RJUER2QXhwVHlaJTJCNmt3ayUyQjAyZUM4ODNyRGZLdUdJSkJwaDZEenJaZFB3MCUyQm5hbjc0dXAxTUhyUk5JM0x4RjF3NEd2VEdYViUyRnB2eEZCd3dZeVQ5NzlxZ2glMkJHTXdFSkxCd1RiU21CZXV5VmR2QzJkU1ZBVWVQYlFKR3Q0UlU3NWZCNjYlMkZyd1UzQlpjeGF2akdCSXpPd3AwZU13bUt2JTJGc2ZESWtJMENpSCUyQklIcTJpV3dqaG5ERUVKcnlqR29xSW00bU12Y2dxZWpISk9TTUQ5emk1dkJRSWdyS1hsbCUyRnNLcVg5ZXZZZEp1aU8lMkJGWDc1YmUwN0FrQmVIYVNRNHF1UXZYN2dKdkhjJTJCZ0E0WERqZGFPcXpGM0RMaEFMZ2pjbkl6cUJxR1R6OTlEMFpNSE5sazdRek1ObEElMkJNQVpjODVpakVhVmxnZnQ4ekZ0T3h4TldHSW9kQmdWaDhkQlIlMkZzQzN5MlNhUXpjS1lJNkVBN2VQNzlGNFA2UVpRc2ZacWY2OUZQd3VIS2FpRnJnZWptM3lQbFE3c0pjRzM0Qnh3eHBVN2EwdmpEUUFQWjVrTU9wVVFEdHNjOFVsSFIxUEhYMW9saUFrbHk3bFNJdkZQOGxYJTJGTGlRYWJzaEFsR1Jtd0ZadTQ5Q2olMkZFeE92bjc0WEhNZHZOV2NOMjlGd1RwNkZSaCUyRm9Dc1hhdGU0UjFNaFR1NVR4Z0pmVjhjcGxPSnRhdkpqMEV3OGtWd2slMkJZekNvRDBMc2g3NWRXMWpqNGVpNG1sUzFWbUNVSktTeG9iMjA5NTl1bzVKbWJucHUxaDU1YXRob0h2THRDNWxCbVZIdkhZS1lERXY2SDgyRm5vaERYJTJGcWlQc05aVWZNeFNEbXhxbkpzQlhKcXVKcU1kYTlmbkRCb09zZHhTRWpCZ01nUjI4ZFFJZkhzY1BIendOSGQ5OG00cUpaRnBVRGUyMVJQVHJIaU00Y09DWUlmbGowT01vOWJVSWo3T1dEdkU2SjElMkY5VzAlMkJtMkF4ckU1eU9GM3djTTBxcllxSSUyQm8lMkJqZzJDZDNrb0c4ZWcya1IlMkYlMkJHZHNucEVKaHlCaHhyUmRtakpySjJhMG5tTmhwbzlIaEVOZURRM0pBTHBlQUJRamcxWURqMEd4NEpOd2VOMEZpcnZpbWh3JTJCUG5uVSUyQiUyQmhhZ2ZQMldzM1pSeVU1czUlMkJSTCUyRlVWbzBrWlRVWXR0Z0haa3lKS0xwc2FRdno1Z24lMkIzUHJyMHc3a3RhbUZlM1VmR2JKTXVpMWRJbldlMUpqZEtaQm1aeVZCNUxrTkhDJTJGZVFPeTBuTmd4S2w5bEJjS0FnYmJzOGg0T202d3FWUW10ZnVVVWtHNDFNZlIycG9hNzI2ZklWQWFFZ3lLa0E3UWZsQiUyRjhIQjMxcmxxY1AxM1FFbThzRGNSJTJCSyUyQiUyRkQlMkY3WkR4bGpqRyUyQlVWJTJCaW1ObXpFSzRMRVk3OFpHak1HM3drcGhnZVB0Q2w1UHVpSWJPM21JVXpjRGV2c1VwajQxY01Wc2o3OEdLd25UOUE1V0xjcFJ0SlZkREZndDZxa0RDQTFEZmdsRXJoV29RUnhhUldFVmtnMVAlMkI0c2dId3VEM3JZcXNPZFVvTkN3TWZIZ3dyOHhXRGYlMkJzbW85QkVvTk1EZk9KSUVnbSUyQldxelhCRFBZYVV0OEZpOEZxZXV5dDh2c0ZmYjJ1SHRDZTJxQ1pSRzBWRU9JYWlsJTJCZThaTGl6NjI3bUpxWHRMRWpxamdvRlBLbnZ3elcweVpCNTFCZm5lNVN6ZVNYU2J0amJ0SGNjNWVmZ2ElMkJKVkJjbVhhaUJKMGNURlhmZzhDVk9aMDc4WU9DaHFlRmFEWVRTNkdnWE1qaXNRTFhuRU9NdTZab1lVVHZaMHolMkZEeDRGeVlpeEVEdWxqa04ybk5aaXZ5NWkweVNWM3p4SHclMkIzbUxPcW14VUdBNVBNVVVGczhQTGxNOXpneDNQbmRPN3hRV1RkRzYxVUNJazBwZmUyT0piUFZLUnFaRWJKS29LaFZZeVdXQWlYTlZRaCUyQkluekFiWEdPaUlTeXlJNlZ0eEZ0YnF4SmVGM1JwNkVQbnRMbDQlMkZnYkl6MThDJTJCWmJkOEh4eUlwV2FzYTNhTzF0QURzcFJ3M3JxalBjZHQyMzlwaVhqbUF5RUpTTkh1aW85dk5QSiUyRlVmdG1hYXkxcFVodFEzZXFHWjVPSG9HY0R1RmdHandZUEFJRFFSM2IzZnd0ck0yR1NqcExHJTJCeSUyQnc4aDYyNEtCQ1llQiUyRm1sMjFTa0JBVThvYTNGN0hyMWVVb2xjaG85b2xRcEVZVUw5JTJCM0RMQ1N0MGxyOWd5eVo5JTJCcmI4dCUyRldMV2V5cGxSWHp0Uk8lMkJJVFBZUDVQbFlNZGlDTWlJTDlmZiUyQmpvNndxUEFrTXBqU1VxVVZ6c3JBMXlyOFRkcmJCTUJpWGxsWURLSHB0cjE0QW9MYVB5elRpZVBVdWxVZlRQdnFwMkpoRGExdFM2MSUyRlc5bU5xUDJnVkhqWHZQOGZEJTJCYjF2ekhWc2RoRlNzWVdqNFJmbUtuN3N4WFZQYVhFYlZUJTJGcUV5WG5ScEpCdTYwNkYlMkZwd0lmZzRVQVQ3ZzVPSUlqbzUyMVBCZUxnN1VmOTNjblJxZExqJTJCdkdNUUVEOG9MaWtBcUxZUGlRaWxJeE1Vd0tlc1daQlNURUtnc0JsVk9QdlVzcHVPbk0zODNsbFd0dWUlMkZEcFA2VVhmQ1Y2WmRMN3Q0YzdIdmhBbVpQYnJYVzZpQ2t2dmlUWjhTUkowN3RaS0lYamFFNVF3TVQwJTJCR2pYUSUyRnp4bURpcDJkTmwzSUh6JTJGS1FZbEluYk1aS3MyOW9lcGhpUFByRXdoa3dZQnAlMkYzJTJGWSUyRlczc05SZ0VoR1JkblhlTGxrMUMxNG9kb1N6Qlp0RGJUMlBGYmx3SlVxYk5YRnB6bVAzazBRdDhpTDgxWm9WRkFpQXVTeE1iMlZseTVleEhWJTJCT3pScHprc1l2c2Frd0swZkhJN2h3d1RIRHR5MGhoekd3MkUlMkJESUY4eGYlMkJRS3hmJTJCeGFycERFR2E5azU5S0VBS21QZ3hRayUyRnVlemQ5Ym8lMkJ6JTJCdnpqSEZCR0JQamFXWHI4QVRPWENRczFXU2hENVBZWjR4REFTcGVjR0FmVWxFZzZ1UjY3cFRCNGdXMXJkNm9JTVRGU0JlOVBydHF6YXFON04xUUcydlkzNDFOQWJ3THRwczU3MVdITGIlMkY5Yk15NWpRNUNOUkJmMnloYnMzbzJleXcxSnF2WnVacWlBSlc4YWVyMFAlMkZqYmZuJTJCV1pOVklKRE1KQ0V2SGpYT1gyJTJGR2Z3ckZUSFBaWWFpUk9zOU5vcEFEbEdSTXpsQ1JFNGxCJTJCd3Y1VVk1UEtKQ0NrZHNPNXIlMkY1THRtSGRlbzVuRUNPeU1odWJjZXg4aHFFQW5TMkI5JTJCcWlKZngxYTFvbFNrTGJTazBHUWx4WTRjeVpYOEdXM2Y5bVBXbTBzWW45dmJVb2dKNHg1TGdSUDdydTMlMkYxMmE4MmhiVnlUZ3ZCcDFOajI3YnU0SnlzMmJmZG1nYWlOVmV6dmhxYUF1ckxTNUVKNWNVR2s2JTJGNzlUdzA5dnE3am1SU0V1RWpKbUFraHBLdlRQY1hHUFZaTVNocXNLd1BZZnFhaEFCVXRQMmU4RXZJbHZRV0g0dEY3M1dUTjVDREVOeSUyQlo4JTJCcEMyYkVUYTNRcFdHa3lTbFZQWE9OMDNjaEMwTjhUVyUyRjNFVEUwOVF3JTJCRHoycEw2RVNQbzR2SFVVMG1OYkplRWNQcUNlbHFTalh6Y3pnNmsxYmIyUFM3VU5XTGRIZ3ZuU2MyVUVkYXpyaTllcjRpMkx2ZDREbGptcnRNc3dBaExscjglMkJwTGY1S3VXenpWWCUyQnlGcTBCU2liTWpUUW1GMGw4Yk1hWFMxSm55dVNKUU4ydHp3OFRrc1c4M3hkR3NValBRNE9EMk96OVdnME5KMW5aaGxUUUlpYWwzNGJ5eVZyZTBqUU9kZXhRdzNUYjJQJTJCbDJFSVBhd0JrRnVTWjBpTXMwVjBOYm9UOVVXSERkaHJXRCUyRnJrV3RNWDV6eHpRYkVHWkVSN2R6Q2d1JTJGb1BoNVRUZHpzeCUyRmkzVUVTSGdCZVgzNEIxZ1A2QThmQlhpT2RTMU5TUVByWEFhaGMlMkJnRTRDMzJnVkpRTmdqdTN3VDRrcEVuZUtKJTJGbXdzTnZ2Z0hIdFd2QXJoN0FFRmdpbmhMY1R4d0QlMkI4NFJrRHgzRGpodjNBVDFQMWk0VHJHSEEzaXRXQUUydzRacVhLZXFwQlF5SXJxQTk3cDEwRzVrRE55Zk9RdmNkcHlnYXRGcmF2UkhvSExoSXZCN2JhSG05N0cyZ1h1TFhnUGUlMkJkdmclMkI5bTdrSjZRQU81cnQ1aE5KallLZ0xQbjNaQ25QQmprZXU1Y1NYTUIweHI5elFhRSUyQkhKb1AxUjQlMkI5MVRyTjNtYkM3M1F4VHMlMkZHRzlJV3pIRHVBSWhhQVNpYUE4TjBjakx5aXdXZHVBJTJCTXpmVURRb0dqQ0RxR2RHSm5BRCUyRktIMDdoM056M1dPb0g1REFhNHR0SGgwS3N0SkIlMkJHT25XQTdLWTdxZzJ0NDZOdTdUa2sydk9OSXdqMGg0SFFTdFU2eXJBektNak1hblklMkYlMkJTUEFQSGdUaDZORVVxSVViJTJGOUlJRk53QmkzSXpnTzRQc2lyQWowMWpyU296Q3lSanhrRFZzR0hRUG5ZU2xOMiUyRkNlNXJkelFKOE5ZUTdNYkdwTzZCQzZaSVFGd1lKZGl4STgxWTgycWJ4NnhBaUlzdGlaczZXSDczd1NraXI4RGslMkZxVzA4UGxYZ3locjFYcFFmTGtVaUNaQWlNTG51JTJCSkg5WTYxN0F1dyUyQnZnam9KJTJGJTJGaHlEQVJRTkhjSWNKWDdPYUFxbzRva3ZOYm9pQ2t6JTJCc0czUTZjWUlDWCUyRkhGaXhSd1JJY09RY1dZTVZRJTJGZ2lRcGtMamhqdHM1QWlyMzdZZW5IM3dJY0s5eDBPT3h0d0pLd1ZaSEVLSTdWOW5LbjhIJTJGOWZtZ3pNeUM1RmZtZ1UxaUl2V0JxViUyQnNIZjltWDUzcnRNaGRBR1NSQ0lUUXp1U1JNN2lUa3g1dVlCVWFNdFp4ejQ2RDJvQmh6TiUyRk5Eb1Q0OHRLNUMlMkJZcExsMyUyQmxjZzFiVHAxM0FYekZzNmt3RUh2Ykh4VXZHamhrRFE4QW9LdVh3RlNyb0RMOXZZUVZRM2l1d1FCZmk0JTJCb0t3M2dGSWtwckpoaDVlV0FsbFpDWmt1THVEc0VVak5VaHRjdUV1V3JsMERQUXNMcWQzdSUyRnBRcDRMYmpFTlZQTkdjaWhHN1lTSUU0SzZKTHpUMVAwMUp4ZDlVRmhQU0hLS0N3RUloMjdlQjBqeDdna3B3TTZsRGh4aHNldyUyQmxrdzhEam1RMEF1Y0VociUyRkgzN1ZoalRJRHBNcGRaZ2hBWFhqcCUyRjRTelpoY3ViaUFLUnlaaUlPNEJkOVRFUUFlQzJWamYlMkJvZUxDJTJCWFFTQ0FZT2hyJTJGRHdtQkF3akhxT0lvZ2JPZmgyWUF2bGJrNXdQdDhHWVIlMkI5Q0VGOXRKQjBkUU9oMEFwciUyRlYzUE42aVVxWm96bXdLY0xnejNuZHhBWGVBbXAwS2QxJTJGbmp6OXFjRiUyQnNQeW0lMkJHNkhEVG9nN1NJRlBJSVRjT0ExNERNVzdhMU90NUhGbXpmcTFLWHAwRWRDVzlxRTB0SzVDc09vYU1kJTJGeGowMiUyRnRIUzgxbmplYkVGSUFmSDklMkZ5eXAlMkJOOVgzNXRLWTlvYUlDUVdMb0tPbiUyRiUyQjNBUzl4WjBNaFZ5dEpjSGV6Z2FMSWNBajU1empWOSUyQjh1WGFGRGNqTDFid2xxTktzQlZMRXpIbkltVHdLUERadWclMkZaeFo4UFN6cjhCbTZRZGFDM1BxQzBKVTZqVFZIbno4aVZrcFl2QTliU1pNZnNkeDE0N2xyUUVnUTR4cDFpQ2tCRzdoYSUyRnZsYTFlUE5ZWEd0UFp4Rk85Z3FIRFE1VGhhWU5zQk9oYmNwUGhUJTJGemlLejB1cjczOVVoMm9sQnlvMDhuJTJGNEFWd1RFeW56Qmg1RDZkMFU3NkpWa29JNiUyRkJaMjd3Yk9vMGNEZ2NBZE5ScTRmcjdVN2tnZm0lMkJrallXTzdFYTNzYWM1eE5MQlVEVDQ4anZvbUp3UFp5STZPdjZOSlFwT1p4UkFDMjV3eHFNaUlCUXVQOG45ZU83STV6eG03cjltRDhIRmNuSzJqbiUyRjklMkIlMkJmZmZEVGMyRVBFbzh5UTNBenBWMzhId3FDZiUyRiUyQkNQcVBsUzNicEthYlpTU0lqd0MzSFp1b3hRa0NKN1NOeFpBeDFwM1FtJTJCaEQyVnZMSmc4R1RyJTJCOWhzUWRuWTElMkZmQllpZlklMkZaVTQ2NUZjREZSVWhWd01Eb092ZWZkQXVkbHlqOG9IM3dIc1JYV3J1bnZTOENQaW1HZzFDdkZzNjdOaWhzU3UlMkJsMmYxc1J6bnlocyUyQkFteWFVRTdaTm1Idk5KYUFVNmFJbVhPT3lDcEtKN25GeHplOWZSdHJVUnJtTVhzUTRyb1JpQUp2MzcxVlB5NGZZV3dnMGlhS2p2djJVWURCZTVoVWc5YlJ5bG1vdHA5cE1GSGduZERiSTVEeUlrR2dGUXdiVm1QNndKMDJkOHdZOEFCN3l0WVhsSnBDemFkV3Z1d0FzWWNueUFZUEFtNzdaeW9SWlhrRiUyQkg3OFVZMG1ObWZyRmhoOCUyQnhZMWYxUHJSSm9XdmJvWSUyQk45OFRXbGFFVmlLSXBGR1VWUktTeUZ0ekJqb2R1a2ZzSDZ1RjdWN2l5OWQxTmklMkYlMkZPUjVzRm42cGNsc2cxVHRpTGdwaDZva1JaTTlqaDByTXpIR3RFN2ZKa0JJQTlIUnhYMlBiTzFQTWJRM2l0YTNNMEFIUExvaFlJb2pCNEx6RiUyQiUyQkRVNTglMkJUUnJyVVhHUmZTQUJsRzhzQUZjWEg1QVVQalBXMzdWcFI0R1FkanVqblFEb25ST1BrcUpKVTlWRzlOaHhEY3dReWx4VSUyQmRST2VWZ0tSWkVESWZqY0ViVldkVkEwS0hsT1RhJTJCejFnZENnVXFmOTk1dG1rcldOcFNwQlpVOTZDMWt2JTJGSm44QmtiQTF3dmowYWZRNDF3ZXRkQkppa1VTbnYwOEtiUE9GeVpuemVwTFFBUWlkaG1RSWlMeFVUQ0VqZlBMMVRYYnIxRFBNMDFhbnAydE5kVmdBaXFQRHlCY0JacUZ0eDdkeHE2cmJrTHFQN09lZUlHYTZhTTdDQ2lqckZrcFRWQWVVN04lMkJQeDdPVnJyUDlCR2VoeGZJS21reW5ocFd5ZmE3Z1M1YWdzZkd2aTFOWG9kSUpmWHVPN1pocXVkQyUyQm8zZW14ak8xdFFka0F2RCUyQkFHZDFnaHRWTDl4emMlMkJYcHVub0xiWE50cnZiUXFFTkZXa0N4ZlBVWnk5dU1IWVFLeWRNVnNqaHhxeGklMkJFWEdnVllVeFlCJTJCbmRxVEI2UDZrdDlkS3l0dGZwellqJTJGNmVicSUyRjFuVldyN0YySWRLbUpLNyUyQk91cXN0JTJGNkRKckFMMWdEUXkzc2FQMkZmcXlmck5UUTYyeVFJa1FobGI3ejlhbFhpMzJ0TmJkQTNORVBZOFpwSEFkb1RoaHNXT28yJTJGdSUyRld6WlRkdmRicjFick1neE5jclhmRDZUTm1ac3h0VjkxSTRiRkN3Ymd4blVpJTJCOFUzTTZod0xYeTNNRyUyRiUyRmloMzl2cXU3VnBFQ0xSaThlTWolMkJRRUJ1eVFyJTJGb2hqTTFYMDFiRnNIbnJwdlBDV00xNjVZNHE2OUZVNTZSam1qM2ptemUwU1hxM2VSQWkxYVRqeHd0VmJwNkhWUHVQOWtablpsMkNYazFDYlhiU0ZsT0FEaFFtJTJCa1NkNFpSTFglMkJRbkpCUzFlRkFURDhBSUVOWW9iRjUlMkY1d1Bsbnp1JTJCVUlvcXpDSjB4c1M4WmR6MHFQbkYlMkJvbWN3ZjNmNE8lMkZlc1lvcEw4Z29FQ0pUU3NaUEhhb1U4bmNxZmwwbk5MWmhueWxDWVk3dlFYbkF6RjBnSXRPekpqb2xIVTB5eHpYcXV5YkdnWkRTbkU2ZjdxbjA4dmxMOXMzWCUyRmJEb0pwdGdXRiUyRnhNUDF6cVAxVWlyTEJha0xjWVZJcG4lMkJhMGQ2JTJGWTlLc3k3QW9ZQ1VJa0VkWkVMSExnJTJGNGU0OCUyQkJUMVQ4M0NGWjdhbGpCTWNab2xQYnp1VzZrU3VqOGI1Y2olMkI3OHh4cHltbUlPeElLU0pXUnozY2plT3I4OWglMkJmSnZQTG0xWE1aTVFXeDJUdDBvZ01vWFpXNEdXRTJkOFVBcGxrNFFIdGwzVDdjbjIyWXZ4b09RMmhWbnoyNG5iZGYlMkJlJTJCVzFXd3RWJTJGNXdsV0ZPR2VRb3JiWHJnUERlQUpKd0ZuNGtyUyUyRjhYbUpSVWFaNnJOZHlxTEFLRU5MbUtwazNyd25FUyUyRmtSdTJ6MEklMkY4YmVGUTBuU0MwZGlhb05pRzFRMzBPUUozck42ZnpKckphTzJWYWV0eWdRMGt5UnpwdzNWMWtpJTJGVTI1Sng1WXhZMXBSWlZXdkhESHh3RlhYQkxyZU9yb2Z0T3V5UGl6V3lRSWtjd0ZMNzNreWVIeiUyRjhXVnFUNVQlMkZMRlphem9JNDdPRyUyQlROU1pvZHBzMEJXS24yektqJTJGM0Y5OExGOXBNNUlNaHVXT3hJS1NKS0k2YkVVajR1TyUyQlUlMkYlMkZCZFR3QjdzOHNXYlVobW04TllhcVVMcHVvb0JXN3MlMkJFUkZaZmtNMTRRRXpZbGN6V0hScmJ3R2l3Y2hwYmdCSUVwR2pPNUwlMkJ2djlvRHglMkY2VG5sM1dzYTA4eTNNajhZT3p3ZEhNM3QzQU9JVHFISElUUHJmY0dWQ3pjSTdSa2tHVXNUJTJCc1ZZRU5aaU1ibDBLVWR5JTJCMEVQY0xCZHBycDhNMGFGWUdTTiUyRlMwQ0FYM240M1R1QVJ4JTJGNzIzdzZPbkglMkZEdFgwMW53UFNNckM4SkdSQXpCS0wxN04wZ3VrODNtY3F3JTJGUkFVTzZGZzBwVVVTeTVDSDFhWUdUTXdvQWxTNHlIT2Z2cTRzeU52aG1acGFOMlVjUTk2M3BhJTJGQmdsQUxCVXZpNGx3cnlpcEhXJTJGc0Z2SzFZOTJkWHpQSENGUXBZODBZamRGUHZldWhWWmdOV01mMlB5QXNMVjRzbCUyQlNkQ1VsTnJKOFpwcWN3eTdua1doRHF5bEl5T3RwSUkzSWVTQlBrdXlLcWVWeDdhUiUyQjJPeHM2bG91TnlqZG9Ob3h1b1hXOTBMSkJLY2glMkJSVSUyRkNaMDgwTDE0MjZpRFk4R1F2Q1pqS1BqSXZqRmxaeDNhMmclMkZBV3c0NyUyQmwyTGExaTVxSW1tc0xObk1LcyUyQiUyQnVQbTdtVXhwT0xLdkJmV0hNZWZKeDN1Zk9aTmxKNHQ2OSUyQmpWaXpQNTlUTDFBRm9RdDRBQTVmejZ2T0RNempDZ282QUUlMkJmcE9VQiUyRmFOcnRhMmdsVjFVUlJ6cU1mUWdsZWtIcVVUUW1IU1lscGd1TkVqZGtGcThpcFFWbVVLY25JZUV3Q3FsczVqcWMlMkJ6SURRUTUlMkZHNEtsS3BRbFFWRlYwNHpzNDl1TFlPNzZrdTN5RFFJSTNIVmd4R05ZY0tSYnE4THAxTkRZT2o4WmlKY1psRTU3QlNRaUw1U0pHWGZVTkprbzg4c3JJYUwzNm95d1JzbnpvVVlFSFlTZ0tSSHgxbno3R3BDQ2V0dVlNNDR0SVlqcTkzRkptVzRhUzZkSVk2dXFMeWd1dmhhQmFwT05RR2REcXhjQ2x3ZWc4RTBwbWZRdVlYM1NOTFN6ZW9WQlYzM0lLRG54QkhqckFLbGxhUUZ4YUVyVURVJTJCa09TVWZONW1RN0pYRUU3Z1FjaEwlMkIlMkJ0a2tnR2d0QzlDeUd2R3FRNG1WQXJBJTJGT3pNdHhZVk1YUVRYMlBvOXV6OGd5Y3djT1ZwRXl4bnl3c1R1R0M3SkNDbzdydUVoUWtBM3Q3QlJFZnJ6VDBPdGp4NmxLQUJhR0pKQUtQcjNuVzFqWTIlMkJmbXV5dUppVzQ2ZG5ZdFNYTllIMnRuYWNYeDklMkZjaSUyRkw4d3hKQkFSZ0VTZlhodWhvdnlKS2lkWEFseXJVenhyUlJHaFZGcVZ1YnMlMkY4UXdLcW1JQlp4cGhZRUZvR3JvM09Tc0N0UGhSaVIxUlh1WkVPdHMxVyUyQkZCa0NvMVgwbVNJRGxjRmFGU2NvaUtDb0tmOVRDTFZhQ1lIOE5aRUpvZlQ5Z1ZXUmdGV0JCYUdNUFoxelUlMkZDckFnTkQlMkJlc0N1eU1BcXdJTFF3aHJPdmEzNFVZRUZvZmp4aFYyUmhGSXhuR3FBQUFBQlhTVVJCVkdCQmFHRU1aMSUyRlglMkZDakFndEQ4ZU1LdXlNSW93SUxRd2hqT3ZxNzVVWUFGb2ZueGhGMlJoVkdBQmFHRk1aeDlYZk9qQUF0QzglMkJNSnV5SUxvd0FMUWd0ak9QdTY1a2NCRm9UbXh4TjJSUlpHZ2Y4SEhJMk9zeHVTRzRvQUFBQUFTVVZPUks1Q1lJSSUzRCUzQiUyMiUyMHZlcnRleCUzRCUyMjElMjIlMjBwYXJlbnQlM0QlMjIxJTIyJTNFJTNDbXhHZW9tZXRyeSUyMHglM0QlMjItMjIwJTIyJTIweSUzRCUyMjQxMCUyMiUyMHdpZHRoJTNEJTIyODAlMjIlMjBoZWlnaHQlM0QlMjI4MCUyMiUyMGFzJTNEJTIyZ2VvbWV0cnklMjIlMkYlM0UlM0MlMkZteENlbGwlM0UlM0MlMkZyb290JTNFJTNDJTJGbXhHcmFwaE1vZGVsJTNFqzAjlwAAIABJREFUeF7svQd8Hdd55v2cKbd34KIRYO9iEUVZ1ZIpK5Ysy7Iky7As2Y5l2dGuk7gksZ1ks7thknX2i5N1iR2vo8QlbrRCW5ZsSVQXrd4oFrFXkCA6bq9zZ+ac/c6AlGgJJIBLAARw3+MfLJKYU+b/nplnTnnfw0CJCBABIkAEiEAVBFgVeSgLESACRIAIEAGQgFAn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YEZTUAADOvXq7t27VLOw3IcbEqyhSfu+CAA58+LFqEjmRz2WZgbi4k3AB2Qf3L+z0kyv0wL5TW7AUR7hq5taRHYtUtg40bOgDfzz2jSdHO1SIAEpBatXiP3LNavV9DR4cpUlBbNxf3M49Est1+D7lIkAk3TOGNQLEVVoWkKOGe6rsGUv7S58+LXOBeWyoVmKwLcFiYsh54OcNNWhPy9WalwTVQsUbRsQwiumYWKnrOLPtVIYONGk0SkRjpcDd4mCUgNGn063/KJEQXDrl1avxaOekK+kNpQ72MBt657vYptwcvNUpRD1VRV1YVlBazXti3nphGCqqtQFQWMsf9/XAIIJhTGmGA4+W9MDlicJIQjIAxMCHAwwQQHhyLY0IiCCcE5oMj/ymu54BCcM3mxZVpgSkZZtHAvdD0rKqUSz2QMBj2jgBW5UXE0ylUslw0zW4ik03ls3myT0EznnlmbbScBqU27T/m7fkMourtV54O/pcVVmDXLraVKAYsXfYpleSuHOuexbK5JMa2ICPrditulCSFC3DZmKVI8NN0twIL86LGlsGw/FGfgMfHJtrlgLKc21O3kgqdYqZwT+VxB0dy9jLOMMIwytzmD35MTdbEBV2NTp1Wx86ZdKGkVXyniKlYAmH9z9932X0uZo2mwibcZ1VAVARKQqrBRpokmINrbpXC4+jUt5AvH46wp3sIaG+egWFwlwOcKiJi97+Ac7NzjF4ePKtzlkuMKiHJREekB9cRAgjFVY8wX0ZmqT2JfF4BlcruQsoRUCiFHJ0IokUYbbq+QwxsmByHz59pYvCClNsS3C8M4ipJxWCjsgFYo9iBn9PeY6fTCQMCitZSJ7m1UfrUEJvGhqraJlK8WCAx84M6gGtaiSkiv15qaYkwosy3LnM9sO86PHo+Jo0ciorszAN1Vz3R3UGhejyK4X+TymsgX8MbogtsQldLQLNTQXBOYywPGJmn0ccJYjmZUyk4rTj5kzOUFFKmLADgHC/gFPJ6KqFgJYeRywihkYVoZdeGSgmhu7lfrop12udwHpncrblcvcsUEy5Yz/Uq+sGjTJqMW+gXd49QmQAIyte0z41rnTE21tyspIOCOzvKZ4YCPe1w+vZhfJBKpuXygvwFmOQ7NPVe4vPOZqkVEKuEXPT06P3pYfrwDUAGmQ/F6AF1786V8UjTkUGQqJvGmmAyJiA2YFnipDAi5LGIDclV/znywcDTDdb2PlQo9vGJ0KQq6lXBsQETCvSwUPM58rk4jaeTUfF8xCRgLN22q0FTXVDT6zG7TFH3SZjb0Wru7N9Yz5I3LNY1CwVssWQt5JDrPCvnmcK+3TbPta9E3sNTetYfx/buBXBGAR+6DghL0An43xGStYZxjAzG5Ol8wwHNyJCV3fZWBoA/K4uVgLS19IhLazjXlKWSye0W+eAzc6E1rWmLhxRc7i/NYv57WTc6xDWulehKQWrH0ObpPuZaRs7wR7q7M0xoawggE2rhhL+N7914gegfqRTLhEcWMR7jCcUV1+RlM8FJRbqMFIKedGKAqQz9TdWQx3mzlKEvev8NAjri4c/+K1wduigoqpaww80nFFyqweLyExviAGo09bTHsUypmj2IWi6Zldcc2bcrRqGS8jUPlnUqABIT6w7gScEYb6+5w55qNAAKxmFIXnGsfOLDYfO655WogEBChUCM8vtkoW3ORzXuQzYKXcoDQwTQ3mFevmZHGWMHLkYkomRCWATATijcIhEJgfk+eV8o7UcofFcViglWssrJ02Q513uz9pmF0csvK1GezJbZ585ATCyUiME4ESEDGCWStF/PUunXausWLXflQKMAGs412ITubl4oL1XjDO3nX8bXmk0/Me6OzKSqUcD2guZxRhaiVkcU4dxLpoeKsCVkV8Mzg0JrKiTGLdt7KLYjHXxDZ1PNaLNbB9WAv9yCZyOfLcqqLrV8vhzeUiMBZESABOSt8lNl5Ya1frxT2HY+bbixTGuNXoWJcJLp7FluPPuxmluqH7vVBZ643aclpKa12pqQmups4U15ycHFK1JRypSiMUkGoVl677IpBRKPbwfnzvFB+KYbKcdD01kRbpSbKJwGpCTOP/02Kdes8xab5Mdunz2GhwCze27/UOn58jZJPL4DubgNnMbvjCGAJMFUH5I4pSpNHoFSGsE25YU0ojc1l2GYvrxSPqg0tR9HQsEOJhHdXsoUjipnviV18cZ5GJJNnmplUEwnITLLmBN+LuOsuPZVK+dzz5vntTGGO3T+4FD39KxELL2Ll0hLeP7BIdHY4vtPME4DQaJQxwSYZuXi5ddiyIMp5GX4FrG0uEAzuZEzZag0kdqitDXvQUHdU576+XHmw0OzxGGzjxqG5MEpEYAQCJCDURUZNINfeHheadyGb1byK2/YN4sixi80HHwsogivM61FZ0K8OTazLkFLUtUYNdjIudPxnhLOvjWfztiiVLYBZ7NK13Upr8zNQ9AfVUmmn0V/qiT/369xkNInqmP4E6Cmf/jac0Dvob28PuLnejNkta3nH0Xfwo52rRF9XlLkCrUxo9SKbUp2pd00B03VaEJ9Qa5x94XLhXZgmYHEnyBbc3pLCzT5hF7vQOjetRKMvs1jd81oivdPvFSlGHu9nD30Gl0ACMoONW+2tyamqXLkcsqINs9jA4EL096+EWb4AxdJKkcnPE71dEKYC6B6wIK1tVMt5KuQTuTJglsF0DtY0S34I7BQqe0WJxXfykH+n6nMfCheLPaCpralgrinXBhKQKWeSc9egE2FG9AEgpttsmdrQcA3PZN4tOo9fxHdtB0wOJRgDrxGP8HNniXNTs8I5eC4J6AqU81bLWF0Pcbf+kF7IPWm73b3h3t48tmyxyDnx3NhnKtZKAjIVrXIO2uR4jCetiDW36RKlmL9KHOu8UnQda4BhRpknEHK8w50wVLQwfg7MMzlVntwOzOB4vYt8OiFcWoK1ze9nkeAjwu35bXSwsg3vuaBAu7YmxyRTvRYSkKluoQlun7juOnexubnOVj1zoauXWnv2vAP9/auZrSziyUEVpgnm8ZN3+ATbYaoV73i9lwuArkOpq7eEUdguYnXb2HnLtjBTvKAK43hwfzDDttw9FH+LUk0SIAGpSbMD0nP8vHjc4w2F5vKB5AqY9sUiGrtF7NjWxA8d0lmoDlBVWhSv0f5x8rYdb3fbhsgmgLbWkrpseYedSNzDFPaKGqnfnx043tV67bUGjUhqs6OQgNSm3XH85t+v83ut81i4/o/5zu0X8ldeCTM9FoRL1aDLmOIyZDp1jxrtHr9721JEnHNWuEDZMoWZzCoLF3YoCxc/K4z892yP52j817T1txb7Cr0hasjqctRxPiIBLGhcxdLpi3lv/+UoVC4U6WSTSCVUeXIsc7sA/cShRzXEhm51FARMG8JwTtuV05p5BEJdLB7aikDoacXneaWSTeyNx+MlckQcBcsZcgkJyAwx5JluQwBK+o47Qhpzt9iMrxDd/VeKTPZyFPLni+MDQ0H4/O4aIEG3OG4ECoZzkBdrjQNMfVbx+Z9R5ra8IJi612JmX+ynP80zJw49pZlMgARkJlt3KLwew113aVmurmWq8gGhKnfZm18KiyPHFCXiU7icpqKpqhneCybo9oSAIgR4usjR0myol53fByh36wwP+zzqTtx9N235nSD0U6VYEpCpYokJaEfvxz/u93k8s5T6hg+Ymzdfyo8cWaHEm+eLdEETZek8RovkE4C9pooc8my3wVw6Z0GfwQd7j7DG+i3K+ec/Iwr2Y/k+u6/thY1Dh9RTmnEESEBmnEmHbmjgIx9pcSn6Slj2O0UmeQ0/1LGI9/VFFU9wKMghOQPOUMufo9vi3AnayMs5sFCgR2lu2iniTZuZ1/uC7lZ3BzZs6DtHLaNqJ5AACcgEwp3sok+cPa6iv9+TPtb7Hqapt8IyP2w//ywTNsACkcluEtVXgwREPg0wm6sXXlxibs893LZ+ac2f/XR8d0MZm9fb5Mk+czoFCcjMsSXE2rV6btnq+XDp1/MXX7leFIqroLB6x4vcOVtcm0F3S7cyZQnYFpgQAm63UBgG4PPvYBetfaBilx/pe+21Iyt275ZbuSjNAAIkIDPAiDL4YeF4qo6vmHeJ6Dx+hf3qq5exkrVEWCIqjzwVKvl0zAAzT69bkOeQ2HLYy8BUlhQeZY+ybPnTrG3WM8rg4KuBgYEUndE+vUw6XGtJQKa5DcUdd3jK/dlGI5O6mM1pu50PDr7L3vxkhAVjMlQ37bCa5vad9s2XTohGCSKXhHrhRcdRX/9bO5n+pS/i2+L1egewcWOZprSmr5VJQKav7YYWyz925xItlbyGd3b9MfoHW1Eqe+B1K+RJPs0NO5Oaf9KTvVC2mc9bYg11x9XWln9RYsEnA3v3HmBbtlA8rWlqbxKQaWi4/2xvV692ufyKL3g1jne/Cz39l4pUapUolj3gHPCQU+A0NOvMb3JZOh8qYD53mUWjO5R43bO8pem3opj7bRTIkwf79OsCJCDTzGavrl2rz7v44iZm8tXKoYO3i1T2MpErzEGu4DycgrbnTjOL1lZzZZRf5yMn6Ad83kMsKD3Y5/yn5VJ3xnbovRTdd3r1BxKQ6WUviJtuimRmzbuGcfNz1i/uWYmSGaJDnqaZEam5eOPwKpeSUt9/wyvQXHezrvRT4Uc2JgnP9CFAAjJNbNXZ3u4NlstNYtGST+DgwffwLa8uQ4UHwTQNmk6L5dPEjtTMEwTkuohlAtwymcrTbNWq19nCBY+zTOYXhVyuq+U3v5F7zylNcQIkIFPcQLJ5yfa7wrzQt1Q1KteDsRtEf98yfviQm/nDcMSDEhGYrgQsE6KQAWtryynxhj3M43rM9vofUv3xPZGf/d/UdL2tWmk3CcgUtrT0LD943XWuuC+8UuTyNyJf+BI/cNgtSmWwcHAKt5yaRgTGRkBkcmBej8DCuQaLRL6pxqL3hWLBrfjWP1cYmDxMmdIUJEACMgWNcrJJ0scjleOLYeT/AMnULWLnoUboUJzzOqRzICUiMFMIyFMPZVDGiuDsvPm9aKy7z91Y/71kyr+nbePXKRjjFLUzCcgUNczAR+5scSnm+aJcud4+2vVuDCSXOl9pHg3QSDymqNmoWWdDwLIhypYMxijQULePzWvdrEXrHtR093bvQGc3bfM9G7gTk5cEZGK4VlWqEwyxvV0pNc1rLu3dcamSL14Pr/cD/Eh3VPQnwMLkWV4VWMo0fQjI0DuZElg8Jti8ljRT8KBw+x7yNs96/sVDu7rWbd5MwRinkDVJQKaQMcT69Qp29ftyrd7/Yj399I389R0XqqG4W2guRUalo4OfppCxqCkTR0DG0XLCw5vcyg5WtPOWP69cdsX9Vnrwh09UKoUPb9xoT1zlVPJYCJCAjIXWBF4r2tvVXEPDAmbxa62nn/6gSKVX8opdx3TP0HoHnRo4gfSp6ClHQG7zddZF5MFnyiCikR3aVe++j0F9NLhn+yEKxDg1LEYCco7tcOIMD2b0JBeUu4++WyQSH+P79q8ARwS+0DluHVVPBKYAgWIWUJBWli5+ncXrNyitrU9t2bnzIE1nnXvbkICcYxvIkQficW/eEp+wXt/+Yfull65k0UaKpHuO7ULVTyECJyP6pvqgXnbpc/qqVRuto+kfhQuLc2zzemsKtbTmmkICco5NXvzyl1stKLdZDzxwPfr6VgnoUehu2qZ7ju1C1U8xAvJsEdMAmJVWmhq2q+97/4Ma+AbfV796fIq1tKaaQwJyDs2da2+PW4PpS0Uh+0XR2XUeypUYvEFa7ziHNqGqpzABORIp5QCPK8naWnaxurqvVWbNeqHx3/+dzls/R2YjATkH4J11jzvucKezxUtxrONme/v2TyEY9TFv4By0hqokAtOLgCjlgXyqqKy98EfKogW/DNfVPYevfa3MGHmsT7YlSUAmmziAA9dd566PRpehYHwaqdRHsHtflKu6Ao3OLD8H5qAqpxsBy4JimxxLFydFPPYL96zm7/kYe51961vGdLuV6d5eEpBJtmDmU5+KsQJfahezt4vjvVeLRHopM4pD53jQVt1JtgZVNy0JnPATES6vQH10P5vd9KTw+n+sRvx7I/+XAjBOpk1JQCaRdvcNN/gCzLuGm+ZNPJ3+mOjqaxKJNHmYT6INqKoZQuCkx3osLFhrQw9ikR9rXu+vg0ZoG/vN3RQKfpLMTAIySaBlNf3Xti902fk7RNH4kr3zoA4mGPO7aOQxiTagqmYQASkihQoYB8eK+RU1EPiaEqv7j9A9P9o/g+5ySt8KCcgkmEesvUvPNOUD6vK2L9jbdt1ob9+5GrYANIUCI04Cf6piBhOQARgtG0xhgi2c/7KydOH9Wjn//Z50Or1o0yZaE5lg05OATDBgGd8qmc3O0oRyueg4/Hl+uPMCfuiYiwV85Osxweyp+BohIEOe5ItgzfGM0ta4RVl+3vdsBc8+3tPTRXGzJrYPkIBMLF/0fvzjfm84fCVU/X9a9/5iqUjlIixcP8G1UvFEoPYIiMwglJA/od9w4w4OfLVilp+Lf//7udojMXl3TAIywaxTf/CZd2Hv7lv4vr2fgFB9UPShM8wpEQEiML4ELBPMNk3ALCirV/9MXbbil8Fvf+PJ8a2ESjuVAAnIBPWHI3fc4fEXrFY9nfh99PbdxI8cXukER9RdE1QjFUsEiADMClDMQlm4aJfS2HQf4g0/TGr28Xk//GGZ6Iw/ARKQ8WcKGSAx6Qo3M1Vcj9f3fAKp1KXMMMClnwf5ekwAcSqSCJwgIAQUuTvL7QaikRe01ct+oJnKJm9Xay8FXhz/XkICMv5Mkb7+9iir81zCvd5/5M+8Ol8cO+51ThOkRASIwKQQkKcaKi1NOeXS8/dzwddrZvnF0IYNg5NSeQ1VQgIyvsZmr65dqy26/Mqr+cDAR8WunTfyRC7IyhbgoXWP8UVNpRGBMxAom4CucBbzZ9jSpb9RYpF7spnMU60bN5YZIIjd+BAgARkfjk4pYt16LbO4ew4G0nfyROJOse21OHSvCo9vHGuhoogAERgVgXIRqBQttnxFj9LQ+DN14cIfBwqp/ezuu81R5aeLRiRAAjIiotFf0PvxL/p9gcpt1mObb+fHOq9isQj5eoweH11JBMafgPQRSaahLF30gvqB924Mqezf2N/8TX78K6rNEklAxsnuuZs/3lBJJS7A7kOfZ2bpQii83lnIo0XzcSJMxRCBKgjIwIuGPIhKTwlfcKt+wXnfMmJ1L8e//+3uKkqjLG8hQAIyDl1CtLe70qHYJSxf/n3roc3vZ8JsZCEvBInHONClIojA2RFgcldWtgSh6P36+656iAcC/zHYxV5YtInCv58dWXmwEaWzIiAPhyp+7K4m080+CqPy1/ajz3qFUVJZwHNW5VJmIkAExo+AyJfBdI+lXHVRBn7P39se1z313/1u1/jVUJslkYCchd2dkwXvuktLROtvxasv36rs2HGdYB4FisagKmdRMmUlAkRgXAnYHLAtAV60xcoVm5QLL/557J/+4WfjWkcNFkYCchZGH7jzzqBW5gvsvTs/i1TqPUhm2pxjaVU6WfAssFJWIjAxBGwLznG44WCniEUe8axc8bVSudzZsHEjLapXSZwEpEpwYt06Ldc6f4Gl4Rbx0IMfFaXKchaqq7I0ykYEiMBkERDZBODSdqrXXPsDxcKvQzCOsI0b7cmqfybVQwJSpTXT118fRaTuGubxfFu8+EqY9yd04aI4V1XipGxEYNIIsEoFLBousQtW9gmBL/Bs6qm6TZuyk9aAGVQRCUiVxsx+4YuX2gf2tfODBz6Lgqk5B0TJc80pEQEiMLUJcA7GBOduZmizWr6GWXPvjdzzk9emdqOnZutIQMZoFxkoMQUEVK//9+2jnbeLF1+4CMGoAjfFuhojSrqcCJw7AkYJIpfiysoVzyjNrT8zmbXhKbe7SAdQjc0kJCBj44XuG27whXV9qZkt/oVIZ9vR0QmhaRCqOsaS6HIiQATOFQFm22CWBcxtAwuHfq7Wh7+S5vxQ28aNpXPVpulYLwnIGKwmRx+leLzF1lyfMjdvvll096yC7gOYQh7nY+A4JS6VHspCALYNyD9jyIQjPRAyCp/MJuR0pcwg86vqm3+fEjdHjRiRgGNEDphFsIb6reqll91rlYs/jC1a1M3Wr+cj5qcLHAIjPS+E6RQCcuFcVd3n28D/EHt2r+b9gzEEwoRxKvSSEyIw9HYfEgRhc4iKDYYK2CkBWOXbwdA9yPliAOfQVAamq8hqOiwpBmeIIKAKAW+lAhcEFC5gGiZchgGPVYabv3lmkWyBgArm0sFkmScYOWXTWtlU6DGyhwD5DFgslmCLF23VVPXvAn73drZxY2aKNHDKN4MEZJQmEuvXK/kjR5aJgdT7zMMdX2TFcgNMa+jLk9LkEpAiIRMfEguAQ8hwFUwFZyrkfkxNU6DYAsKwwLUKmCqgKApUxsAVhkygDscal0BhDG63BtXvxjGPHyVNBz+DE6huczQU8wjaJljFQiFfQSgxiEh+AJFKArYQ4Fz+SAHToLldkE6ltsUh5LSJ4NDYUPuZlDnGwBRlSGAo9M3k9iOJXBpK18B8nj7MnfMParRuU3DDD/dRyPfRmYIEZBScHI/za67xFVatuZkPDt5V+c39ayE0n+M0SGnSCDgPuyMcHLBsiEIFzCpBoIwCgGKoCdloCwZjcUTiIURjQfjrwuhomQ01FkU46EXI7YI74IXp9SPp8sOjq/DoGly6hgpTRjw1Uk57aZyD2xYM00LRsKAWCnCVinAbRWSNCnJFA5VsHv5kAtrAIOyBJArJDMr9KUT6OzEr2QF5OowCHUzzQAt4weU6mpwKld/F9FEyaX3K4S2dC4VZUN977Uss3viv4Z7j97GNGyuT2ohpWhkJyCgM99S6ddqa1tZV4sjRj4l05uOipzcK1aXCRfGuRoGv6kucNQo5sjAswOZgLtX5mq94fSiEY7DCMZixMMy6IHjAD3ddI/S6OEQ4DI/fA5/fDZffh1Q4CubzwePW4dFUaC7d2fhgMBW6KqPOKM7PWJLNOeSPKbdvWyYUy4ZiWyhbNoyKBdsw4C4WoOTy4PkiKsUSCpki7OQAMNiDcqEIdzoLPZVFMVNAQ18Xgrm0s6YiKqYzKmFu3REVZ9qLRidjMc/Yrq2UAcuwREM8qQT83+NNDT+u8/n2k3PhyBhJQEZgJKeuBo8d8+uK9jH+zHMf5oeOrGOxuJwjoYd65P41titOCIazMC2nFxQVlq6jqHoc0XDHgtD9Ptj19Si1zoY5uw3l1lZUWprhikYQiwQRdUYZ+pRc3CtZHKlSBYO5IjKZHDx9vXB1dSN5rA9tB3Yj3NcFq2xADCadEOTMtqCWDSimAUXIxXopKCQmY+tUo7ha9jvLgkgOgDU3PqJduPZnhsbujZ93XpEW1M/MjwRkJAFZd4cn06K0sGjgG/arO6/kW14Ps7oAoNG23VE8mmO6xNlaaZrgucLQzqZQENm6BuxfezEG116I+gVzEG9rRmNjDI0h39DagRw5nNgRpShyVYFN2Y/1oR1c4sQ6v3Cm4uS0HOcc2VIF6WwB2UQKOHAQ9u59wK49CO/di1D3YXiLWbBQDLamQyhnXugfE3S6eIiAnBJN5MGWzu9nKxY/xbL2n0dEqpdt2mQQotMTIAEZoXckPvrpVs2y3mm/vufPRSa7AuWiBjeNPsbloXK+/IbWMhReQjkSRmLuUhTb2uCf24rY7FlgTU0wWprB4/VwB/zw+H3welzw6jNLwCtcOGsqplEBsjnYmQyMRAql3gFUjhyBdegwcOQYvAdFtc6tAAAgAElEQVSPwpcYgNcuQ/G6AV0nH6Tx6IyyL8qpUt1Vgde3TVmy4Ct6MPRyYOMPe8ej+JlaBgnIGSwr7rpLzymui0TZ/LR1/6PXCrPSzMLkcX62D4P86pbz/JxbMHUd2UgLXPEA2Pw5KK1+B4z58+CfPQt1LQ3O1JTbpUFXaquryu0CUlTSRQOFvkGUj3bC3n8Q6o69cB05DE9/N3giBVcpB49tAJp7SEhoreSsuqfIlMCYelx5zzvvUzzeHx/Yp269cAudoX46qLX1VI6xa3Ve2x7zzaq7RRHiH/im3wZFIafJkwYpVUngDec9DrtQhIkKsi0tOHLDRxC47CI0rV6GtoWzT+xQqrKOUWQ76ZPhrLM4fxFv+mmc+svTlPWmwyGDOOUJmsiHSQqKCWCgP4XcgSOwXtuG4kNPIbL7NTQkj0N4wkPrcicdHEfBgS55OwF5ciHz+irquouSQlH+UgyWfxV7nPxCSECqeFoSN9xynji8/yNIJP4CtqYyeVCUNrbdOlVUO/OynBAOkSs7u6h4PIb0O6+AfcFq6MsWIzhnNlyRMFwBH9xez5BX+DhTkMvyJ+N1W7aALX1IAHhtE7ZpOtNHMpVM7uykOl1SFQa/S4XPpUPVdZRUuSFX3hZzHBKdP5/4Gc9bcNZPpIhULFglGccp70xxDew/jNS2HQi99CrC+/bAl0qA+bzOLjNyWKzCAhYHuMkFMy0WCPy9mN16T/3mzXurKKkmsoz3czojoDl+H+3tSibedLN48eWPWFu33aLUNQBu94y4v0m9CcOAbQoYigvmwgVQlyyA+7zF4GvOB1u0EO7mRoQ9uuPQd7apbHOUTBvFigmtWIRZNlAyTCjlMgL5DLz5HIqGiWKhgnK5AtOw0JDtgaeUBz+x86ticWfqSKaTnwqnxrWQM2lyK7BbU2F7/RgMNoJ73NDluozPBUUHCh4/Cr4wNCmI0sfE44YWCsLjcTvTcS5Vcco+2zuWMpcYTCPVcRyevXthbtkKsXsvXF1d8A32QJM7i2SQz3Fge7a2mVb5DQM80Q913tyfaUuXbwj6tU3YuJGTc+HbrXi2fXha9YvRNlasvUvvaekJBxpn/Qnfe/AW66UtS1gkBLiGvjYpjYKA4JC7qgwbKLsDMOKzYN7yPrivvgKRNasQdanQqlzXkN7elgxTYlrgcteWaUItl5EvGkjnSxjMFuEb6EMlnUUqX4KayWDWYDfqB/uQzJaRzRZRyJVQzpXRNrAfkVIGw30anFymP914pOgNoTe+AFbQDz3oQyDoheYFeoP16Ik2w9NQj4DXDV8oCFdLM0L1EQSCPvi8LsDjAdNdUGSf0nW4NNUZxVTzQDojEwCd+44g/co2eJ5+FsFXnoG7rxcqNDAut0TL3WrVlD4KW8+0SyomRDoLZeHcbZjV8oto1PdtDAwU2ObNQ8NUSm8QoB41TGfItLfHrAp/BzvY8afIF9ahVHI5UwL0JTeqR0c6ALKKAZYdxOGL16H43usx+wPXIhyPwhMKQPW4nRFHNZ1PvixzhoX+bAFWTx/y3b0oHzuO2J490Ht6YCfSKGTLqB/sdrzDufxutCtw6Qo0XXGmrpxQI1KApFc57KHRQBW2lU5+tqJBSLFkDM42YianmWxUTA5FdUNROCzNhbwvBq0lBiUShBUJo3/5SmBOG9yzmqHNbkVrfQgxn9tZ/6kmDU1vmY7DYilbwOEnnwEe2YSmJx+FN2tBk6PnAI2gR8VW9l85enO5yszrfkwsnPf3gLWbDp2iEciI/Uc6DhrZ7MKKze4yH3jgBpFMLWbeIInHiOSGwtSKggGTKyjG65G/6jK4rngnAmvXILJ4PrwnvrJHU5S8Rr4UnWmabBG5gSS0nm4kO3shenoR6u2F1t0FK5WGncvDl89CLRYBowKrYsNrFKA6axlSprgTLJHJj4C3pKHghtWvujje8idDrJwoW8iXjynrltIknPAoFcUF5vc4o1hb15APRoBgEAiHYcQaobU1wSV3nTXGYcyeDX9LI+rrInCfEKXRMpOzbyYXSHR2o7RvH6wtr8F45FmED+1FOJ+A8AUdPxJKIxCQfbmUA/N7d6pXXrEBJtsQ3vjjDprG+l1u1XwEzui+19/eHnDp3ksUsK+YLzy3RCRSYRaMzuh7Hpebsy3Hm7egBWA0zoJxwRqUPnkb5ixfgHidjFg8choKiwhUjAoqhRKMTA6VVAa5Y50oHe6A3nEU/UeOw9Xdg7mDvfCkklDk8aSqIoPhOc6HJxeOp5rH9smwLI7YyHAlxbITLdhWVIdZrqEeZnMj9JZmlBfPh3/hfMTmzoZeH4UaDUMPBeH2eZ1gkKOdicpXLAwOpJD+1YPwPP4Igtu3wJMf4iU3M9CI+sx9UuRSUkAG1RWrtysqW58JerfQeSEkIGfsNenbb58vDnS8H139XxGCO9ESKbjdyC9/VsyBl3I49K73gd36YdRffw1mxQLQVXXU7yn5zV4RAn29CfTtPYzBLTtQefoVLNzxHNq6D8ESbqh+H5jbNeSNfeqbtIopqJHvagKvOBlR2OlgwlkvEmULvFCByvLIBmMYaF2K7GUXwXX5RYhesBLN82cj4NbgGq2COAGLBSo2x9HfvoDkPfdh/oaNcKkc8EmGtKPwTBaW/krMiRug5Fld9E+suU0P1z/wQNcE9oppVzSNQE4xmRCCZf7wc1dj/76PWC+88DHmC7npqNqR+7SSTyEfimBg5QVwf/yjCF+0FpG2Jvg0bUTxkLEI5e6pbE8/sgc7UNixG3U7t4EdOQqjPwFRKCJQzMBbkVF3VTD9TV+HM53bMXKrp9AVb8QAk1GG5UvLgqXqMFw+VNx+qFEvlFmNsJatQvKCNVCXL0XDnFmo97mdHV0jJTmqKwwmkdh9AMc2bUbLpk2IHT4IFvSc8eyTkcqtid/Lo28LmbK2YP63WEvrL8OPPvRSTdz3KG+SBOQEKLn2gV27fNmGpjtF5/FP2k88uRLegEoCcoaeJLe+GhUUAj6ULlwL6+YPoe7dVyDUVA/vCC82OdrIp3Mo9vRBHD4KY+9+lPcdgHHgMBqPHoQnlYKwbDCPG+KkaIyyU8+Iy5xRCYcoVsDsMmyvC4XmORhcvBT2woUILZgPz6plCMxrg78+Co+cxhvhxvP5Ig7sOwK24ZcIPPEUYh0HAbdOcd3OxM0ogRWzJjt/zbNoavlRXrXvad24sUxrIUPQRupzM+JZHM1N7Gxvd7WaZhsi0f+GVPZO8dJrziIunXV+enoyHImVLaDr3b8Hz20fwoKP3zKiF7mcUrFlyPNyGd079yP5zIuIPPwoQrt3wptJQw36wFUNnDyqfxc851DkluV8EWVbRSYUR/9tH0Tg2qvQfMFKxCIB6G4X1FGMSLZu2YXcLx7A4m9/B7qHQdFlUEpaWB+upzsBPuV2vZXLioiEv8d55R9jyWQvbeklAfmd/jLwgTuDWkC8W2x58S6RzrwPiufEIdmkscM9WPLsi6LHj46WeQh/5k7UX3U54rMa3nC+O53spPJF9BztQeH+TQg++xQi+3dBqQiopuWc1icXeJ0DaafbmsZovlLO9hq5AC/jiMl1eKbAcHtQamhGecVKmLfcgJa1K1Df0jDiVuBCvoj+rTtx9Cf3YsGjv0IwlQQPRM62dTMz/4mz05lZtIXfc59r+arvFGzjpaZHH5VnmNV8orfj0HZRVvj85xsE0z9jPrTpJn702GpWF5feVzXfQYYFIEcR3ERh7jz03fr7aL3u3YgtnH3aaauT23H7DnSg9PKrwDNPw9q5H4HODgQySQi3b2ikR4u6o+tvJ0PDlMooq26UY3UwVyyCftmlcF9yEdxrzkfIo59xfSQ7mELnjj3Q//lb8G/bBr/0vqZR3/D8BYdIDIDF619RL79ko6LgB8ENGxI0jUVTWE6HEddd587HmhZwt/6/+ctbL7EPdzQ4nuf0Ffz2B0p+kZkWskEfSldcBs/6v0VDYx38MrT4MEl6jUvntnL/II48/CT0X9+PlqceheaPQLjc4FI4KFVNwHHaNCtguQSSi1Yi/66roX/4ZjQsnodgXQT6ac6tcbZLWzYOf+eHUH/zABp2vAqhueijaThLSJ8Q6ZneGO9RVix5lgnlr0ItdR3sborSSyMQ6dl8880NYiB5sd098E8oGwsE5yqtfZzmnSad5FIZHF13NcxbP4Q1H/0gdJfcbTV8V8pUbKR27Eb6hz9F/VMPw9vXC6b7KGps1ZIxTMYT0yx20Ybp9qE4tw348p8gtO4yNJzBB0euR3Ue6kT5Jz+B51//BX4mIwSQf8jp1kLAmK249P1ac/Pn7HD8tfAjG5PjacbpWBYJCIDM7bcv4l297xXbtn1ZaO5WuH00+jjdl5jFUchWUPiju+D+1Ecxb+n8YcVDjjzyJsfg5udgPPgofA89BH82AU1OB9BZ8hPzrqhYTpgWy+WCWLsG1rXvAW54Hxqb6uFyu4atM18sI3XfA8h957uIHz02FICRRoXDj7yNIlildBRz5vx3EWv8bd3Tj3ZOjCGnT6k1LyDSSyj3qU9dyvsTH7WfeKJd6J56Fhid5/T0MfM4tdS0YXOGRKQRvr/8PCIf/aBz/vhbk1zzKBdK6Nl7GKUfbYD+yKOoO3oYLBRwAgdSmkAC0vnNkhsSBHIXrEX6I7eh+dp1CDXWD7smIm3V/8IW9Gz4JVp+fS/0YoEE/jTmEfkMUMr3qitX/RtidfdGHntoe62vg5CA3HWXnnX7PiRS6S9av3lkmTwiggX8E/iET9+iRb4MU/Wg7/r3oulTt6PhXZcOuw9chizNdnTi0DfuRt2mTQgf6wCro3Awk2l5VqnA0NzIt82F9U9/j/oLVqLeP/w6VV/vILqfexmtX/os9GSWdmSdVkAKYBUrp1x6wcsIB78V0dgDbOPG0x8eM5kGP0d11bSAyN1XpQ9+cJZh4ZMolv4Mu/cHuGWrkI5rlN5GgOWzMPx+HPj8lzDn/e/B7OULh6U0OJhC4oUt8Pz3/wVP73HowgRcw0+hEOYJIsA5eMWEoXuQ+NSdqL/pfWi+cNWwgi+DVfbu3Av/F/8cvo4j0OUJjbQj7u2GMS0oqmqxRXPT8Hr/saLyH8UfeqivlkchtS0g7e1qriIuto8f+6TI5j6NYsWJfEO7r4Z/qbF8CpVoCMf/99cx64pL0TSrYdgLu7fvweD9D6Px6/8CHRUn7hIxnSChOFOxRgW2zdG95iJE/+ATaPrwDc7Z8m996GV4/IHDx5D68/WI7tyOaDE7dKIhpd8lIHe8SXiyPwf831Vbm78fWrt2C1u//tQzx2qKWs0KiHPq4Nq1Wnbx0lvtl1++jR89+j5W1wTIrYyUhiUg8inw+ijK3/4uIu9Y62wTfWuS+tvz0BNI/mADGh55zDmm23ngKE06AbkOIn0PB5gH3i/8IaKfvwtBZ8fc7zbFsGX4915s+59fRcvLz2NushecRozD28uqQCR6obS1PqCufcdPQ4xvrOVprNoWkM9+1pXXvV+0nnnhg/bWbRewujoMvfEoDUdgJAGR4iHXPwZ++QCy3/sx6l97FarcdUVTgueuQ9k2eCYBfOHz0L/0RQTDAShvmZ6SAjJwvBcv/e3XMefFZ7FosAu2TqI/rNHkLrVEAurqla+xyy+5N5xN/h/84AcGY2zoHOQaSzUrIEfWrfM0emP1Fbf6D+Jo53v4oaNx+L3kDX2GB2AkAZFZ5Ypi7wOPIvWDDWjcvBmqIoYC9lGafALSAY4LFIwK9C98Fv4//SwCfs/bzp8fEpA+PP93X8e8F5/BkoEuWCQgw9tLDukKJSjz5wwoc1of1VT+JZ+qJtjGjZXJN/C5r7FmBSR1000Ru4TFLDX4TZbNX8LSGXAnEF3NIhmxN45GQORnWNdzr2Dw5/eh+Uc/ha7YgDyJj9KkE2C25Rzhe7xlIUJ/+Ck0ffJWeLW3R+0lARmLaQQUGSU5EgbCgedcTXWfKQnREf/1r3NjKWWmXFuzb8u+D9zW6IF1od3Z+bfI5S9g+QIJyAi9ejQCIovoOtqNwcc2o+kv/wq6DLPh99K5E+fgjSEP+bKFid2f/GM0t9+EhZeuGfbziARkLMY5ISABP0TA9wpvjP+52+faEfrVrxJjKWWmXFuTAiIX0Ac/85nFqsU/KB5+5A6UK4uZTi+5kTr1aAWkWCwhufcQer7zfcSffRKR3i7yLRgJ7jj/XuQLKPn8yCxZAvGFz6HhkrVOzLLhEgnI2ODLzQnCLAGaslu848Jvq4pnU/S+n3eMrZSZcXVNCog8+2NWKHaJ4NafiocfuRRFowHkfT5ijx6tgMiCCuks9r+wFf7/+AFCz/4W7lIZcHkgVNqkMCLos7nA5kClgrzNkF+xCsbNH0DTLdcj0toE72kCK5KAVAFceqXrrAsXX/y4qrJvf+PXv35tPVBz23lrUkCS7e1hzrQbVMG/hm27wiKTcwkKsTHiUzQWAZFPkimns/7jHhg/3YCmzZuAUB3g8pKT2oikq7xAfhkbFfB0FkdnL4V924dQ/2f/FbNCXnhOIx6yJhKQsfNmpgn4vWUsmT/IBf64t7Nj04rdu2tuIb0mBSR/222NFlM/CI5v4LXtGk9nFRKQkR+isQiILM05i7u7D4kt29D5q4cwe/PTCMpzFfxuEpGRcY/pCieseyGDksuNvvkrgds/jPBV70Tj0vnwaMrbdl6dWjgJyJhQOxdLAWHhIGfnr6wIBX8Io/Sr6H33pcde0vTOUZMCkrnl9kV2X/eHUcz/Lwxm5MEIFIF0FP14rAIii5TbenMDSRzfthvqbx6B/sqrcB09Am+5AFV+Fbtoi+8o0J/+Ehk80bYgjCJKTU0orzwf5tXXInDV5QjNbR022OVbCyMBGbsF5FG3cGlAfRjM4/qiiMU2xh544NjYS5reOWpTQG699RL+2mu32gcPfoHVNcMJ305pRALVCMjJQmWImH3b9yC/6Sl47n8Q4WOH4DFLUFXZBZUh/xulJrvjiNyHvUCeayuPtwWDrTBYukD26uvAbrgRTdddDb+uQBslTxKQ6kwAowiR6IHS1PQVLF/+n7EnnthRZUnTNltNPrHZ//pH7+dbXrnNevWV20lARt93z0ZAnLn2soF8KovM0S7k7nsQwUcfQPj17QD8YEEf4NUpZtYozCG/fp0plEIK2bomJFdfhOJHP4zW889DQ2sztKDfmbIa7cNNAjIK6MNdclJAWlv/BUuW/Dz2+OPPVlnStM022j42bW/w1IY78a/WrVMz8xd9WuzZf7v94qtXsLoY4B4+zPWMuOlxvImzFRDZFJMLlIpllPYeQHnbVlS27QB2HUKw+xhcqQRE2YDi9TghZQQdKTxkPTl8szhEqQIIA5bfh3JTK0qLF0BfuRKeNeeDn78a0foIAp6xhyAhAanyITEMiEQSbNH8TWzOrJ9FI8EN2LiR11J03poSkP9sb1evzGQ8nrZ5fyWOHLudP7NlDiK+oblMSiMSGA8BObWSwUwByY7jwAsvwfvaFmDvPhQ7e+AzK/BYBjRuAqruTG85gYZqSVCkaMiwGXK0oSiwFA0F4YYWdUHMaYOxYg1K77wc0fPPQ+OcFsgeXO3DTAIyYtcf/oKKBaSLYKsX71Nbm34S2s++it0bTRKQKnlO9Wzirrv0/t5czLWw7f8oxzpv5U8+o3F51CedfTAq0423gAi57VT+WDZ6+xLo2HkAB596EfOf2ozWg6+jLt8LFqwD193gqlozO7fkjiopHNKfg+cKUHxe5Ga1Yf/5FyF01eWIXbgadQvmwe/RoWsq2CjXOk5nZBKQUXX/t1/EORSjAnbJ2ixmNf+k2Mu/1Ly2pVxL4d2r/Wipkvi5zSZuuMGX4nw+jhz9O1Gu3MiKJnMOzqmlL9uzMMFoBESOFAayReSKBubEw9Cc+GIjp5JRQT6TR65vEOjsQvHwERQPHoR+8AgCx7vg7++HO5OFHIowl+psBXZmd6bzyERuvT2BhnEpGCbskgEDFaSicaTaFkFdOB+hxfPhXzQfyry58DXF4YlF4A74ocl1jhGeYHk2faJowLQFdFVBvc9FwRRH7o6ju0LaT25kcDELuvoLpW3WX0a83h62aZMxugKm/1U1JSDSgVA3jAuMJ574C3B2DYs1TX8LTuIdjEZA5Lbd/Tv2o/tAB5Ytno1IWws8kZDcZzWqJAUhX7GQHEwhfawb2r79cB89BqWzC2ZnD9hgAu50AqFSxlkbkKMXyB8wMLktWBv6IJhqwuKMKqTgWRwwZdB7AagKmBRYVUUmGIEZCMLl9aAU8cFomwNz4TJoSxYiMG82ws0NCEcCjmiMlmW5bCDbn0Dh2WdRaWqBe+VKtNYFoQ0bzp2i8Y6qgw5zkUj2QnDzQdeqtX8T8rv2sM2b89WWNd3y1ZSA5Nrb45zz37OfePIz3DCvIAEZW3cdSUDkK1J6n2//+a+x//5HMX/5ArS950rEVi2Hy+2GKk/DG+mTeZgmZQ0T/cksjh3ugnhtG+peeQmzX3sJwubg2TxENg+bq9C9KjSXCi7r4CeOZ3jjmIY3vvXfXCw4+U9nc5KDLONkfue/pylMvvgZg2XYMAsVKMyGEvBCCfoBtwt7l5yPwoqVaFy1GObSpWhobURbxD/mdQ1Zu5wWtCsmEl296H5xC2J//Rfg7/8AlD/7Mlqb6942KqQprLE9B2+9WgoIhP2ksnT51xTb+3zk9WdTZ1fi9MldMwIiACVzzQ1zmK583Hrh1Q+JUmkli8Wmj6WmQEtHKyAdG+5H//d+jLmde5BdtALGu6+Gr/0mzKoPI+Ad+443GZK8YlkwyhUgl4eSz4FlM+hK5lHp7oV5vBvHEznE+npQ39cNb18f7MEsPPkUAlbacWYUkA6LcoeSCsWrO9NgJ5cOnPXqKvg6HiwntEpUbPCSlE9ZG4ccA6kwwOWhvv4wSs0t8Ie96I8342B8NoJBDzxzWuGb04b6ujBckQj0UBAuvxfc54PLrcN9hvAjp2tuxebIGCaOP/YMrEcfRvTJTQgfPYLyf/kj2CQgVVh55CwimZQdYatYMGcDY/bP6rdv7xo518y4onYEpL1dzaZL87lb+6/8xa3Xi0JhCYu9/UjWmWHWibmL0QpI14b7kPru9zF7x4soBKIoLVgCbe1a8AvPh758CfxzWhEL+ka9PvLWu5Eve0vO7efLsNIZ2Kk0ErkSfOkkvIkExGASSjIDlhqEyAyiXDFRNGwYJQvuXBEBswTBLSQ54K7Y0LkFTTrmyWSenBIbhqF8oeuq8wtF01DRdSQUDQ2w4VVVGJoHGY8bmt8Lv88NuaNWc3mASAyV1jYEAm4Uo3UYrGuA1+OGXheFuz6GUMAHv64655VXk7gQKFk2isd7YOw7iMqrO5F/7TXoe19H5NhBuEt5FD73JyQg1cAdRR6RTMtt53uweN79KmffjW59/ugoss2IS6rrsdPw1kV7u5ozsNByqZ/lz7x8LbLZhSQgYzPkWAQkefd/YM6+153zQKQPg1UwcfBd74J15eWIXXYh4vPa4IlFofu9cOnamKdqhmu5XFmQ0zFyDUUvl2BkssgMplAolJHKF1FI5xDo70csOQAzX0CHxeAvVZxtw25hQb6ImfS1kCOd4ZLHBeEdWoTWPW4UPR4cUt1YykxE/R6U6+rQFYzCHYsiFgvB7/fA5/PCFQpC+hu5FMU50MnjeN+fXXKmC20Ou1yGmc0jNZBC4ZUtsJ94Bp4HHkOwkoPLpYD53ODJXhT+6LPgNAI5O+inye0IiNdzgK1ctkm1xTcjzz5+eEIqmoKFnn1PnoI3NVyTnlq3Tlu9YOlSVdf+0n74ySt4X38bCcjYjFeNgKhyd5FctLU5DLlv3u+HPbsVhy5/F/Qr34mGtSsxpyn2toXdsbVs6Gpn/v/EGoCzwC7XSOTpcYI7J/MJJ26UDW7bsAWHJXd0yekrKXCW7UyTcel7cbo1ESZvRYFL0+DSVSiaApMxZ2JMLm6rqgpbURy/DVUukDMFilz3kfcv/y7/x6r31ziVidxd1ZMrIbvnAMrPv4zKY8+gbv9uhNMDTjucpSY5opFn0id6SECq6VCjzCMFhEXCndplF/3WBL5S98sN+2rFF6RmBES0t3vTvtA7mNf7dfHsi4v48e4g/BQDa5TPyNALOp8Cr4+i/O3vIvKOtQjW/e4U4MlFdDmFdXIEosoXmKoOeVMbFeftyT1eJMINUFvqoc2dBWPhMpgrV8C3dCGa2prhVhWMw0f6aW9NTladqhFy5CEFRv6cXj1OFseczQDyR45E3vxXJ6LXhCXZMjnC6ukZdHanmYeOIPjq89COHAV6BiH6E/Dls3BzE8ztetOLXwZaJAGZMLs4BReKYPH6DFu7ehez7c9tHejeftXmzdJcMz7VjICk1t0UgV+5Eir7Nxw8EheJJBMaeaCPpYeflYCcrMhxkuMQeQOKXYLhdaG7dRHKF5wP35pVaDlvKXS5NhUJQwSD0AN+eFya48NQS0mu8ZhyVFQsO9NtdjYHnsliYNdeZHYfgLnnIOa89jSCmTQ01QMW8Dnbgd8W/oUEZMK7DbMssEjIQltrF6DcEbHyL7LNm8sTXvEUqKBmBKR/3fuatJ7Oq1ki/c9CVWPDPmxTwCBTuQnjIiBvvUE5rWSaUPJJVHQ3ss0LkV97AYprzoe1agWiyxahOR5BzOsal3WSqcz31LblTRuDuRKSHZ1I7dqP8rad8GzZigW7X0JkcBC2EgSTYXjc2pkdYUlAJtzkJyMHMG4n4A98mrXO/23k2QdrYitvzQhI8dJ3zzJSyfeIbPZrEIg6zmZV+CRMeG+cwhVMiIDIEYlcvLYqjv+Grftgah5wvws8GoA5eyHEnDnA/DlQ5s+D0dwMV30MsXAAIV0ddcjyqYrVFkDZ4kjIAJPJNNSeHvDj3WCHO6B1dEAb6IfV0wc7kYRWMeAr5aBbFoSMfuVSRw7DQwIy4aZ3BA88NscAACAASURBVESuuUEk4fF+phKpe6p56zMDE17xFKigZgQkfeU183hv4joxMPAV6GrkpMfyFLDBtGnChAjIqXcvhUQ+iIUKmG0AKkcpWA8jHofZ2Ag0N8FsaYEer0MwGka5sQmanObye2GGw9ADPseT2+3WoatD4jIVJr7k0oqMQmzIKSnThFUy4E0OopTOoZDOQyQzKCbTEAP98PZ2we4dgN7XB+9gHzylAlixNBRU0eMeWk861ZPcCYciQ2oIJ1YYTWGdg8fpRLRkmHZKCfr+xI5GH6/f/kJN+ILUjIAMXnn9MqWr8/38SNdfsbAvDN/YHdrOQdecUlVOuIAMc7cy1pDcOeWc9Z0vQvF7AY8bpteHncvWQLS0wN9Uj8K8ufC3NCJcH0M4EoIr6Hec8XS5I0q+WFUFXJG7k04sfp/YDeX8/cSC+JAniByZnh67/JUjcid+5JVSIAQXzjZgZxH+ZBRduc1W7vayOMplE4VCAdlcAaVECvE9u9B/sBOJw90IdRxFeDCBcD6FoJmTe7rAvG4oAbcjCI4ovHW07Hz1yhazIeGQu7+4FGD+u9fSCGRynqGiAZEupJXG6P9Q6hs3RXY+f2hyKj63tdSMgKTWXLSaDwzeJLo7/5SF60LwBc4t+WlY+7kQEGf31sm3NLeHQqGc+Cm7PeBcAZPxpTwWVLm1VvcCahC7ly1HtrkF3lAQ0bowjHgditEY3F4P/D4v3CdC+Ac9OsJ+LwJ+D4q2QEXTYWunP2ZXA0fIMlHIF1EqD8XMy5VN5EoVFIpl2DKKbioNra8P/oF+DOZLMNM5NPQNoLHvIDyFNGzLhlKyYZaFIy66xqHKUAngUB2feGe/8NA23GGmWR1RrVTAimmUQjGkWxegc+ESzD64B03HO363/SQgk/OkFfMQ6UQW9Q3/qNTF7o/tff31yan43NZSOwJy3prVPDFws+jr+hMWiYfgC51b8tOw9nMiIG/ldDKC7cnpLtOGMC0okC9zOTJQIeBCd0MDSqEwNLcHXl2H6XOh4nc7Totut8vx05AjDY+mwevW4fK4kXd7UPCEUXb5h7WOwjk8lTLq8/0wSyVUnKCIMoiuDcO0UKmYjh+JKBhg+RJ8Zhk5w3Ii7IbyBYQLg3CbJUcgODQn2AmToyK5luG0Z3jBcERU7lyToVKEATPgR7mxFWiJQ1m6FMb8xdhvq5h3/z2YteUl2IFTtleTgEzOk1bMQqQHsiwe/6YSCv0qevDg1smp+NzWUjMCkpy3ZJXIZW4Uib4vkoBU1+mmhICMounyC12RoxW5LiB9PAomhF0Cg4GhQCRD3h4yatXJxBUF5WAIOW8MRS04bC2abcFrFBHNHIdqy7hXQ0mWeeqD5IiD6oHq9zjOhM40lHoiyGMVGzdkZC2bMxgmgxJSYc2djdLqi8AuXIPgmpVQGhuwc8sutH3j/0Pzk4/Brmt5s/0kIKPoMeNwyZCA5FDf8C0RCtwbP3RoyziUOuWLqB0Bmb90Jc8lbsTg4JdIQKrrl9NFQN6QiLdFyT1z2N2h3zpL0qcFJNc/2BsRfs/E8S2jiSqEw2kN5yjpHqSjcfQuXgbvussQXbsK8fmz4fd5oLt15AplvPzCdrR986to2fw4CUh13fvscp0QEKWh8Ts8HPpl/f79r5xdgdMjd20JSCZxI5IkINV2zeklIFXc5SkHPJ0p96Rt/7Y5kC/gyOq1yK1bh/lXvxPu2bOcAIy+gN8Jvih1KZPO4blntqDtW99E6zObIerqaQRShfnPKstJAWlq+hclVPfLyL6dr55VedMkMwnINDHUVGjmjBeQqQD51DZIf49EGtuvuwHFj92O9978e9B0uXYid34JmCd8R1JHOnHkiefR8tBv0LhvNxA6ZYOIbQEnQplQOPcJNPAbI5CmbynR8L2RvXtpCmsCcU960Uk5hUUjkLPiPmoB+fl9SP7rjzBn73bIJW3Hd4HS2AmcIiCFkwKiqbCc81FMZDu6cPylbUg8/gxmPfwkYjwPn/stDrK2BTXRg9wffRbWF7+M1iY6UGrshhhFjmIWPD2QY/UN/6yFY/dGDu55bRS5pv0lNTMC6Z2/dKWWSXwAycEv0xpIdf12tALSce/DGPz3H2Hxc49A1dwQ3uF3NVXXihrKdUJAXn3fjUjefjuuuv5KDBzrRnnnXvi2bkVk+zbw410w01l4jTJ0ufP3lCiUjr+KZaKc6oP1Z38G11/8N8SDPicQ5KmJTiQchz51YhcWYvX/LKLhX8UPHiQBGQesU6YIGoGcvSlGEhBZg9zY2rV1F3offBzh//wZwn098MidQG7fmWM2nX3zZl4J0iExX8TR1WuQv+giLFw2H4kDx2AeOAx/xyGEjx+DVio6W4Hh8zjBFE8mx1dE7kBzuZA8bwk8n/g4ojffBL88e+Utn40kIOPQdU4IiKiLf1NEQr9qoG284wB1ChXhbOPNJG4UqQRt463SLqMREFl0slRB38GjSP1gAxo2P4xox0Eoum9oKut0vg5VtmmmZ3PiLHnczrnpMomepONEqPpdsOV6CHtLsBbpiS4991UN8Plgz56NxGc/i9gla9HYdMri+ingSEDGoRe9ISB13xSRCAnIOCCdUkWQgJy9OUYrIM4Z5kYF5WQKg/c9BPv+3/w/9t4DTo/qPB99zvSvt+1Vq95RA4FBIKoNptsKYIxjxzgNdzuOk+v7txwncYxz3RKX2LkugA1YtunFVCGMBEJCqPeVtL19vU499575dsVKSLvfFold7Zzfb220O3Nm5j1nzjPnLc+D8pfXg/O6AFmGQ6M/srGwNwz92wZqFKtXCHcKMlCWRabmwaX60Dn/fGhXXg3vzdeibO5MuIN+OwB/quYAyMjG45RHDxQSRsp/wAWdQsJxsOjE6qK7afZ5QjpxE432fsmJgYxubEoFEPtLmWUKAUjtP4zkG28h8+J6eHfvhqujFXI2CeryvbMjGd3tTJ2zBuhcBgHJCQ/PqtRzWrFmJBRE7/zZUK66Gu6LVsK3cC58XteQ+vMOgIzDVHJcWONgxAncRXz2gvOsWPRmGu3+ogMgoxuoUgHE1uqmFHK/tGoimsCR3Yfgfu55yG++DuHQfgg5A7xpgmdFeUzYa5SFdqN7knPjLJs4kcnzWhQ5zg0uHIa2cD46r78O0y5diUh9ta2/zsbCFltkJPCMdPGkx3cAZBzmgwMg42DECdyFDSCJ6M201wGQ0Q5TKQDC1qloTkVWM1Drd9uU6jadiGEins6ic/cB9Dz/KiofWIdg21F4OA1c0G/vRs5agd5oDTChzqMQdB3IppCTROy/9IPw3Hw9KlZdgOq6SvAsWM5YeimQZWzAumHX2DNhrsFSvOyRHAAZh4F1XFjjYMQJ3EXPrPlLSDJ2M+ntdsgURzlOpQAIy8Jqe3UzOrfvg3LR+WiYXodIqMgtpZoWcsk0su3dyO3aj+i2HdC2bkfd9h3wFNKQeMvWvDiuFunsSt4ZqQHyyFweVFNhiRR9c5dAW7wYwpJF8C+YD3dTI1wVEbhdRamCrG4gFk0i/tSL4Guq4F++GDVlfpvefnBzAGSUL8Tg05wdyDgYcQJ34QDI2AdnOABhuw9GMdjy4GNo/+PTcE2vQXDlCgQWL4S/sQ6SwIFnqoMWRTSvoXN/M9Jvbkdo42bwrUchxnqhZDOQUylwulZkKGSB34HsrbE/wqTqwebdopZdy8F2cbrsQdYXAA37IVVFkF1+Iczzz4eyeAHqywKQmOYJBZieeqEnikzzEaTe3o7CY8+Av2I1fHfejrpqp5DwjEyCd7Kwvi94Q4+Ejh58+4xcZ4J1OmUKCYsAkriZ9HY6O5BRTsJSAaT9wUcR/8n/onHLehy58HLkbv4QZvzF9Qj53FBkGaQ/NsJuI6+baE/l0b1lO4zNWxDesgWhbTsg9zFFUAOcSwaxQYR9NfdP13N1Z9Ifp7BTEPq1qZhGCAoZ6DyPdPVMtF+2Grj0YlSvXIqayjDcSjG9lzVGJa/rBjI5DX2vvQHzicfgfvR38MdjyN3zORhf+ooDIKOc+8OeNgAgocj3qD/0aIUDIMOabFId4OxAxj5cIwGQ2P/8Co17tkIlItTKapC5c2FdejGkC1fAs2Au/LJox0cYp5NqWNDSGbuiWo8lkNx/GLmDh6EdPARuxz5EOpsRzEQBSODdLBVYgsXqHM6hZtd7qDqsDKOczyLr8iMZrgVtqoU2Zxa4+XMRmjcHSnUlpEgIst8HWRJtNUWGNcx1GGvrQmrHHpgvbYD3zdcgtbaAZPPg4t3I3vNZWA6AnLkZcwKAeB+tOHrU2YGcOWuf/Z4dABm7zUcEID/7NRr37wSXy8HkBeheP7QZ00HnzwO/eCGEebMhz5gGV0U5XEIxM4hlCzEwSUUTKHT3QGvrhHHwGPijByB0tIFPZJCKJSHFelAR6+rfjzANPwYmHIgkgIiMfWtQmyi7lf5UXNstZZmwVB2EssB2sa4j7QqhECgDyspglvuA6hpwtY0Q6ytBGxsg1NchUFMBtyTYMr2ssTPzqQyynT0w9x+AvmM3zN17QPYegLerBYKugYoyaKwL2Xs+4wDI2F+B0/cwEEQPRb5n+h0AOZOmfk/6ZgDCJ2MsC8txYY1yBEYDIDzz4XMcmJqflcpAkxTkauuQWb0KrvddCN/iBXBXRCB43BBkCaLAH08zZf78nGEh2tWLdEs7hJYWtO06AGXXdszZ/xYMpgioUVCdwDQIBIkrhkz601uZNjm1q1EGB437dTpO4oMaQgLk1NY6hbQI2wtQs9/3VHQq9euLsNgEsb1whihA40XQggqet8CLBJzAI1o1A7nZ88EtX4zc7FnwNzWgqqYcHqaWyBFbtMreaVgWDFWHkcvDzGSQPtqK9Ns7QJ97Gf4dO+CJ9tq68ZYoFmVxHUGpUc72EZ52PAsr8n3OiYGM0HiT4PCe+fOXkljiFtLd+TmnDmR0AzZqABngaGL6FmwhJASGYYKILuSbpuMI42hauQzls5tQXRECUyQfWPIZiJiGAcswQHQduqpBzeaRSaVxuKULpLUV7rYOJPsS8LW0INLdgbJCEiSZBk0nYOXTAFhW0kAMRQTnFosysgPN1h8/iRJkOBMxnir2wxqL6TCoMAwYmRwo00W3wYPJ7IrQODfSoh9+D9DVOA375y2GL+iHxBILGurgKg+jriKCYNBnZ6FRSQInihCYxjshdt+sN5agEM0U0HekFdHNb0N88c8o3/sWynqOgkK2FRhthxZ7loGdlwMgw43k+PzdIVMcHztO1F565y1eRhLRW9DV+VkSLHM00UcxUGMGEBs9mAuHgqqqvSpqLjeiDY2QaiIgDfXQZ8yDa/4sKLXVUCIhiAE/ZFGw4yUDjdGZ51hdSTIDpFIQUymouQJILAGSSAC5DJDOgMT6QHt7kMjo0AsaTN1E3iQoi3XDm03ZtOh9ogJON+DL5SAykBpc9X0KGzEKEVERkBJlZPvjMDUKb8dl+kQ30pICXlHgVkS4JcAfDsLyh9CphBDxSUBFBNmqGiguGXwgAC7gh+hxIeiS4RLfATUbMCyKVEFDrjcGvb0TXHMz9P1HYTYfA21thdDZDm8qCreeAySlyH91ssvOAZBRzPRRnDKgB1JW9kPT73/EkbQdhQ0n8ikOgIx9dMYFQAbfBlusdQM0kwUsFRl/AD0Nc6EsXQj3rOlw1deAq6kBV14GPhiAxDKyZAWCJNopwSfvGVg9Q043kFZ1QFXBJZJAXx96k1moubzt+smYFJXHjsAX7YNuUnTILpCChkAiCV5joDa07C3PE7g8EuIujw0ibIfQ5CIgLhc63UGkg0GIXi98Hhk+SUS4MgQSCqJb9iLglhGQRXjEd9x0A+ZgYKEbJgy7ODAHI5NFPplCojcBrbkZOHAA8v6DEPcehtLTB7ep2jspSEx/fQi9FQdAxj7xS+nhuKBUxX9xoZAjKFWKzSbTMfH55y21Er230E7HhTXacRt3ABm4kYGvfkZBrhuwsjmbdNEqCyNR04Ce8y+AumQJIo01EOtq4C8Po9znOsHVdbyrk/tkmhj2zqf4P+z/8roFjbnTWLYsYXEFioJhoMCyoAbcUqcxEgMMFshmOxGOcJCFIj26wBM7fiMSO5xvZxwPJkEc+MXp8ubjqoFYOo9kNA5y4CDUXXtR2LEH/IEjqGndi7JMH4g3bGefWYyB12Y1LmEkHQApwUjjcIijSDgORpzAXTgAMvbBOWMAMmjRZ4SANuMsWyAlEbrsQsHlgqG4IbsVcBVl0Kqrka1tRKGuBqitBV9dCTnoR9jrRsAl2fxPQ7V3uKGKR9lxFsYXxa49nAuLELsYsggQxE6jteMfDDj64xWnuzpLtWUUL/FsAb0sm6y7B1xPD3p74qg9uA/BrnYY2Rys3ihoJmPvopAtQFYzkEwdRJDshITBlC/FrC6m/WHB4nj77yc0B0DGPvFL6cEBkFKsNHmPic+fv8SKJW6h3Z2fd4LooxvHMw4gJ7m37IWY7SAKKqiq2X8lHjfygSASZZXIRcqAynIIlWHIAR/8HhckfwC5SBVcPjeoS4GmKCBeL4gk2gWMdkYTC1BLxZ8iAJTyKf9um7H9jGVROzMKLH6iasjohl1pb5mW7TZzZ9IQmUuqoIKkM7CScaiJKPriaYh9MZDeOPqiaTR2HkVZMmr3QwsaCM+BY/UuA4AxOLbBQIMF6nUVpiBC8wSQLYvAk4jDlUmfCCIOgIxuso/0rHcA5L/NoP+P5fv3bxlpF5Px+NG9OZPwSRmZopGIMi4sh413lON3VgHkNPdoB7lNs+jqymRBjAJ4FMGFfeFHg5XYN3slyhoqQSsiSIbC4BvqAL8XgiTBL/LFIryAH0rQB4kXjnNDMbfU8KzAxSpxmyDSZK4wA3nNBJfNQIzH0JrRUGCxjIKKWFcPqtta4evoRDaagLelDeHuYyhLttv3a0KCZWeICSABF4jC8s/w7l3EoB2azY7IQJXtOrQM1GA5YtPm4tiSpWjasgk1+3fDlIpcWMWLGKDRTqcOZJRzvuTT+gEEFVU/EoKRPwT373IApGTjTYIDu+fMWSxE40wPxFEkHOV4TQQAKa6wxUUUdhzDArGTXPsXdU6AKrkgyqLtmtJ0A7wMqIzWnBD4OYKcXIaMvwyZSOQ4My3H83CHPeCFIQLS9jUYtYiGQk6Dppl2JT0rDAwke1ERPYqY2wuiUYhZFYamQ1INCOwYmdigxxs6BIsl5DIcGkgtZkGUIVKJKbXraDjLhJFNIufxIdU0D1i5HNKKZbAap+FIVxSNv/gJqv/8CsxguQMgo5zjoz5tAEDKKn4oBMJ/DB7a62iij9qYE/DE6MwF82kyeQP64v9EgoEAk/t02sgsMGEA5HS33c9Yy2IC9gJtmKCaBgIDBiy7clsGgcq7kZc8KLA5wI6lRYU/yavYLq0hG/v61w3omgnTKF6HeZfcWha+XByqooAzAV4rVpjbIXWeByf3xyfIKZQEh7ogpTA4AZrighEOIVdTBTq9CeKc+XDNmwXX9Eb7b7u27kbD97+N6pefhxmpcQBkZFN77EfncqCJZBLhwLdIyP1E5NChPWPvdOL3MGVcWMkFy2bqfenrSDz1DXiVIFxFd4HTSrfAhAeQYRZiNtntAPQA0LBdjA0gQ6fuDmshFqfgWXCbs+tI7N7Gg0LFTnM2kQqVIds0HVi6GLkLV0JZMBdVdZUI2rQmBKlkBps2bUf9D+5FzfoXYDkAMuyQjfsBeR3I5OOWx/3PQkB5NnR039Fxv8YE7HDKAEh05eo6Lha/2sqk/x8AITLSL8EJOHhn+5YmNYCczlhjBY/xAotT3Z9hgcazaLnsMqgfugnn3fp+cB43iCjarraBrK8BAKntBxA4AHJWXw37o4F9lAAxIspfMFzKC+X7t3Wc1Zt4jy42ZQAkc/7qKq2v7yqSy/yAEhJmdA+OAt7IZt05CSAjM8HZPZq54KJJ7P3AdcjfeTsu/9D7IYhCkdbEoogl0si2tNv1ItmnX0b59jcQ7GkHXJ4TXFhctBPpez4D02HjPSPjZyd22DtZKwaX+x7RL77k27Gj54xcbIJ1OmUApHPpqnKXmltNdfXHNK+W2emSQ1XwTrCBmgi3UwqAsEyoI+ueQvf/3oe5b22EwHZ6g7OCJsKDTJZ7YHM0msC2a29E6s6P4JqbLgfN5aEnEtD6YogdakVh7z5g+w74N78Nr1VgpTMnus8Yj1isE/nPfh74yj+ipizgKBKO8/jbKdWsoNQl95k8/zci714f2L0pNs6XmZDdTRkAiV11FePCWAVe+jk5dLiC9sU4RlrntNItMByAsJ6Y/3/bU+vR/MvfYtWzD0ESXaAef+kXcY58xwL9ALL5upvQd8cdWPX+S5Ddsw/5zW8Bm96Asult+Lrb4UUBXCgAKpzIhWW7Vgwd6UQP8JWvwP1P/4yIo4k+7jOMsESNsrBlzWzqIbr+SRo3/xx545nUuF9oAnY4ZQCEXnutHPWHFwsu91rz1U0r0N1bgUBRq9tppVmgFABhPbW2dqFt41bw//sLVOzZBV8mBeLzlnYR56h3LMD86qqKtulzkJw+C1VBD6TDe+3qdVIwwaWztuYHU0Sxtx6DAvecaQAFHbroQu/HboP/1htRsXIFRL6ovTK4OZroY5x0yTRI0N9Bzlv4Oij9ZrC7dTfZurWYq32OtykDIC+vXi0sqp85S1CEz5nPvnQ17YtNJ+HgOT684/t4pQJIRjMQ6+hF9IUNcP3pOXjffgvuvh6bsXaq6puPdiRYSnLO7YMqKxANHXKsC4Kugygem7bdjuMdBw5qU8oTNYeUvwxWXSP4xYthffQvEJg/C8HQqXeCDoCMdnSK59FYAvB6DgsrznuOI8b3fRdccIisXdvP9T+2vif62VMGQOiaNXzKEqdbPP0bc8Pr1yOZnuMAyMimZ6kAwnplQV5GEJh8+gVYjz2BwLPP2oSDdpkFCzoO1qwY2W1MuaMH+K7sxepUyR/Mb9ifjkxNHaaRQ/uiC2HdcCPCd9yKmoqgLX97uuYAyNimFAMQ4nU3k6XnPS+Y5nd9qxwAGZtFJ+DZNoCk1CaD4K/pm2/fgFxurgMgIxuokQBIUT2PwmSU5IeO4shrWxB+7An4du+EnEqA83sBUXQy4UodgoF041PVl7BsrUTeBpF0fT2ar70GdR+8BpHF8+Atj0Bi9PFD1KU4AFLqIJz6OBtAPO4j3HkLX+SB7zgAMjZ7TsizWbFx9IrrayCQW7H59Y9B1VaQ8CDKhwl51xPrpkoFENW0bIJBdz/VeS6TQ297D7DlLRS2bEN+2w4EDh6GK5OExFmASxm5IuDEMs17cjccy/7RCtAJQbR6OoQF8yGsWAL9ogtQNmcGvOGALcSlmRQ6484CPT4mg2/YAZCxDR+N9YLI0naybOlD1MBvwhuea2PlqmPrdXKcPWVcWGw4Eh/8YMgC/z7rlZe/CJNeQcJVk2OUJshdlgIgzPEb7+xFOpZAqKYSbq8bIhMqB5BUdfQcOILeDW/A99x6KIf2Q4r3QjFN8NQsqsoOpFaPRyX3BLHbuN3GAP8Xo50nFnTFA8stQ68oQ/Si1XBddTnCSxeiMhKwL8l2gKqqIdXaCV2SIIWDKPe6wJ9E1+IAyNhGiMa62NxdT5Yv+y9eFF/xv/hidGw9Tp6zpxSA9Kxe7ZUMY47+5ptrCSde7wDIyCbqcADCPrlY6knLH55G+ytvwHPLdZi2cDbKykP2hex6K9OEWlDR2ZdE1/pNKDz1HKpf3IBApg8ugYIL+Gy31onB4ZHd5zl5dD+hopUsgKpZmKKOI0tWoXD99XBfdxVmNNXA43FDFITjfF7Jgo6O9h5Ef/oryHNmofzaK1BfFQbPn6gZ4gDI2GYMAxBY+p/4xYu/RS3r7fDWrcmx9Th5zp5SAHJk9WollLOqqUK+TVPZD6Ojl5ycOz95hu7s32mpANL64GPo/c3vUGVlkLvwYnCrLkXlRcvgtbmbOJvBNqebyHb2IH+kFYVDR5Hbtx/Cnj0I794Fl5YHV9BADQtEEUDZDuZkoaSz//hn94r9fF2MgRdqDgYF8oEKJGobYc6eAdfi2XDNnAVh5gyI9TUIeFzHdeNZMefRQy0obHodygvPgtuyDeaH1kD660+hrjoCwQGQ8RlLNkaGAZQFNepRHrGo+fWCKLbUb9qUH58LTPxephSA0NWrhXaeD3gamv4D7d23001bvNStMD3SiT9SE+AOSwWQ9gcfRfynv0DjttfQPWMeChddgrIrV8E1azrkmipIoQAkjrMzspi0bDSnIn7wCKztO+HdvAVcrA9mTxR6dwxSOgGXrcingYIHYcVyQpG48JxqLIuK0dMz0IQBk/DQBQU05Af1yrBCIRQaZkGdNxfc4gVwL5qPqrAfilR0DzLXYSGTg9oXg9nRiY5Nm4FXNyCy6VW44n3I3vM5h8pkvCeMYYLkCiBL5kdRWf4Q39L7dZ/bTJL16xmGT4k2tQBk7Vqubfdu2Rsu+2ccOHanuf6NJhLxArLDzFvKbB8JgMR+9ms07t8JLp6AxovIVdUgu+ZDEK6+HIGlixBxS3ZshHDvFLblDQvRgo7YsTYk9h1GdttOeNa/htrDOxCOd8KwZPAeJrzEpF1PAv3JFjM5mcSRVZ2rBsysAYHL2nTzyVADChctAS5cAX7ZEshzZ6M26IFv0HxlJH5MilczTfQcOIrU61tAnv4Tyl9/GUoyCeoNwox3IXvPZ2E5XFilTPPSj1F10GgG5ILF+4Wmugf8ZuFerFunT5UAOjPUlAIQ9rx07VqSbOtcQ3fuvMPcvOUmEikHZFfpk2YKHzkaAOF1zdbqtkQJhjuAdHUt0rNnQ7lkBXwrlsA/azoCdpop0yan0JhEbF6FnstBT2Wg98aQa2lBpvko0s2tyHR0IXzkIOY17+z/8pZBeRd4twAq8CfsTCZEHMVmae1PyGGpgEwAyzBhXXQVDQAAIABJREFU5gxQM8/UScCgsCtUj76aJmSmN8E1sx7hxjqU1ddCqK2EEAqB93vBeTyQBf64q4rFm+J9ccQPHAH/542Q3ngDwqFD4HI5iNkUONMq1o04ioRn5q1V86DRXvALFvyBzJn7YOAPDz7CpvGZudjE7HWqAYg9Cqnbb3+f8dZbt1sHD36GRKoB2RGXKmV6jgpAaHERs3mZ8jpygox0KAxuRiOUhXMhLpiHwqzZkOuq4SkLwedxHdfpsxUFLYp0IoVMTx9yHd3I9fRBbj2GSPM+5FJZCKkcxEwBiXweci4HpZCDoKqQdBWcrsIyVFsyln0r2bsdVlB3JooY+xlZqWbacrNMsJaJ7BIqwBIU6Eyv3dSRc3uRCEUgcyJknwQ+6ILuD0KvaoBeUw+trgZibRWClRGEw36ILsUmPxxw2DG53Hw8icKxNqhHWmEePgQcPgBufzNcx45CSiZZSuk7vFiOpG0pU3t0x6g5G5yFphk/pnPnPxx6+vENo+to8p41JQGk76LVc/m2I2vMeOxfiDsICNL4CABN3nlQ0p2PGkAGsR7b1NfMXZPKAIqMTEMjDl1yObwrzkN43kxEGmrBuxRIigxREsExVxVj6+i/Q/Ytn1ENdKVyiHb0wNPRBndbK5qPdsPb1YVAtNdeRF2ZBIR0DCQdh2GKTEbdLqbzuER7PzDwmUgspi9e1HMYSWN9DXjNGEByYNK2FgoFtpOywGQJeUEHeB90bwj5ynL4LBWxyhq0zpqPSFkA/roqiA11SNXVozriR9gtY8CZyu6mWGBOYTFGXVUDzeWQiqeROnAI6Y2vQ33lTUQO70FlqgvUE7RZj9/FMO0AyEiGtfRj7XnMxiQBrqL829y0ab8LvvTSlJCxHWykKQkgmSuvrNQgfBgE/02aW0Cz+eIXm9OGtMB4AIh9gQH9BHshJ1ANC4JCkKurR9vSS5A/fxkqFs1B04x6yH4vRJ633TwDjbm6DJPCMAxwum7/MO1zraAhn1eRzuaRSaYhRHvh7e1GVzyLWDILKZXC8nQnCj1xFDKFoip5Pg8jp0LLjYz7TnKLEOX+ALaiQHbLcHkVHAlWI+0Pgvg8CIV9QHkFzPJymJEIIh4Zfp8biscDQeDAsRiQKMISRQjsGTlyHCjZ/oXtvjKqZmerZfcdgvba65De3AHXkYNwp9ptgV4eBDxh1DA8ijwxJ73SDoCckbfa5hzzuECnN7APiS/D1H8feumlY2fkYhO40ykJIKygkEqumynH/TfZvkemqTRPRSeQPtw8HTcAGXwhtjUoqCDUgOr2IFVeA60sAHdNNQL19dAqKhFrmo58XR08fh+8IT8CPjf8p0h8sAvnTAuqYaJQ0GxwkHNZpPMq8qoOrlBAZSEFNZVDPq/BYLUVmgZLM2Dopp0RNngnwv7NmnRS2iv7nayIkPozoHhJsv/tcolIufzQFAVElqG4ZBAPK/ZzgyoK3JIAReShnKK/nGEhqxnI5FVku3tBOzogtrYDrZ2QOo5C6GyD2R0D39lnZ6ZJtAAiuUD5YVKcHQAZblqP6u+EEVr6vRYWz1cJ6Bd4aj7ie+SRKSEiNeV3IPSauzyJIL0aHP0m3fTmNGSzXuoE0od9kc4IgAy6KnMB8YYOmkuBCiIMfxiZcDna58xHcuZs+KvLEKquQKA8Al/ID87nheVyw1RksEWccT6xxZ4/TUaWzc/Fih0ZtYdpQWP0Hmw3xDKZAKi6CRZ3GWgFluMPQDnF7pRdi+0abIDhiE2TLvKkP9pyalPahZYsY0o3UVB18JoKTlWhF1QYsThyiSSiLN5zuBX84WZ4mpuhHG1FMNYBr54Fcfth8QKsk2M4Q/FkOQAy7LwezQFEzQNud4Zfcd4xSrivm4r4fOQ3v5kSGiAOgKxdy2VbOheZlvlx8/E/3mxp1jQSKBvNPJpS55xpADluTHtBZDEFCha8MAsmLHDgIj4QnxvpUDm6qhuhLFmI/MwZyNbWwV1ZhuqwH+UeBV5x6BqRd0U7jidJlR4HsZ1NJ+3fh9vOMydZoqDZLrWWzl64u7rg7uhA39E2zNy+BYGjB5BNJ+COaZAIgeASYA2uyj8VMPYXHNpJCqdi6nUA5Iy8ozTZB3DWUe7iy34vcsKvvU89snsqpe8OGHW4OX9GjP9ed8qyKfN33lmr581Lze1v/yMtaIsJ7afPeK9vbgJf/6wByIAN+hdHVpHOdglE5O2iT12QUJAUEEWG5ZKhu0Xk2C4kVA0arkImGEKgIohweQCeSBBtkSpYLgWKKEByu0E4Al5g/63Y8RXO1tRAUWypxDfCjsGYFnTmggNbS0wQVUMimUZW1WGoOjzpFEhXN8x43OakyiVzcHW0Ith6ALF8AXLBgJI3oGY0+PUMJD0PgwlEGRQc4UAEzk7usNORBzdmC8aHldVse5gBD1JllXCnElAy6ROPdwBk3N8oG6wJBZGFnWT6jP+0OPPlyHPPtY77hSZBhyW+LpPgSUZ4iywOYhbMuSQW/y6yuQuRztpfcE47vQXOOoCcdCsD7iY7CG+aoCx2YmqwYCBDAd0dhuqLIOkLIFAeQCDkg9vvRUc4AqpIkG0AcUHnXTBcXiAUtGk9eCZ0pUjIMvZgSiFTCz6252GxCntOsPoUIEcJCiAQLAuKZYLTdOSzBQimAaWQgTsdRyKVQY4BiGbAlc6C9ERtSnvdMpFP5eDv7URF3zFoFOCJAMHOu+JB3BJIf0zlXYDB7DAAGiw1meNhyB7oLh+EaXWg0xvRLnsQeeM1hA7tB2ViUwOtBAApmBR9bd3Y+M3voen1VzGntx2G6Mg9n+5NYOANn4fFt94UQv6vUkve4V//RN9UXDumLIDQa67xpDXUm7r2E8RTq2g0xtspkKV+gk7B2XIygHgj71Z0ZG6a9oceRfx/fo2G/TvBszqQQWm8Z8ps9ktt7wQsezfAcmBNu7JbhYAMiF2XUWwJsQxxbzkSkbD9b1akZ0aCOMSJgGEiZGmYDgOCIoHwvJ1Om9ApOimPPnBw6xrqoSNYUJHpTcGt5hFK96A88c5HKAUHAwoAEZwkQvBKdpzFYv0xoLIZdQerCQ5hGfbFa6cbW6CFFDS3F/n62cgvPQ/eay6HuHwJ9h5oQe0P7kXlS8+BRGreBSC5ez4D68tfQW1V5JRkig6AlDgzGZCzXWc4bCLk38h53F+0qOdg+IV1U4ZAcbClpi6ArF4tJD0eHyqq/8Pate86unNvHQJ+hxdrqHUsE4dVFkLhv3+K4PnL4YsE3yV6wACk53ePIfW/96Fy13ZwZwlA7Nu2q77704T7/5+a7HcMPN6Jb5gQYBAe5gCtOQM4UYDKFnQKCNSCxGIwg3akjMxQZz0RgKMUEqXgLQumboCRsQjUhGBpJ1iPgQjYD6sZ4YuvWsmgMagnmskhzwnoaJwBYeEcSEsXQ1q2DJHKCNzlYeQJhy1v7kbdD+5FzfoXYJ0EIFy0E8bnPgfylX9EKBI84bnYXTlsvCWCBzvMMIFkCtzMpkOYM+spXsv8q6+6Okl+9rOR5YGP4JIT+dCpCyDM671mjZgMlX3OfGPzh+nuvRfYtCaCk8572q17Jg4jEkT8+z9C2crzEa4IH1+WByYSW6pbn9+Avgd+h2nPPAKexZYmWoZbf2zFloEd1AaqKAaK+E62w+AqixOO6c+KOqXraSxvP0siyGtIlpUjx8Sirr4S8oxGSNMaIDXUISCLdtwmlcxg06btxwGE9gMIo01hackpxQX5038L/9/eDbdLsQsqB+CUPRNLIe5r6cDef/oWarZtRkOqD6ZTF3XqkWNZgtFekDmz3+SXL/9DoLfj+3jmGW0qBtCZgaYsgLCH/92aNfzVJm60tr/9UdrZeSvxRRwAGWLBI5kkjKAf7f92L6ovfR8q608tyHVk5wF0PvksZvzwOxB1s0gV47gGRw4lTKo2msaRVZchf/uHsOITH4YsisdpTRi+GKqGZHcvdr38Oqp+/XNUvvk6ECwqbXKGbu+yjl24GuGP34HaG685ZZpxWjXQe+gYYp//Z4T270bYyDvxwNONFgOQdBRc07TnhGUrHvQVsveTdeve8Y+OfJQn9RlTGkBYNlb8mg8uIF1dd9Nc4XMkX7Djs+P+JTmpp8igm8/kobv96P3036Dyxg+gfOGcUz5ZOp5Ccss26P/yLZufSVYLcAo1RzEJbACJY+sHbkTmox/BDbdeeVzdke0gsrqF+NFWJF/bDP7+BxE4chCuXNquobEzhXJpGCJBx9f/HeUfuAo1MxpO+cUYT2XRs2sfyD98EZ4jLXAzYhYnoeRdA8Zsans5mQSz3/tjblrt/xtYvPhtsnbtlCJQPHnXPoqZfW6cwgAkfeWVYdMXuovLF/7B3LqznFJLZBxNTjuFBVQdmqig9eJVqP7ru1B99aUnUIwMnGHoBpLtXdj7+POofPgBRHa+DeINjsr/P6XHgXGGRRPYfN3NSH30Ttx4y2oY6SzSHd1INR8Dv3M/hEP7IB45CP5YB0RNLSYtEAIuk0SyogJ9F16Mik//HcLzZ8PjPTVpaMeRNrS89GdU3fsteKJR8LLi7BhPNfFsxgRoZMHsTrhd3xM412+9z6zrm6ruqynvwmIGYCJT6fOWXWdFY582Hn/qQhDOR7y+Kb1une7hWfaJRjh0+sNQvvQZhO/4sK2xfaptbKagYXdLN4I//wkCTz8N0pO2dbvsYLLjziptfrFsn1QGuy65HMlrr8WKS5cDh48is/cAEnsPwL1jNwJdLfCpKVv3g9GasEwtoqtIej1Ive8SaLd9BHMvPR/eUFEn/eTG6FzaXn0Trfevw4wnH4Oi5QH2he20d1mAZtKMCDQlXn7ZqyQc+KmvpfFZsn7tlBGPOtWUmNIurAGDpD/5twvNjvYbjZef/zRkTzXxFjW8nXaqFUezKawPfPpL0O/+G1wyv7FYiHeKxtwsfdt3I/HHp2F8538QlnVIEnHcWSOYWJxpIlbTgHhdA7RQCNUbXoPv6BEW4AAXDACSeNzdZLtYCllwsW68dtvdcN9xO1beeLld1X66CqeMbiH6q4eR/JfvoMpMQySsSM5ZFk45nzNxoJDtEi+65Kd8dc0j3gfv2zGCoTwnD3VmCstCuemmerWlZbW1Y8c3qTfY6ADIEHOdVVznsuhdej7Mm2/G9Hs+AVHgT7tAaak0oodbcWTT2yh7/BF4d+6AnIiDeD3FlGlnsRp6YWHMw7ICg1G1CzykeAI844xnby4jAGXFjv3a3JQRMVZUoP2qKxG+6XpEli5GqKrstGPDdit739wJet/9iPz6lxC9/qJksNNO/UHEACSbbOMWnvctvrLsucCf/nRoqpvKARAAseXLA0TTzqOa9j2a1uZDtRRb5taxzrvfj/5CqrzihnrBBbC+9o+omsaYcr2nfZeYO6s9moL05FMgG14D3bETcqIPkmGAJ07AdrhFyN5ZMCVDy7Kr0AdqSeziSVaZzvTQQ+VQGXvx0qXQP3gtGhfNgb/s9DvpgmYgmswg9tOfQ3n6SZTv3gnLEwAYu6/TTrQA20qrTNuF5ojC7UUosFb0eDb7Nm6ccuy7J08NZ4kslpjxhY9/vF51ee61Nmy+xDp0rJpEfM7X8RALCROEStXU4vBH78K8mz+AyjkzIIhDLz5MoyO6bSdif3oJ7g3PwdfRDVdBB2UjQIoFd86OpITVmwlWMTBhFGGmCt2jILHsEmQ/dCs8qy/G/LpiGu/pGtNT6YsmsX/nQTT80xfg27MH8EdKuPAUPYRltEXTIDWVrdzyhRuEfOHf+rLxI03r1zNRmSndHAApAghJffKTIXDC7eafnr/D6u65hEQqioua005tAcaSC4q8CCQ/+yX4rv8gps1tGtJapmnCyOaQ742hfedemH96Ee716xE5uhdEZpoZHkfYa5j5xnYdpJCzKe/by6Yjdv75sK5chRkXnQ9vfQ2UoB+ufk6t03WV1gwkN76J1Pd+hPCeHZDTRfp8p53GAiyzLdoDEvBvJMtXPCgI9CHfE0/Eppr++ams4wBIv1Va16xx+SXPeXTv7s9b6fRtSKvF4KTjoz/9umLoQC6FrhWXQb3hBrj+4gY0lgfhYrrjQzSDBYb7EtD27gfdvhPWnp2gew5CaGmBK868AjKIJDG2Uyegy0Sv2I6D2VrNIemJIFNdg8KsaZDmLQK3eBGkhXNQXV8NlyyeVguFDYdJKXK6icxLr0J/6hmITz1ja8fbrjBnnp96xvaTWMIng7pcf+Cqyn+Yl+UtNU88kXMA1/HyH58DdM0avqsrE5Yr/V8mseSn6Nvbg1SUiENtMsRr0k8Jks4DfcuXI/6Xt2HB+1YgXFMJqYRUUFa+m8vm0HO41d6N8Btfg3RoN7iUCV43IDD2KVMHo9q3WXFZwPhcX+gG+LwYIST74UWokgxDFMATHYmGeUicvxKFqy5D04JZKI8E4BnGdchGUDdM5FJpZA4fg/HzX0F86SV40wmYLPXXKRoc8iOJ6Bol5y1OIBT4hZSOf9et6z1k/fopnb47YDBnB9JvCebGwurVfGrBgg/TQ80fM1568SriC4tgtN9OG9oCpgXTUKF6JKS+9E8Iv/8qVM5uKikHgXE1mYygrlBANJrAgeZ2SK9uhGfzZvh27oC75yg4nQeRPOACTMKVO2d3JXawfIBNmFWUa3lYoUocmrUI3YuWwL9iEZouOA/h+hoITP9EEMBzpWmYdMVS6NuyHa5vfw/eo4cg59J2QP6cB+Sxvrv5DGg6pgurVr1Amqbf5z9c+3usX8s4NUtXHxvrPUzg8x0AGTQ4DESSd9+9jOw5cIu5c/cXobhdlOkinOtfvWOdoIz/hXEEWTpyTCHwiqtB338tapctgtstQxhgvR3mOiwzKJ7Jge/ohNHRBa2lDdr+PaBHO0Dbe2B09SCY7ICrkAMhEjiXDAhFN9ek+Yoe2GEwW9hZVCasggGOFqBJElLeCuTraqBXhEEqyhCYPQt0ehNIfT1cFREEK8JsWp42NfdkE+u6gaNH2qFu2Aj5hZfgfWMTpEIebEgmjc3GOj9Hez4bK10DLeQK/Py5/0Wapv/B/9D9mx3weMegDoCcNLnSt9xSYbX3Xklz+XtpLFFhaboEJjjktKEtMCB4lImjb+Y8JC+9ApXvvwLy3FlQqioQcI+MHiZvWshk8sgeOQbzaAuM5hZkDx2Dr+0gpL5egKnxaRqgarauuKxmwFOTCd+CQgRhsrbcaVQmz9QHwYA2+WBLsd8x1kPdVgMBSz0wbLp4ASwVWnN54JUkqH4ZaiQCtXo6tBnTYDbUga+rRqipAaGyEDwexSZCLLVppoV8LIFM8zF0vfoalFf+jND2nVDUXNEV6LithjelqoGIgkb8vh4+4P2aUBF6wf3kk+3Dnzh1jnAA5KSxZrGQVLB8GRGFbxtPPb/Y6umNkPC7hZOmzhQZ2ZPaQkmZLFQiILp0GdJ33A7vVZdhwbQqW4eCUYmPtNlp+KaFeF5DtLUT+SPHYB06jPxbu4HmFrg62lDRsRtenYlHCTCpD4JPAlgQ/hQLZbHSmv2wngffT6leiVOfYysmntyYcqJqwMowuQgdOaIhSwyE4Edb42zEF87HnMVN6FywGHTuHDRMr4PPJcHFcyMCjIHL2mSg1EIsW0DX62+h96E/YsaTD8GbL4AVyDq7jtJnH40lQCLhPv6KS98mhvZ/+Tta3nJiHyfab+Rvc+n2n5RHMjdW4uN/20iIeYf55BN30Ex+EQkPnVc/KR/0TN60Ydgf3YbbDT3oRXbOHMSuuBa1V7wPkYZaeIdJMz3VrbHaBd2i0PMqzHweyOVgpDLIp7LIJJJId3dD64uC9Ebh6epFKpWFr6sdDW3NNjMtcxcNqBZaeQNUZzFQFsbni6JPNpiUGhdlewH26rBdBevD/lIF5ypyqA1k7zHusGhlLZIV1VCDIVjhEGhtJQS2s/D6IJeFoURCCPhc0Lw+UI8HLrcCnmm2MxGqEY4Ru5NkPIXWvc3gnngW4utvQDl8AB62O2OgyYoERwHgI7yNc+ZwGusFUaSd/KWX/pYS86Hgo48ec9xXDoAMO8HpnXf68wbmF3bv/DyS6atpWg3bDL1nQZp12JubLAf0V6xTNYes14fO2YtR8b4V8CxdDDJ3NriaGri9LiiMzmQMrWBYyKoaEpk81GQaiCfgikWRSWXh6u1BeXebrVGuaQYMXYfFKNLjaZBMFoKhImlxyLOEJ8OE1yygKGA7RGO1QaIMjeNtL1CAs0CIAc3lghoqh+KSIUmSTe8iEECtqIJaXgE94Af1+8GVl0GsKIfLLcOrSHBLbM80+sZScwsFHcmePtAjR2Hs3YfMW9sgbt0JV2sb3GoWxONy5u5ITGxaQEEHPGIaHvkFsb7xOwYx9oRfeGFKytYO+TqMxK5T5Vg7I2v+GjG9qvyz1s49txmbtqwgTD/biYWMbgqoGmgiCc7vQ27pUiSueT+4Cy9AuKEGwbAfUBQIggCOG/lX91A3xL7IVYuiL51HuqAjr+kwCirQ2wchmYRSyOOYbiGmmjBVHZV6HuJJKoXv6p/FDzxuZHkBgsCjUWSCtkDG60WsrAKhkB8+l2IDgyyLCEoC3ML4FqSy3ZhhUViaDjWTQ7qrFx1v7YDw4nr439iE8uadoP4yWwnScVmNYsqqTHUwDX75wgPczGkPx7pa/n3a+tX/v+rg1NX9OJ0VR7pLHsVoTM5TbFfWx/5qNd286Q5z/8FPkUgVCNNJcNrILcBcSKZpxz9MwkEXJOQbpqGwbCn0ledDuGA5KqvLEPS6xvQ1fvKNDcjOGqYFtuhaFrUlXmEYYO4lVqCnsX8yTxSlthZ6SS8Ex8FiLiYCSP0nmBxvy8DyPG+7oBhDMXte5joqMQmtZLuySvLuZBapw8dAXnsdrg2vILBnK/i8Do6VjlADlBOcQHnJFj3pQCaAFu0GaWr6Iz9z9oPff+7JP64t+iuddpIFSnpfpqrV8rd+pDHf2/4R5PP/jp64nXLpfNGNYTawxVsvxh90twdqOAK9tgb83FnQZs+BOWM6+MYGhKrL4WfuLfa177QiWWJetaVr88faoR9ohrVrP0hPB4S2VsjtbfAkekFYjEOQQB1X66hnjR0n4wklIa9ORfk78LsfCq9fv2vUHZ7jJzoAMsQAdyxf7vYtXnqDaVn/YW14rQrprEKdXci4vBJ2tlYuD2qYIH4vOptmIzFnDjBvFqpnz4CrphokHILg80BSFEiKBEkS7R3CuTppB3ZMbLekqToKuQKonSyQhtrZjfy+fUjvPgRu+x4Ed+yCx8hCZC40F6N6dwLk4zExiVoA3EqOO39ZK6H0X8xjzU+Ft251Yh+nMe65+i6Ox1yySRYz99wz38rk/sJ49JGPUYtMIw5r6bjY1u7EzjllgGDnngJ6ASikgUAZDs9dir0XXAz/eQtQNaMBVXWVqKgKHxdHOhcnLovZsGRfTbfQ0dGLlv1HYB44CGPjW/Bv24JFbTtgGRIgKOA9TEiqn73YyawatzlJU1FwMI/yV1z9G15SHvas+80uJ/Pq9OY9F9/DcZtMrKPUxz4WIZa1yGzr+A/aG1tO+xKC7SJwXtrxs3M/pxYxDVBDA3gJGV8AqVAIosJD8rhAKquQW7AUfFkEZlUl1NpaeMIBW4fE43bBK/JgarmToTGsLJgWcrqBfDYPKxZDui8O2tkNb8sx6O09QHsLuK42GEkdNJWClE0iqKUBytxUAojYrwsyGR54Mtxjf9YgiQQNlAW3kXDZ13iRbPOtW9c7GW7/vbrHSfLKvVfmAejy5WLv9OkRyRv4Bt25+/304KFG6vY5AcozOSSMgZbVbZiM7TcNyzJR8AYQmzYPCAShV1RAra+DXF0JVyQId9Bn05ibLE3W64FbFlFQ3HbWnMRICDkOIivMY8HtM3nf/ZUhLENKZ/xglgXDZNlSKrh0xk4kQL5gA4LBqsTTORQSSYidLcj0poCePgQ6WmF1ReFK9MCbS8CCC0zczGYmdtQCz9zosfmWS4PMaGohc+c+Z2a1f4lpyZ5ZzzyjnrmLTv6eHQApYQzpmjVSOhj5oL7+pbtoa9tNCJRzdsDS2YWUYL1xOKSfJoWwAsWMBqqaNqlitqIMhs8Lg6UH19cjNWsWuIY61Eb86KusAcIR+AMeuCURbkWCSxZsF9hANfzgqviBoWS/G+qlsOMU/aUithCW7X0r/sIudqSw04VzBR05VbNrUIxoDGJzM8BSiLu6wR06DNe+/TD6kkAqgfJoMzhLsTVROK9k12ywZA0nYWMc5k4pXTDBKNMAkj0WV1b2hLho2QNer/Q4WbdOK+X0qXyMAyAljD5du5bLHeqoNHOxu6xE+u/NrTtrwHMiSqAsL6F755BSLFDk6GCiFja3FGN4t5gmOFtoeQ6mKEJn+wuOfbCbMIPlyHnCyCtelNECYoEIusuqQUMBKF4FLpcMub+uR5EFeJQi3xkr8FP6//tUt8VEsbKZPHIWgWpY0LM5qAUN+byKfFZFvpBHbaIX1Yko+rIW3EYeSra4u2DV8IypiwcThVJh6SZgGhBMFYSye+dZBpCjzFjKfBjPY9iu0DB0ftGcVup1/4+l87+JXLqik6x16j6GM7MDIMNZqP/vjCMrG6m8yujq/YT1yqvXUo7zQ5adXUiJ9jsjhw0w2/ZTlVBNB9XZR6MBTnZBFd3IcxJ8VEVS8SLmDQJej12rIbKffh0NWeQgS0XnliyJEIegWmG1JCylVqUcy+qGWVChsbRkprZomdA0DeX5NCL5DNMkg8vSIBkaaL6ofsqJAojEAuD9zjTGJOzsZM/I9CipUzZ3VBXEtFLcRec/TSJlv36r7fALlzt6HyWZzwGQksxUPCix5q4m9PZcSY+1/DPUQp1lmiLLu3faxLOAzX/VDzC2g8mOqZh2UZ+ZM2CpLOdpoLH/HvzvUp6HUbC8Q8PCyTx4d5GUxHY/9csh2+DggEQpBn0MuvlCAAAgAElEQVRvjjE0EMIbnCK3orb+XpSHnw8++vDh9+ZmJt9VHQAZwZgd+fjHlaDBzeF5slbf9NqFtK29igSZdrpjxhGY8b05tD9OYXPwMqbHEyivSmXhPfnWB407w4n+knO7N2dOvDfjPJKrsthHogekqrJbWLHyDZ7Sr3s80j7yq18Vt4tOG9YCzso3rIneOcCuC/nEJ8pMXrrReuXVv6TR2CoW+Bz4yhxBV86hjgUcC7yXFuhPHWdknwgFN/IrVz7A89YfvPff3+vUfZQ+MA6AlG4r+8iD114rl8tynXmo9bM0m72dSybKqaQQmyrbaY4FHAtMDguYBohWoNTn7yVu9+9pTfWPUma+uWn9emf3MYIRdABkBMYaOJTtRHo/cfeHuIMH7yQbX70BoUoeimcUPTmnOBZwLPCeWKCQBY13W1i05CnS0PBA+IlH1zk7j5GPhAMgI7eZfUbPRz86k++N3kQSiW+hOyaioDkkdqO0pXOaY4GzaQGWTAGWql0Z1i3Z9Q3i8T0SeeaxPWfzHs6VazkAMsqRbL3oIpe3tnElIeT/ppvfXGylM2VweUfZm3OaYwHHAmfNAvkMiNcb5S5YsYvo+reMrtymyBvPpM7a9c+hCzkAMobBzPz931cZRLhU/92DnyUF/QLiDYm2TN05yxc7BmM5pzoWeM8tUJQ2pum4TiR+i3D9LT/WNOul8od+0fGe39okvQEHQMYwcLvWrJEaQiE/7ej6tNncfLPV3HweCZTZmgxOcyzgWGCCWYAVdCb7QOrqd3F1tY8KTY0/9GYySYeyZPTj5ADI6G13/Mz4pz51GT10+E5099yNZJ7YdQYDlcbj0L/ThWMBxwJjtAArJOUJqN8NLhL5Namq/k1w3YPPj7HXKX+6AyDjMAV6b7zRJ7j8H4aufwNbtlbQvCpTSR6Hnp0uHAs4FhgPCxBNBXEpGlYu76Oc8K9Cd3Kdf/0TfePR91TuwwGQcRh9tt/IfuzuhWYqcavxwnN/BSLUE1/I4TgaB9s6XTgWGKsFGK0NTccZXU07/4HrfouA5+FAXd02hyxxrJZ1or1jt2B/D/Sv/zqQjKZmmQd2f4r2JC4nOX0WvG7HlTVuFnY6ciwwCgswjfNMDlCEZhrxvyItWvBzq6xsX/AnP2GI4rQxWsDZgYzRgINPpx//uBK3rKvo2/v+kvRFb6CaJkEQCNN3cJpjAccCZ9kCrN7DMCgk2aAh/zPWjMYHymXhSbJuXf4s38k5ezkHQMZxaFmF+tHVq+VI44xPW9HYl80XXy2DLPPwuMbxKk5XjgUcC5RkgWweVNMs/vKLk4iEf8jHe//bt3x5zHFdlWS9kg5yAKQkM5V+EMVaLnHboUVE06+nmcwXrIPHwjSWIMSnlN6Jc6RjAccCY7IATRdAwkHKzW5MEI/nJ0SWH281C9sWrFunO5QlYzLtCSc7ADJ+tjzeU9c113hc4cqFVJG/Ym3adiHt7qmBW5oaFN8DIk/D2PUEAvXTUZ+X2NcJbkT2j5FQqQ+6xqiEnQbRxA83lY73P6CJO3DCSO73VBcZyT0Mso8dXB6pvYZ7yInwd2aPnAZSUdbOrVz6uqVrP0CfuiP8wrrkRLi9c+keHAA5Q6OZ/OQnwxwVL9e3vHU3TSRWk0JBoQLTUe9XojtD131Puh2Qm6UWLBa0ZGv4yYvkSTc2sJiyCUhYzQz7GbDNgMKgZb4jQF7Kg/WLNxHWj93fMNN7QAvbBhHmgOyXlR2uhsd+XguUVTUPes7hnplwAoo66pa9cDP1dY4wSV5+5OksAzailm2jIiBTkOGkTWwbcf268P26KOx350qcjloghgEqSXl4fC9z82f/jGj8huBTv3WC5qW8QyM8xgGQERqs1MPp6rVCsqbbR2jmL83m5tvMt968kAuUA/K5Fw+xX9h8FmY+iTQTlB1uEes3IiPAlwjAKmZ4bxhEcdtqfkTXoeUzyOfT0O1lsbRW7I+HCzKI38f0aU8PIqywTNeRy8Zh6BqTUodMAMETAHH7T5+CzcBG10HzKahqDulSbw6Aj3hAYKFA8/ZzuaDALXpAAkpR4nY4wOs3gw1UpgkrFYVmMHldlGQn9rKLABTiBpFkFHw8XCkVAi+CeIu2n/RNzYMme8HNnP1nUl3/O/jl+4OimCbr1o1UcnLSm+JsPIADIGfYyvG///wSHGm+wepq+zva0RUmBpXPGep3wwTN5WF4FXD1NZDnzYJWUQHqdpf0RUtzOdBoFDjWBuvAQXDxJCTZDSOfBp03B7jkQhCfv6S+2DByhQLM7l7kd+2H1HIUQkED7/K8a2FmbKwm0y/nLHCXXQxhepO9E8hv3Ai++SjEVNYGkXct6KoGS9OgSxykuTPBz54JvboaEMWh07XZTkXXYTz+rM2SJq5YDFpTA/3gEVhv74Grqw9EFoAhtNiPe7vYvetMh12F0VgLftZMiNOmgfj9Q98Dx8FMJpF+4w2IHUlIfj/EFQugNh8Df7QVck8fYI/bJAYRRtHOQ+UqK2IkEPgxgpEnQk8+sv0Mv+JTunsHQM7w8L+8erWwqGn2ckHgPmdteOUSGk/VAhIHofQvzjN8i6Prnn0B6wYMw4C1ZD7k1avgu+Ya8A31IB4PaAkLkZnNQuvqhrpzL9QnHwfduhVyXxJaLgnpo3fA87WvQamutncg1DCGvU+i6si3tKB3/cvAI49AOngEiiX0L/CDpnohD8MlQW2qh//LX4T74ktsN1rvgw/CevB3ELZsgxiMnOgG001YmgpT4GAsnA3PddfCvfoyCDNm2IvuUPETms/D6OlD9KtfBed2I/ipT0FesRzRPz2L5C8fQOCVreA9MuAehr2AuarUPHSRh1oVAb36arhXrYJ/8SIIfj/IEG4oRq9TaG5G5w9/COtoJ1w1tQjedC36du4A98pG+F7fBhIJAMzNOtka25EZzHWqWSTo7eAuet9GztR/4HvrrS1kzx5tsj3OZLpfB0DOwmjRu+7ypDWt1nR5v0v3Hbnc2rrLTUIeQJy89SE0lYYmCkgtmIHKz34GvksvBRcIgC2WeioFI5cd1rJiMAgxELQBIrdnN7K//z1y3/4OBErh/eRfwb/2G+AqK6DHYtDjsWH7kyoqIfh8sDQd7T/7Gaw/PA7fG9tYNg4gFhdGYlnQGKHe/DnwfOYzkC+/HEJtjR3PMPv6EP33/0L2F79FSDHtc+z4BFu4Y1loHgnmsnkoW/t/IM2dC8K+2E0Tal8vzPzpSwuMrm7kN22Fet8vwM9ogvcLX4Tv/BWIP/8cUr+4D/4XXwPndgHs53SNUnCWhWyyF/T85XB97rPwXnABxHAY1NChdneDsrqH0zQjmYS2ZSsy3/wm9LJykKXLIa+8GPmWw5A3bYXv9e0gES8gTMI5qZug8SzI8gUFfs70DVTNfpWaZnNo3bqUk3E17GszpgMcABmT+Uo7+Xdr1vBrACnlD37Y3HPwNhxrvw6mTligdzL6ndkirKbioNOnQfmHL8BzySWwOAGZnbthvbYBVssxWBkWDRmm1TdAWLIEviuusBfQ/La30fezn4F/bSP8N96I4DfWgq+oQO/99yP12KNgidBDTtglSyFfeikiV1yBxOubULjvAeDnv4AYrgARJcCkQCaPbMQD/prVqPza12zXj5HLQU8modTVIbN+I7IPrwP3xCMQJBd4WQEsinwsCnLZxVA+cRf8V18NZLJQ9+xG5pUNMNtaQYd4XpLTwPcmoR3ZB27VxXB98Yvwr2AA8jxSv/w1/C+UACC6BpqJI3/BSog33oDgX3wIgight2M70q+sB/btB8f4nhhhxynMTjQdJJ4AOdAM6vbAqKqEXl8LM9oHuasP3r4UKBNZ4ibXksDmok3RLkggDbXPcTObfm9a6sPh9vYcWb9++G3rcHPU+fuQFphcs2WSD2ZszZoGviN6o5XN3o1YYhY1dLedxDOZgpcs+FxQkXUL9oJa9Z3/BBUFZLZsReKBB8Fteg3obAcpDC8tbVZWgixeDM+NN9ruL0tREH9lA7L3fhu+lReivB9A2r76VSS+/30EhdO4eNgOwTBRmDsb8i03o37t16H39iL7y18i8/Wvwx2qAifKtstNjyWhX70Kyh0fRvnHPobszp3Ivv029K4ulH/kI/ZOJPfKK0j9279BiWUh6paNWmmvCOWujyB4zz22G6rw/AvIP/EU1Fc2AckoiHr65+XBQ4YIVUuDXHs15JECSL/rSot1gvvyP8J1223wzpuNxPpXkHrySRSefw7isWPgdf20AMIiG6Igwe0rs11dhiig4BJBVRWiSSETYfJ9zLC5yFYwQcgjGDhMvN5fcmVljwceX3doki8Vk+b2HQA5y0OV+qu/m0OTyeusw4c/jXiikeYLfDG9d5IMBcu4isaRvmgFuNtuRf3f/g2ye/cge/99yN/7n3AzPByBTU2XG7n6epT927/C+8HrYGVzOLBmDVwzZ9lAwHYgXV/9KjL/9SOU+8vsWMO7MoRZYDmVQZro4N5/BRoefphVICP9q18h/g9fgTdUBUEU7WyrdCYK39f/D7wf/Sikyiq0/ujHSP5+HdDejun33Qf38uUotLWh/bvfhfv5DZCPtNmurPQ1q+D7+F0IX38D8kePIPrNb0L77e8RJH5wQTeIwvKbhm6FWBfIVZePGEDYV7ah5pFJ9qLs5z+D55ZbbJfZni9/GfqGDfBGo2AKNEPOIErBcwK8sq+4GyPETndlMQ+2C550O2GWDWcYjGHXpMFAK1dV+VNeUZ7wPbbOkaYdbiKO498nyao1jk/8HnfVddddHrdGapFJ3mh19txqJVMXIV+YPAVdhg4r2gXyoVvx/7V3JkBaVWfe/5+7vPvaK73ZLCIqiwi4gEEhxi1jRhhsZYwYR/OZqUqYrzL1TSozWSQTx5mp1JhJJpMYY0y+L+64oE5ERtSOoqBJs0TZl6bppvfud1/vved8c24DkkSapqG7b8Nzq7qKou4957m//33f/3vP8jyuFXcieNON6HzuORSefBKel16yzeNUHipLUZH1eBD89jcRuP126GXl2HHvvfDV1WHiV796zEDiP/pP+CIln2i0coLdiMfBL78MvoZlqFm5EvmDzcj+8pfI/cu/whudAG4UUfC5kF90DcruvQe+mTNQbGtD/6rvwHr7HWhy0n/FnYgsXw7fxdOR37ULsW9+G9br6+Fzu5G7624Elt+G4KWz0L32NYhHfwZtwybo4QowOW8whKEfq78DuHYxtFN8A5FflCZjSPoCqPj3f0Hwhs/YE/rpps3gPT1Qi8ZJTdvIplHctQvWY/8XOnSocsm0PSkk94WcimJj/AGS3R/d/On1QAkG30dFyRpTd79UWhI4xH71q5NPvjngFs6WEMbZk3N2YBcN97vSkd6p/NChZby3Zwnfv38mXB4N+jioIWIWwfs64LrzTrjvvhvuhZ9C66M/h/H0Uwi99dYpCyTH67MAfN/4ewQ+fye8Eyfhw7/+a/irazDpK18+ZiD9P38M2vTpCFx0IVylZX/Qj+CW/YtcDod55l2G8CUz0bd2LQpPPAX1mReh+cIoujQYF0yC52//BqH5V0JOKnc89SS0p5+BfuAAFLcb6QsuQPjeexFZtgxygj/2ox8h/+yzYDt3Qf3ySvhvvRXuKZPQ9fSzUJ98HK4tcuK5ashfwKKvHeLaxVCHYyCqhkTZBEz43j8i8JmrAcMATySHtDpNwkrv2YP0669D/Y+HoakuKL4/Xd58yuKN1QVGASjkTKX2vA+V0pKX1JrqFzviPbunrl1bGKuQztV+yUDGUPnM178+19z24S3Guxu+BN1TwnSvBtXhyyhtA+mEevttcH/hLviuvRbtv3ocxaefgu+11076S/iPcVtgyDANgfu/geDn74Crugbbv/hF+GrrMOl//83HBvLEE1CuWYTy5bcjOHeuvWzVPo7sgreX+bpc9hwGT8TR/dNHwNeuh3/7PnDOUJg8CezGazHh/q/Z5/W91Yi9D3wX5V1d8Bx5A5TrqHy334bInXcieNllMD/6COlnn0Xspz9F+K/ugX/ZMmgXTEXs+ZfB/98voP6uCUrJhKH9ihcC/MgbyLAMRFGRCEUw4fv/jMB1iyGKBeRb24B02l6dNTCPduKPc/y995D59TqENnwARW6w9I7T3GyWCRg5kxdzMe3Cix5mNee9FFmzumkMP8bndNdkIGMof+tXv+oNdccu4YXs3/NNmy4X8eQEu6a6kw97DqQfmYVXQl1+K6rvvQfJTZuQefxxGA8/DLkQ9VTmQAzFjaRejoofPIDw8lvsyfA9t98O75TzUfftb308hPXDH8Lr98O66Sb4l92KyqVLBihxCzyXR6G7C0Z/DPk9e5Bavx6ejRvh6u6HqriRSfZBW7YUvvv+F4IL5iO5eRsSm7cgc6gZmhxHl+lAjux4950/FcE5l9oGIhcCJF//b3Q89H3okycjunQJwp+5DunNm5F56CHwtevgD5UBmj74TnI55CIECv2dwHDnQIp5pDJxVPz8UfiX3AIzlcLeBx4ANm1CIJUCQuFBF2NovQno/UmocrhNzrmNp4Ubx30e7Jrm0VCXevkVTYqCBxLA1jpKzz5m3xhkIGOGfqDj5Je/XArOruI7t99hdXReLdo7q+xd0NrJJ2XHJHS58iWbQyIaALtuEeq+9z2YmQxSbzUi9thjUJt+BzWRgNxNMJiRyK9sEQiCTT4fynU3I7L8L6DWTEBq64fo+cbXEZgzB1VHVmHJSfTUD36IsNsPo6oCuHweXLfcgvDChXBVlMNMZRD/4HfIN74J84P3oe7bB3cmD61ogKsKkpPq4f/CXYje1gDN5UH7Tx5Gbu8+RK5ZCLX+PLBA4BhK3R+AXloCl1whBiC3Zw9ia19F/NW1iCxejMovfQlWIY/46heQff5FsKYmOz2IKif3B5lLkAZi5jNQb7zh2CR6/2uvIfHYL+B/6x0wOYdygk188lrLMpHPZ1H64IPw39YAJhcXvPgC8s89D9bYaL+FDPZhVosWdItB8/gH9q+49CEPvY3Jc/bHnZoGRDYJVlpymFWWb2CzL3lWFeLt0COPUFnaMRSIDGQM4cuuV61apdy/fbuWrKu7TezYtdTavHkxuBKAqutONRG5KiiT7Ae/eBqi//xP8M6ciUIigf7G38B6bS1Y+2EoxSJOOBjHGCxVs78E9dmXInDHcmilZSjs2Ye+J56G8V9rELrhBpQdZyDp//gxSuUqrHwahWgQuVkzEb3rLvivuMJOd5L47RZknnsG1pvr4WluhitYZo/oGC7AuOsLCDXciuDFFyO3bRt6HnwQvK0NZXd9Aepl86BUVPzRl6mA3Lmtl5WB6RqKnZ1o/cY3oZeWouwv70DwisuR2X/QNs3imuehZzNQ5NDKSQ6r7TDUq66C5ytfsfeBJDZuRHLNi3Bt2WLn1xrsGNhszeGaNw++665D4MYbYaRSyK5bh9yal8C6O2XxpEHbYKaAmjahZLOQ6VxsExkPh2kAZsEALyRx0fS32OQpa6Iaex4TJxaptsfYCkgGMrb8j/Xeft99Pj/TFync/D/Fl16aLXKFKAuVOiS6Pw1DJJIoelxIzpuB6q99DYH58weW2MbjKHS0o9DTfcLYmaJCCQbgrqiEq7wc8HiR278P6dWrkf7Od+1hpeA99yB0vIH86McojQ7MN/B8BlY+idScOQiuWIGy5cvtX9WZjz5C8oUXEH/wQUTgkUs8UZxSh4qf/ASeuXNQaG9H27/9Gzzr1kHt6ECuvALmzBlARTmYzGd19JDzKIUiSj73OQTnXwm9pBTtTz2F3vXrwbNZTP/+Q3DX1tlLhXkshnxbK4xUcnCthED6kUfBwhH4P3+HbSBmJo1CWxt4MmHP3Qx6yKXK2Tx6fvBDuKIRnLdqFdQpU+y4rVg/Mnv3gBcGn0MWqQwKH+6GuuYVqLv3DuzQHweHSPaBaehTFizcLHTX94tB79sTaLWVI5QjA3GEDP+TcXbVKqW3PV6pMuNStm/3Pbzl0HzR0VWtBCKQE+vDqlUxkvcmh4esIgoaB7v6WrgWLYLnU5fDIw1B7i0Y7Be53IOgaXbqcSuVRmr/QRRfXgNseAf6/hYUsym4VnwegW99C+6qCej6h39A+sePoDRaaSdWlG0LmVBQ1YGLp0FbvBD+W5dBjURgHG5Dat1rsNb8GqrXB98tN8P/l8thMYbshg1IPvAAPF190Dhg6i5wzWPn7WLKx2l1hZwTsfLgs+fBe/PnUHLnbcg2NyO2+jmkXl2L0LwF8C6cD8/sGfb9chnPiQxAbtrLZFA4dAipf/wuTFWDfscdqLjpRmh+P3g+N7CSarD096qKQk8v+t55B+JnPwPr6ACbOxfupbfCf+ml8FZVgEOmdT+x4DLtfHFfM/ofehju32+DKx6DGCx1ykg+O0NoeyDjsAmejgNlpYfV6sr3RGXNL9wK3+qbNauL3jyGAHEUTiEDGQXIQ+1CmkhHe7vHr7qWWFu33MCbDy5Q3P7zYHKX/QXlpIlP+QGX6TUyCeSD5cC0qdCvnAVXfT3USBTwnHxJsojFYbW3I3egBWLTRmiHO+DxBlDMJCGuuhLqsqXQI1Fkn34GxutvIBCIfjxZLXdnpzMwNRVmbTVcN18HfepUwOVB4dBh5F9ZA9Xtgv/aa+1f6ry7D+Zvm2C9+gpUpkOVafVlG5minUsK8gv441cQyATphWAZlCuvgP+OpXaeqeKGd5Fb9yaEqUK75EK4Zl9k369MHmln5P2kQ1FhpVMoNDfDfPwZWKYAu2oBgosWQI2Eh/ZoKIqdjDH15jtw/3YTRPth5HQd+qcWQp8uY6iDJofhBkuEKLMB729B5udPw5VOQFfEQJ4vJx5yPkem9deUosglW1FT8646/aLXct3dL1cuWJAj83COaGQgztHiWCRi7lw9PmPGfKTzDeLgoSWsL1YpsjndqTvWZSI7K59GUcnBDEchgkF7WOqkR28P1P5eeMGghkrBvIGBeiDFIgoeHbmAx/5V7c3k4c4bskjQnzQp0nnwVAZZpMDll2ioBMLQgGICTJMX++1r3H1peBJ5KBEvhKYO6Y1OxLMwdAW5qrAdh7towZMp2IkVDSsNwyVghCMDk/Byd/eJDlk/JJOGP25CK3JwTUWuJgJLpnAf4qFli/AdjkMJecBkEk7TgJXuQ8YsIuv2wFVTCzbYwot8DkoqC3/CghKUiRsHiXeIMY3IaUd3mPu8hohEupSqileE3/dshFnvsdWrKbPuiEAffqNkIMNnN2JXytp4sYb7QkzJTmSF/A1oPfwXPJa4Qq75F3KfiJPeRCQFWRfEsiBkGj+7up58rIbwaMlhrqO/NuVw1NFfxEcq7Am5jMuSO0UY7CqDn7TKyeL20l8hjIHrFRXgDLCHpAbq/smDcbmUlg1kQB7qzmvZrmxFVwBrYJWTImsXmrISoQUhx+CO/Yof7H4HxpYYZ2D2i44Alz/+hxrHkQqPTO66PLrr3R7iMewKkLJJxX77OEkMAlAkmyHunB+xB/xEDctnQT4T0pD9/o0sEl4Nn+dNeLWWH8yenVy1atVJJopGPeJzvsMhfMrPeUZjBqD57rs9ZX7/FL63ZSnv7/9z9PTNEYah2lVRnWYix5exlcNtJylpO/CNKr/oT1BL48jeCTvT6tGSt4MoYY+ZH9+vvOZoqd0jfZ1K1b9jXR0Xh4z3WBtH02kcK+c7yATEkXQhRzU7WlHwlB6s4/s+/sLj4xuswcFYn1IgI3OynVVXZlXRdUtEQu/D739ZCwRfCqpmM6Md5iMD/Qy0SgZyBiCOdBPplX97iXno0J/xltZ70R+fgEJhIIuv/CV5Cr9iRzpOap8InDIBe32yNfAYu91ZhIMdrKTkP7WS6GvBF5/Zecrt0QWjSoAMZFRxD6+zvStXuisT+XpWKNxg7t7zV7y7Z7bo6WMsGj7x5O3wuqKriMDoEpDzQ7EEWEUpWDSyVS0peRReZV0oFDpEcx6jK8VweiMDGQ61MbhG3Hefr8A8Nflt2xZxLj7DFLaY798bgcV1u8Y6vYmMgSrU5bAJyDePfEY+t0V2Xr0sN9koFLyhlZT9JuNhh6tfeUXm2KTD4QTIQBwu0B+Hl1q6tMIsKV/AoDTwd966UqRy1TJBhT0+TyYyztQ8N8O154DkQgmrkGNe12H1yvnvWUJ9rtDRu6nqnbU95yaV8XnXZCDjUDc5uR61rCrh9d+PnXs/LfY118kPpV0YiExkHCp67oQsn1M5YS6fU1ZVeRD1NeshzH+KFAodNFk+/p4DMpDxp5m9a72jqckTqqu7wGrvXoiu3ut5c8tinin4BVPAguM0Vfc41IJCHjoBkcrbmY8Vn55Gefk6Fo2uF2UlGyMa34Pp0wu0QXDoLJ1yJhmIU5QYZhzxlX83RWttm29u3fpnQnXN45ZZL+I9OvP47BQodBCBMScgU73ks2DhMoOpaguK+d8q9fVr3JUV73tfeLJlzOOjAIZNgAxk2Oicc2Hn9Sv8waBxkRkK3cM72j7L326sgi+sQffIJE80we4cqc6tSOy5Dg4Uc1ykY0X16sWdrLL6VRxueywccO9kNFE+7p8HMpBxL+FAIkbs3+9Nu1yTeNG8RljmF62335mMWDIka4sImaeJ5kbOAqXH0S3IuQ65RDebBDyufmX6RdsRDP/SCpW8Z/a1t1JOq3Gk5SChkoGcHTradyFWrnSnuF4Pr7bQfGP9NSKZuZwJdZqIJwfSn8hSpnQQgZEmUCgOpKiJhCDMwg5obKM2Z/Z6zvnG/S0t7fOamgYvfjLS8VH7Z4wAGcgZQ+mMhmQeLdx3n9ZviE+jq+sm1t17vejorYWR98nCeXaRKnobcYZYZ1sU9q5yQ+YvM6G50qxmQrsI+F/lQd+r5b9++a2z7XbpfoaU8Y4wjTcC0kQO3n23O9qXqbJc2hy1NPp31u8+mIHt2/1KuAIyqy8t9x1vqg4Yxp4AAA2rSURBVDo7Xnt5rmmCJ7rB6uv72UUztohc4d/Bxe+jutVFS3Sdrd9wo6M3kOGSGwfXiZtWunurMqXuYGSetXPHIvT0LhRFPkv0druQz4P5w2Qk40BHJ4do7z/KJACPB6y0rIBCbhPCwQ3q1Gnvqjm+2e82Y5SSxMkKnl5sZCCnx8/xV9tDWqtWqcnOzjkimV7MWw4vFD0dU1k6OwGWEvqDDLOOvxsK0DEEjmwItHeU80Kc+byHWVXtHuH3vmFo+oaKQno7a2yUCegHSVPsmLuhQIZJgAxkmODG42WiocHbp2n1WqRkhWhpvZm9v/liwZgqVJXZ1elobmQ8yjr6MUvzkHVaLEvIwihi6uQmpbJ8jdXZ93hJqryb7aDCT6Mvytj0SAYyNtzHpNdnGxrUqz0ejzcareYtHTPQ3XMNXNoS0dVZz1taoPhCdmU9x5Y6HRNq1OlRAtI0ZBljnk1CkaV8yyr2K/2xJxCNvC8iJbtimb72iY2NRfaH9YEJ4FlMgAzkLBZ3sFtL3HtvCSvwC61c9gbRenCW6OqcyCIV0xCPe0UqBcrwe44+GJ9020cy5zJZqjgczvLujo9YdXUzq63bxlKZVyMeRRZ9ShKxc48AGci5p/nxd8yalywJh8Ph6YKxT6umWMp/v22iaGkJCE9QZ1AG9o84sPrhuS3bKN29rBIoEx/KormZeEGZODGtzJrdbOWzTzDLeKN9797dM3bsoDrloySHE7shA3GiKqMYk2hoULs8Ho/GWMRVVCZbqtWAzs6brXffrYepKMztgxIKgB8pyzqKoVFXY0VACChCgCfTEIUsoJoWu2DablZZ8YoaLn2xoFgtBSBRu3p1ntEk+Vip5Ih+yUAcIcPYByHTofRuPuR3TwzMFK2tl1qNb09DZc1lTNWnimy2lCf6wWReLbePJtvHXq6RiUAOVRWyEDJjbrgEQtU6hZHfzfo7mzB9+i61omJLVogdj7zySn4VzXOMjAbjrFUykHEm2GiEK66/3t9vqfV6fe2NvDc2nx84MJX3dlQAakTRPF5RLMBO0iiz/dLKrdGQZOT6kKZhmXbSQ+ZyQxQyacHNmFpR04Wqyp0iFNiotHb8dxaFjuqmJqoSOHJKjMuWyUDGpWwjG7S9d6ShQUFtrSve0lLBDD5N+LzL0dWzULQePp+3NUPRvYA3BOHSRzYYan1ECbCiAeSS4EYOSu0koCT6IQv4X1f6Y88UXIFD5X7EV5eXGw2rV3MarhpRKcZl42Qg41K20Qta3HSTOx0IhLg3NMnqPDwZvf1TRDY5gwXCl6NoTub79wLcDeb2gPlctLN99KQZVk/2zvFsEaKQB5QClClTIRS2k/d0va0EQruUSLgZkZKDorfj4AEgS4kPh4X5nLmIDOSckfr0btR+K1mxwtedzVYqpjldVbQF6O2bybdtLmGBylpALUU24wMTgKYAmkart04P+Zm7Wq6mMk3A5IBggKLFwY1uke9rZ3MviyES3Vrs7/6NkkrtquA8xmhl1Zljf5a3RAZylgs8UrcnVqzw9yYStTDFHK2q+rNiV/Nl/L3NdVBMXfG6Veb3KFw5bnc7zZWMlBSf3K6c25CHXFHFLfBMjiNbMIXQDGXqxA9Z3YR3eSK+zmLFD7f7/b2LGxvN0Q2QejsbCJCBnA0qjsE9yOW/Hfm8W2UsqJeXl6O5fRLae2Yi5Lua6doMkc/U8N27AEMBXD6wkHcMojx3uxTJHFDMAjqHMu1CMN3TYmVyW5TO+HpWEtxhTKxpLSR7+msTiTR27DBofuPcfVZO587JQE6HHl078CMXYPElS8Ka6q3hnM/kljEV8Vi92LOzUrjDU4RgNUj0hAZwqWBMAzxuQObfouP0CcgUI/kChJAvETJ/IcC8kT7GzRaRT+5RZs7qYeFwqzDFXiRTW3NGqptWVJ0+dmqB6oHQM3CGCcj9JD3bt/tceZRz5KfDG7wGbW1zrU0bzmOMuaB4PNB9PuZ1eaEqyrFlwPZwF9VvP6kcR+uM8wGjkENUMC0ucsUsjExaWPmcdBJl1uy9rKzqPd7ZvV51WbsjW7cmKUfVSenSCadIgN5AThEYnX5yAnaN9vZ2tScWczPLHfT0t5UWW1trGVDPItHpUF1z+Y6PZolcLvA/yebtfN+KLwzm8dtvJYJSp3wiZCYnwy0LIp8BzyYkugF4LndKnTKtiRcLv1G6O7YKq9hn1dR0meWTYmZzPL2xbWPxtqOvJieXj84gAkMmQAYyZFR04nAICCEYPvtZV6pYDPBkMmz5QpVQeJ34/e+nwjAqhctVyrzeMlZSMZNZrEr09wOZFIQlwJgbzKMB6kA+rnOliqJcaitzUMHiEHkTQhTAVAb4g1DCIUNwq5X3dm4WhVwfKxYT0PV+dfqs3cLkB1yx7i5/KpVt6u3NzwVMmtsYzlNL1wyVABnIUEnReWeEgL0c+OKL9d7S0lJeKFRAVSeo4XCVqnuvEonUVN58yItUbwCmEmR6IKBE/T5A6MIwFJGTG6HlI6sM/OlnQaJHaRQGx0BmEPknwLw+ME0zhGkVRCKX54VknKk8ziIVedRVZ5SgfwfSqUarP95p5ZJ9lmUlqtrbY4zeMs7IM0qNDJ0AGcjQWdGZZ5CANJLvAOz+VauA7dtZTw+8upIpFcw6z9LU6cwwZykCs1BWOgXxRFS0trrF3h0Ad8kxG4DpUKI+wKWN2yEve0iqaILHsoAwABQBpQg29WKw8vK4cLvaRSLdKvK5d3ku/4HFioeCgUBvwHN+enUtig2rV8sBLHu9Lr1pnMGHk5oaMgEykCGjohNHkoA9b9J40JV0d/i41xsy0oWoiyMqSqJBK5UMqz3dpaKnqxpQ6qD7q4TfX6m41Dre1+0TXZ3HhSbfTqTJHDkYAwv4wbTRXfElTAsinRmY5D52yMzn8i1j4GDllYKVlKV4KreXZbO9opBtV6zMPlFd16WWlcctnzfDYpkMz6V73Dnel/FZ2UpdL6KpiYamRvJhpLaHTIAMZMio6MTRJCDklumG25SmAweU+poaj98wwkXTnCCSmRqhuyu5z1+hWGYtWpqDvHmfTMilCsZ0xjQvmCcMxlToLpfQdT/jvFrRNTd0bXRuwTDBDbMgGNqZxbOwzKIwTJPxfD9gZBkg19syUTepqJxXHxOG2KdkM308m+nULOsg5+6eiK+YRUUFx6JFHKtWyf3jVFt8dNSjXk6BABnIKcCiU51BwJ5HWbRIbSsU9LBl+axUKqAUizpXlAAXotLKGucz3e1WopEQdHe1+HDnNYqulSDgH5XnXb55CMPoZxdObYSqdvJMJsn7Y1lFYTuYgk7VzXKMc0XV9XRvbW1qYnm5AUpW6IyHi6I4JQKj8oE6pYjoZCIwBAK2iaxaxdDYqKCtTYVpsq5QSHUnk7ophBfcw7Qyn66qPo+5+0C50NWA4vG4TVUVKpMJu07vYHJ12ceH/Le9jU8muEc2K99A8vrEmoNp1ZV3ZTImjyUszVRyUX+xCI+HHzRNNrG01EJTk9zQQW8YpycHXT1GBMhAxgg8dTvyBI6mpd+3ZYsWTrh03e/ShKIKRE+/b2ZZf/LZEaoq7P+PA1xL85J9+zK0Mur0WVML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L/H9xKIDJM+pF8AAAAAElFTkSuQmCC"/>
          <p:cNvSpPr>
            <a:spLocks noChangeAspect="1" noChangeArrowheads="1"/>
          </p:cNvSpPr>
          <p:nvPr/>
        </p:nvSpPr>
        <p:spPr bwMode="auto">
          <a:xfrm>
            <a:off x="95250" y="-20478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sp>
        <p:nvSpPr>
          <p:cNvPr id="45" name="TextBox 44"/>
          <p:cNvSpPr txBox="1"/>
          <p:nvPr/>
        </p:nvSpPr>
        <p:spPr>
          <a:xfrm>
            <a:off x="12087331" y="6434358"/>
            <a:ext cx="2089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분석 결과 저장</a:t>
            </a:r>
          </a:p>
        </p:txBody>
      </p:sp>
      <p:sp>
        <p:nvSpPr>
          <p:cNvPr id="46" name="AutoShape 10" descr="data:image/png;base64,iVBORw0KGgoAAAANSUhEUgAAAZAAAAGQCAYAAACAvzbMAAAAAXNSR0IArs4c6QAAXbd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PRUFBQURoQ0FZQUFBQSUyQnM5SjZBQUFBQVhOU1IwSUFyczRjNlFBQUlBQkpSRUZVZUY3dFhYZGNVMWY3ZjI1Q1FHUWtFUFlHR1lvb0tscTM0cWpVU2EzaXFGdjdhclYyMmY3YTklMkIyMGIlMkIxNE8yelZPbXBiWjFzSGRVOVVsTHF0ZXlzYlJabUJKT3lzJTJCJTJGczhOMXhraFlRUWtuQnp6eiUyQjE1Tnh6em4yZTUzdlBPYzhrZ0cwc0JWZ0ttSlFDaEVsblp5ZG5LY0JTQUZnUXNrTEFVc0RFRkdCQmFHSUdzTk96RkdCQnlNb0FTd0VUVTRBRm9Za1p3RTdQVW9BRklTc0RMQVZNVEFFV2hDWm1BRHM5U3dFV2hLd01zQlF3TVFWWUVKcVlBZXowTEFWWUVMSXl3RkxBeEJSZ1FXaGlCckRUc3hSZ1FXaUdNa0RPbjglMkJUU0NzaU9lMXQyeEdPanRhRXRUV1g1SENVQklDVjBwckhzJTJCSndDT0J5QVpSS0ZTNmZCS1VLVkFRSml1ciUyRlY2bVVvRktSWkdXVm5KVEpaR1JWbFlJamxwUTZGT2VsRTBsSkNqTjhaWXRlRWd0Q0U3Q2ZqSXZqZ3AwZFQ2b2tJcm1lWHNHRXE3TTkxNmE5amFKTTBoMDRWcmFFclMxZmxuRHNCYkMyTnRqcXlNcEtCYTlQcjMycXFxbzhLQlFWY0hqVzk0aXlxbUlGS1NjNHhTVlpEamFRUWNUSHl3dzJJVHVRemhSZ1FhZ3pxZlR2U0k0Y2FWUGs3T3hxTFhRUDRYYnVGS21TU0VlUzdYamV5a3RYTzVOSEUwSFZyaDBRS2hXb2N0S3BTVWdBc0JMNjZEJTJCaGhpY1ZvdXdhWjJHT1p4Q1FIQTV3S2lzQlJneFJjbng5anBQRnhiYzRRSndEY2NsRFVVRjJWb0NycTV5SWoxY2FmQ0hzZ0hVb3dJS3dsUVJDSERjamtPUHMySlViNk45WldWSDVJcENxRHNxekY1d1ZKeE9vR1Ftd0I2NVFBR1N0M1E1QllheUdvS2NiSVpPQlVpUUdFa3FwUDFrTmpRRWkwUDg2V1ZwNkZld2N6eEVTOFIzSUswa1RuRDFVYkt6MVdkSThMQWdOeEcweU90cEtLdlNJSW54OHVzcWRITU41NVJWdkt2NCUyQlM2Z3VuUUVBZXdDd0FhNkhJNmp3TG1mbWphTlVnakpYQ2dCVkFGQUtuTjREZ1FnTFRWUGFXdiUyRkd6Y2s3cDZnb1NYVTlmdnlwbWI5R20xa2VDOElXc0lxTWk3T1dFcndoVm41ZWZpbzd4MUdLTSUyQmRlSk8lMkJuVkI4cmhXMEdkTnBJOEF5VUlzQmpMTkVwQkRqZW5qOUNsZXc0bEphSkhPMnNyN0RIVm0xVTFQdzdDOEptMGc2VktsSnBWU0FSNU5zZlhGMFdWZjMzcyUyQmVRaU5ROXppTVFTSUtnN2xwTWJYaU1KVWdTRkxrWjFQMFMzNXMzYmZwZlVGNjFubE5jY04weEthbVFxZSUyRmVXdSUyRkZnbEJIeWlMNEpOYnRvemwlMkIzbSUyQlEwdEp4c3RVcnFYc2Q0ZTJoNHdqTTdVWSUyQnlhWHVrMWFUWDg0amxZcE5aRm5WRnVjaiUyQng0UUFNOHVuc3g5JTJGUmElMkZHUXRDTFNRc0hEckdtJTJCZnZNNTV3RVF4WG5ENFhpM2M4cnRDSDBtaXlyUzRGVU5PcUZHVlRkMGh1ZU5nV1piRjR1MFJjZUNvd0thbVNwUlY3SEcyMkRCU1BtOUNkMnluMGViS3k2bVA1aXZXb1dRR3VoMnViVUt3MCUyQjJVTiUyRklENkRsbEFqY3FkTkM2Vnk3Tlpwc2dyT09WODR1QWpBMCUyRkZpT0hZbmJBV0cwa0FRdkppWEE5T2NJYzNGV2ZPelZCck5vVkFlRHN4Z3RtbWVBbnlDVm8xUkdvTnE0JTJGUGYwRlV2TkVwNldpbUtkWmlybk95SUZRckY0aVNxVFA3a0w3ZWI2aXVYSnVpUEprQVhJOUFkdGN6b05TcWQ4Y000S0lOMHQzdGExSWlXaWM0ZlBnUm9kYnRXSFN6ZUJBV0RSJTJGanh3a04lMkZGUjE5Y1pjNnI3SGdxOVZBVUdEa2RvWnZUMlhXUldVckhRNGMwUjlkclhRWnJFZ0xCazUwaFY4QTE5UzJiYjdUcjVpdVQwTFB1TWlnQWFqMWR4WGNzbXlxdGNnciUyQlNrVTlKZXNYRlhZUjZ6V1NRSXhWT21EU05jWEhmTGZ2clJrV0R2ZkNhVlJMd3praUFDcTNFVGJrQlY2V3luaElTYkpsMlFDU2EzS0JCU1I4OGd2MDlWTjIlMkZQVlYyNnh5cGNUQ0J3bXFaRU1ISjZod1BIMiUyRnRMSzBuQlN2dkV4RHd6V2w2ckxzVWlRSWhSREtVJTJCZ2ZOVVBPNVA4alYlMkZFbTNGaDdOVk9XJTJCR2c5UHVjVll6WWlVRUVLODdGajdkU1J3NWdnNnNqRzZNQjZFMExpNE1RanB1cnZyeTg5NFlIc1FhMmMxZm50SG9qMkZYdkdremRwT2lrbmVjanU1bHRFbUQwU0NVVHA0JTJCUjhYbCUyRktiNGN3dEJlQWVidiUyRlN4SzZ4REFmSkpLbkRIeDVVUVBLdFhCRHUzN1dRcWVSZ0p3dHdSSSUyQnhzZlFLJTJGVWgwJTJCOWpySTVlenUxNGFsbHdvNjV2R0E4OExRNVZXWmFaJTJCNkpTV3BneDRaMUJnSFFzbllsJTJGb1EzYnYlMkJKZnZ2VW04NmVweEIlMkZMTElWNkd6RHZBV3YzbERsWk05MTJuWHJ1dE1JZ1NqUUNpWk9lOWw1ZFhyZjZqdUpyUFJEVXlTMHVwM3dXZ05UbmdJeWUwZU9kMnhLRzhYVTVRMmpBQmhmblMwZmJ2UVRoc1VGeTdIRVU5ejJlTW5Bd0ZJdnhJZVQwa3ZEJTJCRDA2TFpSbWYlMkZrTGVHUkk1Z0NvRTIzTmclMkZDMG1IajNGVTl3cmZMdnYwNm12VjZhZE95cVBQaWFXOGIzc0xYRHNwU0h5OXdQYjYlMkZUYWZhYU5NZ0xCNDVyanNuTXVLNCUyRk9zdmhhejJVMmNaWmt4SDFKNWFMWDQ5bFNnU1RlUCUyRiUyQmVjJTJGYmZYRjJpd0l4Vk5uRENWejgwNG9UNTBuMk9qMnRpcCUyQkxWODNkVThjM0ZmRkRmUWZ5OSUyRjA2JTJCR1dqMmo4RWRva0NNVnhNNGFTNWRKRTVhR3pyT3VaOFdYRzdHYWtYTjVHOWxOeHZieEc4MyUyRjclMkJhalpMVkRMZ3RvY0NDWFQ1NzJwS3BQJTJCcU54emtnVmdXNU8yVmx3dkJjVFlhSldWdiUyRiUyRjdEcmVLZmlLU05yV1psQnB0Qm9TVSUyRjJlbmlOOHFsMzg3alhVJTJGYTBWcGJzTkQwJTJCNXVOcSUyQiUyRjlhc2s5OGtidnZIeEZXM2hkZG9FQ0JHQUpjRmg2MldyZnB6SkttRGFnbGlaZG8yb3NMRiUyQjY1M05wV25KaTd3T0hDZzM3V3EwejI3MklLUUEyQ0YwcmV5bkZYTllEeGp0REdWN1FFMWREJTJCdTMzOTVhZVQxN2tWdFN2Rm03dXBrOUNDWHYlMkZXZWIlMkZKdXZwckFBWk9IVkhBclFybTQyNyUyRiUyRm5UNGYlMkZmVFd0T2M4YXU2OVpnMUF5WmRyTHN1MSUyRiUyRk1GaEl5Q01MUmVNbVUlMkYxSkJWc1hubGxydU92djI0MDE1Y3lXeENLWDU0NW5KUklqc1BGcTZ3Ym1ybEtUeHRZRiUyQlhtOWx4M0ZUZkFaeHglMkY3ZHBENXJoa3N3U2hkTmElMkZ4aWtMOHZZcUQ1OGoySnlmNWlnMmJXdE5OWFpFYjYlMkJ4JTJGRjklMkZOanVEdnRtQlVEeHFRayUyQnlzdlN5OHVRVjFnN1l0bVRkckZkTEFYRndEeFhYdzdzJTJGZjhlbWklMkJhMFdMTUNZZW1vT0E5VnQ3QjdzaTklMkZkR0pkMGN4SlRKaXhGblJ4czNwbDJnT1FGSTBTeE1kbm1NdGJtUTBJbjQ0ZDI5NCUyQnN0dFIyYkxQQjdLMlFITVJEJTJCYXRBMjJJTnUlMkIlMkJmNndpSzMyQ1c3eDVtQzdNQm9TUyUyQmE4dWs2OWY5eUVMUU9ZSnZybTlFUUt4M1p2dmZHdSUyRjR2djN6R0Z0WmdGQzhkUlpFMVMzYnY5RmlJclolMkJnJTJGbUlCVU1Yd1BHSTVKQ0olMkJEMTdEYlJZZk9HWGFaJTJCWFpPRFVEb3VMa3psNVg1WHNXNGJsOVdFbWxvY0xHZCUyQlZOUll6WHBScXBMSkJ6cHYyM0xMbEc5dVVoRGlQZEF1cE9ObCUyQmZKdnc5bGpxQ25Gd0RMbnBvS0NGN3g2alpPZk44Snh6eDZScWFoZ1VoQktYbjFqcVh6ZGhrOVpUYWlwMk0lMkZPaXhwVG00JTJGZVhlR3diT2xicHFLR3lVQW9qcDB5VWJIdmVEeWJrdDVVckdmblJRclFxZmV0NTA2ZTQ3aGh6U1pUVU1Va0lNVGtUTXF1b2NueUh6WTZzdmRBVTdDZG5iTTJCYWo3NGFLWDglMkJSRlpUMWN0Mjh3ZXRJb280T1FqSXV6Rm9XR3JZY3ZsczFpNzRFc0dNeUZBbmclMkZKUDd2JTJGVTNDYiUyRjgzeDlock1qb0lpMmJPZmxtNVpSTWJHV0ZzVHJQemFhVUFSbHp3cGslMkJmS1BqOWQ2T2FMWXdLd3VJWFhnamdlUHVscSUyRlllSnRqcVNGcGxndTFnWkFwZ3hBWHglMkZHQ3B2THlrayUyQnQlMkI0JTJCVXlOU29JcGUlMkY5NSUyRnVxYjc1YXdzWUhHbG02Mk9sMHBnRHVodFpUWGw3SzMlMkY3blp6byUyRjFNS09SZ09oSkRhMnQ2cWs4aUxjdk12R0I3YVFhZXpqclVjQnFncFVaR2NBb1dOM3AlMkZqNEc2MDMwN09SalFKQ01qcTZYVW4zcU4yeUg3NGZ5U3BqOUdNcnF0S3h6QnMyYmhOY1U1SkFsUkxEdnFTMU5aQWNqbjRUV3ZCVHFLVGglMkZXdiUyQmZzZnN4NU9NVVhUR0tDQ1VUSnc4VW5rJTJGNVREckc5cTRaR00lMkJGSUlrS2VBZ3dHU0ZGY0NEWnc0Y0NMMmJZVU9vaDUyY2JlR2Fnek1vckswYkhTeTRXQVRPS2prVUYxV0E1Nk5INEYyUlZ0TlBEdlpnN1NJQUNxZ0E3SWxFdzRlRzlpM2xoQVUlMkZMOWk5ODBScmY0OWFIWVNTbUJoblRzJTJGbmpsViUyQjhYa1VleGRVWndMRFJzaGtvQlNwd1ZZSUFHS2ZLRWdQQ0FhdkR1NFFFT2dCJTJGM1I1RHJ3OFhjRER3UmJzWEp3Z24yc0RqdTE0MEY0RCUyQkdvTFNybE1CdEpLT1lDMEJPd3F5aUMzcEFJS1JCSnd5VXdEcXdjcFVKVDVGS1FwMmRBN09SSGE0VnFxd2FuZ3FZSE43cDRBMU4xd3lidm55MUllUHQlMkZhYVJOYkg0UXpaeSUyQlNiZG0wbXVzWlpMSE1wWGM2WmE0VXVFSmI2cGlZMWJVblZQUiUyQkRvcDY5WUwyQVg0UTZ1OE9YZzYyME9vTXFVWnJjWlVTN3VjV1FYWjJMdmhmdndJWmwlMkI3Q0N5ZDJVN3V4VWlSVzc1aFdQSXVOYWtHZUtYUFN3WHJNdU9uOGclMkZ2JTJGYU0zZHNGVjVqcEh5aWc3ZXR4V3J0cnBZb21jTVh2SlJvTGxDQVJUNEJNTEo2WFBBTDZvckJFU0VRRWRYUjZNQlRsY0J5aTZUUWQ2VFBDQXVYWWJLeEwlMkZCJTJGY3haY0UyJTJGQm9TTEQlMkJBdWFXazdKSHJTY0tlTXlyQ1NWUFoyT0JKZm9Dc2RtOXV2VlVFb21idndkZm1HblNzdENZRHFmSmNTNnBoNWUlMkZRTUVJMSUyQkFib043QWtPSVIzQXlZYmJYUDZZckQ4V2NzZ29rRUx1dWN0QTd0b0xucnVPZ0Z0Rkh2VkJzU1FiTHdYRThTTm5PZTM1ZlV0ck1hUFZRSmclMkZLczdET3RqdmptTGxKcUVsZ0ZEdENGd0FGVkFLVjVZc0E2JTJCSlk2QnIzMGpxenRYV0d3WEl0Q2NnTzNJTXBDczNRbVRLR1ZBSmZTd0NqSlJmNlp3SlR6aUZKZDBjRDJ6RDY3dkJXNnVCc0hqcyUyQkZqRmdUMTdtYTZNb2IzdzhVUHolMkJOOGZnUFhrQ2RESjFkRWdqS0xMQ2xWVUthbnhCSXBLS0NwUmwxYklMNU0xT29lYm5UVTRPN1FIc1pVYSUyRnJiVnU2JTJCaFBnYTRwc1NEcDhIN3A5WGdtM0RZSW5aR1ZOSndCdzBaN1h6NlZLdWtTMndWRUdaRVI3Y1Q5aDJ3UiUyRmJWank4d09WWVFZOUh5YmQxQiUyQnMySDREMW5HdmpZTlc0MjBJWkl0Qmc4S1pQQm8wSUoyR1ZsUWthaEZIaTV1VER3M2olMkJRbFN1RiUyRk54aUVCZVVRdmZrUk9EWEc0d0hBR3JyNGJPRzQ5MFBHUWd5TjJkdzgzQUNHMGVBMDc1UjRCQWFBRzUydHVBWUhncnUzdTdnWW1ldDkwNk5ZTHl3TnhHYzFxMkhvSVNkb0dTdzRvM0swalolMkIxRGElMkJGVG1iaUk5diUyRk91bmpjbE4lMkZONHFJQlNQbXhpbnZIcGpKOTZQbUhpWng5MlBrNXNCSjVjc2cxNUxsNEMzZzIyeldJQWdlVkFnQmRuOWg1QjlKeG44VHA2QWRxbHBVQ0lxQiUyRiUyRnNod0JnQXdCVjFDNVRCMXpOTUw3WE51N2pHS2dnb3NmRkQ0ZFZxQmNvJTJCSHhJR1RFU0hEcUhnVTMzcnRERDM3WFpvRVF0NjVrTk82RHpmOThGUWE2TWtibGlhVG5tZHVrNFhIRDBZR0t6bUsxRFo0T0RFRU9WU2tNN0pWWiUyQjhkOEJURHlLNGgwaDMxWUFtWWQyd01naFVUcVFXTjJGMmpudVpFTDdwRk53SSUyQkVzREw5M0F3VHB5ZFJ2Rk5qUXl3VU42TnpXVjk3VWRnNVFneE9vSGYxcGp3aXc2eHNGeGFOR1FaOSUyQjNacWxTTHBmSUlYc09XOUE3ME9iR2JrclVuYkRtWFAyT1ZhVVRpRGk0OVgzQXdNMWc0T3dlTkxMUSUyQkQwaFpNa1FUQnVGN1I2a2dwWHBpOEd6JTJCVmY2SFR2b3hVYTZRbEpVTEh0QUl3NHV3TnF2RmJNekFaSEFiT1dBMEdxVHhRVVRCd0hUcE5pSWFSSGhFNkF4UGM5dTJ3RmRQJTJGNGMyQmF4Z1Q2dzBWRVJmWVVITnA3MVVENG80WXhLQWpKcFVzNUpZWGl0YktmZnB6UE5COVJHb0NoNjc3WGV2ZkRJOXFqUzljZ1o4TjI2SE53WjQydHNDMnA5bW1GRTVwYW5nd2FBN2ZtTDRDdUl3WnAlMkZmamdVWHZuSHdkaCUyQlBUWndQSGtNJTJCcERUUG1VeG96JTJCaEo5dzZIT3pCYUg0eFJjN0VONSUyQnFhcnR1eG1sdnNhTCUyQmMzcHM2SGYxbFZOM3Bsb1pZWEhEeiUyQkMyJTJCa2t5dXVFQ1VadTJ1a0FqNnpwMzMwR2tiUGl0SDZJZGpBUWlGUzg0YWpueGNveVNSZmg3dDNaaGdLaVFYZEN5WXc1YjhpM2JsekJwRjJRVjFVSkYzc1BnMDQ3MWpjcGVGZVRIMFBSa28lMkJwT3hGVGJXaTBMVFRMSnd3a3ElMkY0SGZWOGMxdVJIYWY4WGF5RDZvOWRBd2FENmt0UnVPR3JzVFA3aEExdk5Eb1JVV2V2dXZVN0t2bHplanlsbUNid0hGSkVWSUR0N0dUcDE4RzZVNXBUZGJNMGYwUHUxNldEajRnTnlHME5aNUF6RllzT1BRMnVISDA1YkNQWSUyRmZLM3hpSXEwdVRwbUpuUzlkSW94ZEtITUZUTW5KdklmWmI1QUpDVXBERUZkZyUyQjJFa3JFdjlWRmR2bjZCU1FvWkpQaTVaZiUyQkRjUjh1YXBUVzZHdVpzJTJCQXRDUHRqTGFPJTJCOXJvS0ZtcUt4VUglMkJJRHUyWCUyQk5INm43YUU3QWUwQXVjQ1Z0RzNBOXBCUTJ2ZDglMkJ1OXZ2aWIlMkJ0S3E2YjZHUXlFSmRObUxxcjZZOHRxcGh4RjhXdWZJJTJCR0FZOTd0UnUyQUNNQ3N5YTlBeDBON2dDazd2ejRDUlVXaUEwRHlnWVB3WE4lMkZJQmtPZ291Yks5RVVRY3ZRQVklMkZRRWVDVGw5aDgwd2VuYzZkMzYwS3olMkJNd1lCSVI1RnBTRWRUOHBYJTJGc0tZb3loJTJCNVROZm13ODlmdnF5Z1FvWnhlN2E3RGNoYlBNR2l3WWdMVXdJUkJIZkRXUVhUelY2TlAzbndrM28ySzhiWTA0TGVFTGlqbjlodjZDNGNJSWhqcVFHQWFGNDNJU2VaR25wWmJpWGJCUmpzeUclMkJQdHJHUUpQRW1RTiUyRnclMkJneGd4cDBSYUhxMEc4WTQxVHcybWpTMU84b21DbnZ2Z2U5diUyRjI0d1VjTERmbldmWWFBc0p3WlZiY29iNlR3VUNCdDIzZHhQclRuVGt2b1poQTdJUW5Ba1l5ZjlIJTJCS1BUdSUyRlpzcFJGQW1EUjQ2eTJ3JTJGQkx5SzBEbzN4ZUhWdDhRY1FzSG85STEyMDlCVW9GTXgwSzJjSVRMM1V3TENQZHRPVEl5YkRzTHVYbUhVa0hUUHVIYWVEJTJCNWZyU3pQNnVSYnZoR1IwdEZWSm4lMkY1N1pGJTJCdkdNT2t1NUVtRU9KUk5HWGlIUEJOT3NFWWdXcXBFTkhQNCUyQmxCbnBNUFFnJTJGWE9rTWlDSGVQbXcyVHJpVXhTa3RxJTJGYzdpZ3c0bFJTOFI2OWZYOTZGdkZrbGJERUxSeU5od29xam9McEdWelppanFMYWQ4TkwlMkZmUTRoMzYxZ2Q4SmFvcVp0SjJRYUNLbGtVUDQlMkJ3UEYyN1NEWXZUdTlXYWlyMTduRklKUzhPSG1rTWkzdE1GRWdzZ2dRSXYzVWQ4SUJ3UEYwWTRUYXZTVUNWSHNYUExQNmR4aTlhRnFENFppNEUxSWdkQlVDNGVzMTJPbnclMkZ0TXRvV0dMUUlpJTJCb2tWaXlYTHl4eCUyRmVaTko5c0ttZGtQb05BQTR3MEJ0RVgwRkNwY3lEMGVNaFlOdlBqWnB6bUFoQ1drYmdwWWtmdSUyQnolMkJhNW0lMkJ0R3V4WWlZJTJGTHM2RFIxamRoTVF6Ym0zSk9Wa1hnbW02RTlMUDR0M3c5dlJGbEtHZXlRR3QybWhGJTJCZFdHOVFMUE0zczFlczR3RllSb21pR2ZpM3drcVNnTEMweEtvaE1oYUNOWmc5OWJ0Qk9XeEUwTFYxcGIzU1dQSmpKT1NhRU5oRWhKcFBxeEw5WkElMkY0OCUyQllWem9qalpKUXM4UmJrNDZsY3pLZWVOUFRVWlhNQm1FeEF2REFHVGxRWUw0JTJCQXh0Tk5QMGU0dEFLSTU5YWFKaTMlMkI1NHBoMUZ0UjFIYXhNVGo2WkpleE9CJTJGJTJGcjdWRlE4a3pURW1vUUdkd0NGS0J0U1B2a09Pbjd3bHRaWVE2YUNrSllUcTJIRFJnZ1NFNCUyQmJCSVFsaTklMkY0YjlWUEt6JTJCMlpCRFNoRWMzdHV5bCUyRjRPUTd6NEJBQ0VqRGZrSVBvNG9HOUw2amdMeCUyQnRVd0pDSkFKN216QUJBdUVDUW1ydGVKR0kxMDBuc25SRmMxc1l2YkNlWFdnd09ZbU5KUWwlMkJOb1kwVEhrQ1pZdVJhQ2R1OEFWVTQlMkJjRDFjMjdUV21NNmpDaUNDJTJGRUZqSVBmdHQ3U0dNTlduQzdOQldBeWNtRDRKVG9XNVk0bXJWJTJGV3lGJTJCb053b0p4VTd5c1F3TWVxVGIlMkJ6bVdhVXFZNXg5SEdnRWdsY2twN0F1ZTI3SUVlR3paQmNQWlZLb3QxVzBrciUyRnl6VmhaajZpRnlNR1ElMkJlYzZlQVglMkI4ZVdvJTJCZWpkR0R5U0NrQW4wbnhoWlZaa2o5UEk1dExkTm5OOVFiaE5LUkklMkZ0WEhUbHlsb25KbkpvQ0lYVUh2Sk9wODFIc1NVa0YzUGo3TXRqdWlBZiUyRjglMkJkQmtKNUY4UWxUUDFEem1FSHBNcnBJalpWY0JySkNNVWlnRks0UG1nRHRKbyUyQkhvSmhvQ096Z3JWTVdOdlFSeFZZJTJGN3lxVFFZanZpMG1nckFZTTZPWjA5dXhObzRKUUVoYzNReDRmdjRXSjk4R21RSWdhMGMxajUwRzNtQUVRdVhpT1RzSkpNd1lCZWV2S1BlRHNQd1M5NHJkU0Zacnd5SXFwQ0sxZGJLbWQwaGp4bUpRRE1xWkJ6RVhRcUZNcjRtbm0ySkJZQ0IzUkR5b0hEWVMlMkIlMkZxN05Ta0NFRGd4ZSUyRmJwQlNXcDJnOWhDcG9PUUNtM3EzalBXNmZxViUyRlVZRElSa2ViaTN4RDE2aE9ITHlWYVpxQTV2eUhjVm84UzZIdHNMbCUyRnJFZzJMQUtlb1Q2Tmt0Z2tWRlVPRlJXQWRoY3V3WlgwcDVDanh1WFFYRG5EaWlTbjFJMUJkV1hDM3NLb0ZqSmlTNE1TdGNXMU1aczdJOTlzZndhQWcwYkQwcXBiRzlGa2QzQjFjY1olMkZvb2FEcDd1VHRCJTJCVUg4SUNmVFNtamVtc1RueHczSjU2WExvdXZ3amNNRWt4aFlKd2x3Z0lrTiUyRkVONjh0a1FiWHhyN1hhJTJGaktJSlFITnh4alhMJTJGc1htV0NzTE9GMCUyRlZGUFE4cyUyQlJ0OEYwd0U2SkNmZlhoQWZVTWdyS3dUQWEySlJMSVRzNkVvaUlwcE9VWGdjdkRaT2lRbFFybnF6Z2dGSmVCRTZtMkNST0Y2cU5mN1VhNnFOUHZ0eE00d2xscmV4akZxWUN5d0NDNDZlNERvY0YlMkI0T3pzQ0U3T2ZPQUVCb0NkRlZldiUyQjEzdFhUMTc4M1p3Zk84THFsQU11dkNwY3RJaDMxSkIyQ2ZxRiUyQkhGdiUyQmZySXdCNmdSRFQzRHQzanR3alglMkYwYlk5UGNhOXNKRVlSNGhLT1BsQ2lFZjAlMkJkUzRGUm41MVJFJTJGUHdEcXJleDlRTjYxSmdFVkJORFl1STB2VW5zQSUyRm04dGFMeVJvbXdIdWZkTWN1a0szY0NPRXAxJTJCdG9mNUZtbGdwQ3E3allJM3lRamRVbk1iQmUlMkZDbDRmcHdYTDhnM2slMkZ4ckg0JTJCSm1sR1VQMTFCU010cTdaSm9lRXd0V2ZJNkRCNGREUUlicmtGQm9NJTJCWHRxWFA0TjU3NnRSVkVPODlBZ05YZmd5MllOJTJCbzZjVlNRVWlsJTJCSWdaS3E0b0tmYldwNnF2WGlBc0hoSVRDYmZ1M3NDS3MlMkJhZzNXdXBrRFgyZkhOQldIc00ycWhkRU5RRHhDTmpRRHA4R0hqMDcyV1doVUUxMFE2ZEQ1N2V1ZyUyQjVKOCUyQkIzWkZqME92Y1BwQnJjVUt3VkJEU0poMmljM2lRNFBTeFpydXY2UVZDYWI5aGZlVlpXZWVaV3ZCRm41MndNV0d1bmNVYUFWblV0emR3WTRhRHBIc1B2UlVocmZIQndUSHA4dG1vS0pLZiUyRndlRXg0JTJCRFMlMkY0VHRjT0Jqb1ZCTFJtRXVCa1JRa0VYNTF0WG1wM3VRaThRRmc4WkZhczhkV2t2RXoxbGFDRnZ5VTZvQ1pCMFBmamFKZ0glMkZJRSUyQnFicjFIYUNCNGVMcUEwTUcyV1dhUDVvQVM3NWZZeEZWS3lKV1dRVzVlRVFTZE9nWVglMkZra0d0OHZYd1BQUkkwckpRbWxrUFJ3MW1rdnc0OEpWeUJ0RXlWc3FDTlVmN1dLdzZobzJUSERyJTJGTW5tOEFUNzZnZkNMcjFtSzI5ZjNzaFVHNkdoZGtKTnpLQnpWNklneXdvcnFOTGEyUEM0dDNmRVNMQnpjd2NFNTZQUU1MRG5PNEtyVUczWTkzQ3dCUjlQSVJUTFZWQnBoJTJCYUxoczFUVmc3Wk9lcnhja3Nxb0VBa0FibE1EcHo3RDhFbDVTSGNGcFZDJTJCTU1VcXRxdWVzNW5aaEJ0MXd2Nm1KMFhPUkN1REI0QlklMkY3OHVRNFFMUnVFcVFBZE9zNTJTWHV3MlNnZ0xBb09uNlpLdmZjN0MwTERadHRHY0tMWENqWUVKJTJGcHJxZ3VtMVMwRUt2YndoS2NPd1ExNGJWZUI5UTJmRlF5aW42WEJoclV4c0RYSGZZNVdPSkVnZ3V5WVNhQ2FOaGtDSjhYQyUyQmVQbllPRFl3WFhTR0ZvNkNJbmc0RmVFcWFtJTJGR1FXRUJVRWhVNG4wbEQ5WkVCb1doTG95cjZhJTJCWUNNUEdMSyUyQklWVUd3RllBS1FPandYbkJ6RG9sMHZidVRvU2hFNGF6SUt6bUFYNkFPR0dkRmprJTJGdkw5V1Z6N1MlMkZmUTZqaFlGaFV4VnNTQmtYQ0J6ZmVIQnFQbSUyRnZsMEpDOTZkMDBDdTFGV1hwdGFKbjdUNG5iQmolMkJBTGhnM3ZORG1saVFhamhzMlZveFV4enY0N20wTDglMkJDTkZlbUg4bkdhNXRqSWV3dFJ2QlEwRFdNVkZoeWtOTGRGdERYcUc4RU1GaHJ3aFRIeHJwT0JvUU9vWElUTjVtcWNmUnBObnZRTCUyRk55eG1UMWwwVDRCR0VHNzlmQzFNV1RJSXJDV2ZBZGNObXF2WUd0dnFaNWxCaldwU2JBVGJTOGdiSm5wanV3RjBEd3FDUXVjTDBsSTNOJTJGWURxdXhPJTJCckVwUCUyQmNNU1FZZ0VabnA5OXBxN2lrb0Y0S3hXNXFqdVpsR1JIbzJWZnNNYWpxanNTZDY5cDlHaU1KWUNRdWpRWVk1TFd0b21Gb1ROcFVBemo2TjBkenlhM2FDU0FIJTJCanN6SGJRRXN6NmpCMHJHRmpubEYxa2oydCUyQkVwamVUUkxBU0Zoekoyd01MalRERWk5ejloWVF2cDQwVmd0aXRvSW9KTTglMkJTejlETnh2bnJHbzFJZG9uTVoyYnRsJTJGWWVDN0M1cU15TEFVRUVLSGtEa3VhU25HMlFrTFF6dk5nR1RMQkNHVnVxSkFXaWQ2bklxZTM3b2JndDc5bFBJNGFldDVaWnJhYXZIb1NSWm13JTJGbFpTOEQlMkY0eVYxZGo4RUcwWjRlRHZZMWhuQ1VrQm8zSjB3dE5OTVNMNiUyRjJSTHZoSGdNUFRObU5pamVlUjFHRG9tcUkyeDRWenozMHhibyUyRiUyQjJQYWpBS0JhRE5DOFdvWjBzOUo2TnIxWk5RQ3JlbUx3YmklMkZYY2dPaUtnanJzVmZVJTJGMldmR0Z4VVhXMHljbm85NEpDME03ejRUa3V4WUxRanF5JTJGdVNTWmRCcjZaSUdYMzRVeVBUNEElMkJDOWZ6JTJGNEppVFdTU0doSnc2TSUyRmhqdEg0cTdIanFmMzUwN0QwS214RUxIRHQ1MXdJZTdYTWJPZmNCJTJGYnpHNDV1Wll0SWtDQWp2TWNzbEkyOUpjWnVtbEhTMjA4SjBRUVloQnZVcVJHTVJCb1ZENjltSndtVFdsMFdOWXlyVTdJRTFNQXM3diUyQjZEcncxTkFnRDJnJTJCMWhqV3NibU1zJTJGUSUyRld0SGZhVDZSSUZ5OEhOUU9uRUNoQTdyMSUyQkRkOEVUdzhQUmxJTCUyRjhEb0lTZGxMM1lVdU5ySyUyRlpDUU1EWjdsa1pMQWdOSlJnNm1xc3A0OXFDTWJDdHhlRDk1eHBqZVpxd1IwREFXbHo5UnBjT1hBU1hqejJPJTJCVVhXdU5BWFIyMVFERzBsVE93MWMlMkJ1aHJsbnNOME1HUWhXVTJOQkhCME5YWHVHTnhyUlVSdDh2Z21INjJpR0xkMWpCZ0k2ekhiSlRET09BN2Nvdk1zYzh0N3REWlo2SjZSM3d0cFpCV2d3WWhnUWFneTk0OFpDNTFCZmpXRkpHRFI3JTJGc1pEOEw5JTJCQlhJeW5vTCUyRmhmTVFJTTBGSWpjZmxLTHM2aVJQQ0ExMW9xZWF4cXZ0bHEzaGt5T3Z6a0hMNDFFaFI1akdVTjBRYlBhUWIlMkJzTzdzNEU3Qm85QmR6OVBJSFhyemZ3ZyUyRncwWmxoRDRHVlVIN0Z0ViUyRjRHUFIlMkJlQXBYUXA0SGJucVdEa0FnS25pZE1UOTNRM0kxQXIlMkJPb0tDSnlMbm5uNW04c0NCczZjTk01WjFDSmNiTiUyRkxEZ3RtQWt1M1NQQUlhU0RWalUlMkJ4dmlCdEFTczc5MkZCNDhMUUZrc2dYeVpDdm9uSlVDbFhBWFhISndoTkNNTE1GcENVM01RdG9kYmZEZnE1MkZDRGx4MDlJVnMlMkYwQXFxNXFuZ3kyRTlnaUZXJTJGYnU0T2ZDQjI4N2E0MnhiRFR3Y3M5ZEJ2dSUyRmRvSDk3bVBnVmlHbVBnaWFVcHBZUEFoRFElMkJjTGs1TiUyRk1RNEkyWjJRdWhOcXk2JTJCRDhYZDRiMFFYcjl5UWNFaWZQQVY4SWtMQnVsTVlCTG82NmhTOGl5WVJETUtsVzVsQ0NTWGxtcXR3T2JaVDc1U1k4QWtiSm4zU05kWURkJTJCZThKM2xBWExvTTRtT25nSGZwSmhWM2lObkRGVHp0cVV4WUVIYWNMMHglMkJ3SUt3dVY4aFRmMTF2UlBxTWg4ZGVxVE1MYUM2WTVySSUyQjkzNmdxaHZuNXFqWUNjUDV4YWxJTlJsSGJYNzBEdmQ3ZVFzNmtoODYzWTZURGkwSGVnUEJ5cVBOTVVkc3BIMURhbE5PWENIR2hHRWhhRVJNeUQ1amtWNnpLRHdOblluYkE0SWF0ZDZvSlVpR01xYk5HQXlCRVlHd1JOUEglMkJCR1JnREh6ZzZFN2F6QXdjMEZITjJjYTNZM1hlWkNvN20wVWc1MmVibHd0NkNFZXVSSlNqcDB2M1VkaWpLZmd2RG1IYXBHQmpaYU9hUXROWCUyRnRCRmEzWDN3SmhtMVp4MGJXVnpPRGlpZnNHUDZxODRON1AlMkJ2Q245cDk5TG9URm9WMG5LcEtlY0NRcXE0TUFBQWdBRWxFUVZRRzliYlQ5YUNublMxMW8lMkJyRlZMYnNRZ0IxVm12YkRwRGo1MWN6aUhPQXE4WUJTV2twRkJkaFZENEFUNldnanBNRkhwNGd5RlVEc1hiS2ZWMENnT2wxVlJWbXclMkJPJTJCbzRCY09BJTJGY1hob0ROMDlkWkNQcmEzR2hPcFJwbmpEMW9YRVVNMFdkdW8xVzNYOThrRTMwWkRnUU5vWXFPcHRkVFNROXJmWFVqbWwxRHg2UEtzdW1iMVk4T3JJZXM4UVZ6cHNIWFo3clVtTiUyQllTUHI2ektCOHFYMUV3NTNlWlNNM2huTmFucnRoSkplZzNzcG5qNzVSMSUyRm1ObXVGSnVwc3lEdWhpVjZoeGRPaVlLRzVaZXlIaXhwb1VSR0VBeWNNaDlvYWNrdFZ6TkE0NFBBRlBaenVYYm5lWE1MckJjS2lxRUZkaU16MFcwendpOVJFTUJhRUdDMWVONzBGM29mdkpqJTJCRzRwMjd3ZnZMVld4a2ZiWHcxTnp4dmR3N3VkeSUyQiUyQnNBNElPdyUyRjNBJTJCY0hkT0k4JTJGOVlhVlBUTjNkQjV0SmZFd2pSWlBEcmdvOWg4dnBsRmhWWm4zZnNGS2gyN2F1MkY2b0x3TlQyN0xIa3lIcFVXSkg5ZWlsVWhaSUFsd3NubnpSWGh2WGFDYkVnakZORXQyMktuMzU5MGRLcU1pR0I2WWlCSG9kMjFVbDAxRnppbTN0JTJGQkZaR1lDZXdMeThCNTV0bmdDdjBhVFFxQk1PYk1FVmoydmxFaTR5c3h4TURkJTJGVHczd1ZsNGpsRVVwS2l1WHpWQzRSa2VKeDFjVmViVmFydGUlMkJkYklnaVJ5SlJoJTJCJTJGMmxFTEI2RmFQakIlMkJtQ29vMXBVdW5JZWl5QTQ3VjV0Y1ZHMWlNSXJXS0clMkZNbXZLcGxsUEJCR1JmRkVUaDRyNE1UZkN5MFZoQWhFT3JMZTc1MzNRSkNlekdndzF2JTJCNnM1SDF6eWhDN1lSREI4VUxoSFpUalZZYURhZVhqSDNwWmZtQjNZeE45dFRVbmZCcFNVV2QwQjZNckwlMkI2Y2lPRWZMRzhwbUJtYTBkQ05QZklZNmolMkJkR1Q5bGVtTHdYUHB2OW5JJTJCdXAwaDl6b29YT2NrazQyTzdVRjhrV3Y0eWdGd243OWVzbk9uJTJGJTJCSDQ5MHdIYnVoR0c3S2NaclNqbUprUGYlMkZEdHh2Y2YlMkZDdSUyQlBEclZWUk9UanJOaFRGcTBMYzJuZWc0UTB6TGYyMzBMTEQ2ZWluMGpRaW80NU5xeVpIMXFpZXB3T3ZlZmJqZyUyQnZWbTJ3aGJCTUtDJTJGczk3OFVMOUg1SDdqM0tacUNIVlpxTEFtdlhhSXVzN2ZyOGNoQklNVGFwb012cWd0VUdreiUyRmkwcHd3ZFdaODZMaFpjRnM1cFVJVVl6UlpIZHlkQ2w5ZG1XR1JrUFZVZ2RPZ0FpZXBSYm9Ud1VoTEdvRFc3NmIwVFBoMDd0bjE3TDklMkJMaXA5M2RHR2k1NHcyRU5hT3JKY3MlMkZaQnk1Zkt4VTBjdTBLMTJvVTJuemRzcEZ6TDAwelRieUhvcTZrTmRKUXBkNVVwZkdnR2NDYkhRZmtEZk9vbXQ4UDNvNEY3T3lqWGd2MnNUcUR3Q1FabWJBWlpXTGh2dnh0eXBvJTJGNFJpQXNIRVVlTzFLNXNyak1ZOVFZaHppRDkxNElsc2w5JTJCJTJGcDZKY1lXNmdCQlBBUFJSN1Y1SU9GaSUyRk1hZlJ5SG82SEFrajY3SHliYzdGcXpEMW9OckZFTXVoWVZKZGpGaWdsRDBFMGFxUjlYUlVQVUdTMVFHJTJGejZvJTJGWFFrYkFua3hROEh4JTJCVUhRcDJjbnNQTndiUkFHaGVDN2RlRW0ySDclMkZJM2p0JTJCc3ZpSSUyQnRSVG5qako3M0ozN056cGM2b3E5ZXhSU0FVOXhzMFFuSCUyQmRJSWxnNUNtSngxWmo5cmlzd3ZmYmpLeW5rNmJtSGtuQmNMdlhLV0tkSWFsM1FmSHZOenE0JTJCdXp5SHJNMklZJTJCb0hvM3VaemEzUUR3STQyUjlVSVFCJTJGbURVNVVVamcySnBlb2d1dlhzQW5sZHUwTVAlMkY0YWdvejRNQUlES3FPek4yNkhzcDYxc1pIMHRaaUFJcmFLanB3aVNrbmJveTZNV2diQTRPam9BbkZ3ejRQUUZyUUd1JTJCaTdRVk0lMkZwdWhQV1h4OGRXWTlSRUpkR3o0S2lxUk5oJTJCTERlamU0cXRaJTJGRkhEUjA5VnklMkZqR1Fxc2o0bnJ4Z21QYjBEVDVMVlRoaFdFZ21VaURSSDFkUGpZWFE5TmdXZkQ1NUNXN2prSHdGVkxpN2c0JTJCY0JpdUFPb1BEeTBpbXlYbFJTQVlYWDcwRFpodCUyRkJhZWNoY0t0SW93ejJiR1M5bXRMVWZYQlFYMUNWU3lPRUNRbDM5WlhWRm9Fd2YxU2NCOCUyQlJkd2VPbnhZeVRUbWpMd2hyTTRKVzUyTW1Nb3lzUHpkdEpuaUhCRUZBUkVpRE81WW1CdUx4cjZKS0NSaFJUNmpVRWZZWUowaTM0dklxY0dwdlUlMkJkeGglMkZicTZBNDdLMjZ6SSUyQnNmRlVyZzhkbEw0SG8wQVFSSkY2aVlRemF5dm5IdUlBaUpvZjNGS3JDT2RJN2YlMkJzZ2tJQ1RqNHJnbEFwY3ZaTCUyQnNmWjlwUjFKRGdKQm15ck1nM2dwQUpSWWhjSVI3QVozQiUyRm9VaDhMUnpWeXJKa2lrajY0UFRVJTJCRFJqZnN3T0dFM0ZJbHlRSkFycTdtbmF2S1V3VHRsJTJGZDhzTFlxQ09vcU9qdjFDY0dqZlIlMkZvQ0VKOXIwVTZJQXhURmpCNEkyVG1ub1VqY3FncUZscnlrUHM4YUVvUzE1NjhkRzRqNVolMkZEWSUyQmhodmJENVJrQjRRVEVYV2R3ejNnOU9kZXRWRTFlUHp0U1ByTVc5TVV3MTNUb3lzeDlhdXJCVFNNcDZDcUZJQjd0bFpRRjY2QWhKSkNSUmxGc0NRc3p0QUFnRDg2cnIxV2lQcmxVcFE1a3FwRDhtamlCNFFjUE55SFNCYUVnZ3BCWmV6QURnZUxpTUVpY2VPNnlOak5SJTJGcGxqeU16MG9HUFIlMkJpcktwTUpyS3lHM3daV3pxMktaJTJCblFlZ2JFVnF6RFB4aUdTSzlSZjMzb29HSjZRbXhvVE0wbWdub1ZqdXkzaWJZQnk1eGJJRmZWUTVSaEF5NDl1cjdYMjRsQ2JjNU5qViUyRlI1QUp5cVExS1N5d0Q1M0dndExHa2tEZDdYU0pDVlhubmNrR2NWQVBFSSUyQk1nWUNQM29hTFYlMkI1RG43R0RHNDBueEN6ZHRSc21xdG85YmpaTXVwWmtsa21QOVpFelZNU1IlMkZqN0FFZkNqQkFrSHIlMkJremhzRkFTRVpGOFNTRGhoeFglMkZMQnVNSlA4U0d2dmhLZ2R4RWFETUdYaUhQQk5PbUUwWlJSOW5LV1p4cTAlMkJ2eUNRYXJjR2Y2JTJCT3JHJTJCSmdLQmY1STMlMkJ3OEIlMkJTaXc0VHA0QUhWMGRLVG8wRmxtUGxYcmxPZmtnOUhDbE5LbzB6WmhZRUlaeTJwNDFaUSUyQiUyRlhES0ZpSTlYSHp2MGJDMCUyQmp1Szhrb2xUUHBMJTJGdGYxekp0MExVYUFlbkwlMkZSYUdqTyUyRnJWJTJGUXZTaWFSWVFUMWdNVjk1NkF3YiUyRjhFa0RlMkg5eUhwVVF0M3FQUVNpRG01cDBCZWRGaks2RDRjdUpjdzVMVkgzd1psejF3aTJiSGhOVCUyQnpWUEdZUUVJcWpuJTJCJTJCcEtoQmRKa1RGakRtU29pZEU5cXB2SVhMeG5BWTBGdVVXUU5FTEU4QTFPOE5vdTJGTEdhM1A4M1M1N0hlWFRLOTVISGUxOU1NblFQRHVCeUFzViUyRk5iYlpaSmh6UU5INjM3YVUlMkZBZWtBdmNDWnNHYUUzb0k2aVFpZXdDdkR0NzNobzMzbDlhRnY3R1lPQWtCdzUwa2JhS2VLOGZQbmFIa3c1a3VJOTZHckhLT2glMkZkbSUyQmp5WE4zbnJzTlF3ZDBCU3VQUU1aOGVPb0xFdzNDeFV1bVElMkY2ZFpFamVld1NjZjk1SzNUUFJUWTNXanVLcElXblo2a1p6MGVDWWg5YjhBWDFlZTVVeEFkQklGOTdzS1djY014VWppS1JObWpNeDY0aE9nNEFRNTVMJTJCYTlHJTJGWkwlMkJzV2MlMkJrSXlrZU9STFAzb0pKJTJGYnMwU3M2MEE4ZEFObmtSZUxhdll1U09pRiUyRjh6TWhlVU83aEFXR2IlMkYxQ1hlUE53clFFZkhkUzc4NU5WTVAyenhZMSUyQnJLalNhY0c5SVVoUnhKaVBGY3FGelpRWml4MjJiMTJ0STg2YTdHWXdFRXI2OW4xT2Z1SENKU2FCRUhmRG5NN2RJUER2QXhwVHlaJTJCNmt3ayUyQjAyZUM4ODNyRGZLdUdJSkJwaDZEenJaZFB3MCUyQm5hbjc0dXAxTUhyUk5JM0x4RjF3NEd2VEdYViUyRnB2eEZCd3dZeVQ5NzlxZ2glMkJHTXdFSkxCd1RiU21CZXV5VmR2QzJkU1ZBVWVQYlFKR3Q0UlU3NWZCNjYlMkZyd1UzQlpjeGF2akdCSXpPd3AwZU13bUt2JTJGc2ZESWtJMENpSCUyQklIcTJpV3dqaG5ERUVKcnlqR29xSW00bU12Y2dxZWpISk9TTUQ5emk1dkJRSWdyS1hsbCUyRnNLcVg5ZXZZZEp1aU8lMkJGWDc1YmUwN0FrQmVIYVNRNHF1UXZYN2dKdkhjJTJCZ0E0WERqZGFPcXpGM0RMaEFMZ2pjbkl6cUJxR1R6OTlEMFpNSE5sazdRek1ObEElMkJNQVpjODVpakVhVmxnZnQ4ekZ0T3h4TldHSW9kQmdWaDhkQlIlMkZzQzN5MlNhUXpjS1lJNkVBN2VQNzlGNFA2UVpRc2ZacWY2OUZQd3VIS2FpRnJnZWptM3lQbFE3c0pjRzM0Qnh3eHBVN2EwdmpEUUFQWjVrTU9wVVFEdHNjOFVsSFIxUEhYMW9saUFrbHk3bFNJdkZQOGxYJTJGTGlRYWJzaEFsR1Jtd0ZadTQ5Q2olMkZFeE92bjc0WEhNZHZOV2NOMjlGd1RwNkZSaCUyRm9Dc1hhdGU0UjFNaFR1NVR4Z0pmVjhjcGxPSnRhdkpqMEV3OGtWd2slMkJZekNvRDBMc2g3NWRXMWpqNGVpNG1sUzFWbUNVSktTeG9iMjA5NTl1bzVKbWJucHUxaDU1YXRob0h2THRDNWxCbVZIdkhZS1lERXY2SDgyRm5vaERYJTJGcWlQc05aVWZNeFNEbXhxbkpzQlhKcXVKcU1kYTlmbkRCb09zZHhTRWpCZ01nUjI4ZFFJZkhzY1BIendOSGQ5OG00cUpaRnBVRGUyMVJQVHJIaU00Y09DWUlmbGowT01vOWJVSWo3T1dEdkU2SjElMkY5VzAlMkJtMkF4ckU1eU9GM3djTTBxcllxSSUyQm8lMkJqZzJDZDNrb0c4ZWcya1IlMkYlMkJHZHNucEVKaHlCaHhyUmRtakpySjJhMG5tTmhwbzlIaEVOZURRM0pBTHBlQUJRamcxWURqMEd4NEpOd2VOMEZpcnZpbWh3JTJCUG5uVSUyQiUyQmhhZ2ZQMldzM1pSeVU1czUlMkJSTCUyRlVWbzBrWlRVWXR0Z0haa3lKS0xwc2FRdno1Z24lMkIzUHJyMHc3a3RhbUZlM1VmR2JKTXVpMWRJbldlMUpqZEtaQm1aeVZCNUxrTkhDJTJGZVFPeTBuTmd4S2w5bEJjS0FnYmJzOGg0T202d3FWUW10ZnVVVWtHNDFNZlIycG9hNzI2ZklWQWFFZ3lLa0E3UWZsQiUyRjhIQjMxcmxxY1AxM1FFbThzRGNSJTJCSyUyQiUyRkQlMkY3WkR4bGpqRyUyQlVWJTJCaW1ObXpFSzRMRVk3OFpHak1HM3drcGhnZVB0Q2w1UHVpSWJPM21JVXpjRGV2c1VwajQxY01Wc2o3OEdLd25UOUE1V0xjcFJ0SlZkREZndDZxa0RDQTFEZmdsRXJoV29RUnhhUldFVmtnMVAlMkI0c2dId3VEM3JZcXNPZFVvTkN3TWZIZ3dyOHhXRGYlMkJzbW85QkVvTk1EZk9KSUVnbSUyQldxelhCRFBZYVV0OEZpOEZxZXV5dDh2c0ZmYjJ1SHRDZTJxQ1pSRzBWRU9JYWlsJTJCZThaTGl6NjI3bUpxWHRMRWpxamdvRlBLbnZ3elcweVpCNTFCZm5lNVN6ZVNYU2J0amJ0SGNjNWVmZ2ElMkJKVkJjbVhhaUJKMGNURlhmZzhDVk9aMDc4WU9DaHFlRmFEWVRTNkdnWE1qaXNRTFhuRU9NdTZab1lVVHZaMHolMkZEeDRGeVlpeEVEdWxqa04ybk5aaXZ5NWkweVNWM3p4SHclMkIzbUxPcW14VUdBNVBNVVVGczhQTGxNOXpneDNQbmRPN3hRV1RkRzYxVUNJazBwZmUyT0piUFZLUnFaRWJKS29LaFZZeVdXQWlYTlZRaCUyQkluekFiWEdPaUlTeXlJNlZ0eEZ0YnF4SmVGM1JwNkVQbnRMbDQlMkZnYkl6MThDJTJCWmJkOEh4eUlwV2FzYTNhTzF0QURzcFJ3M3JxalBjZHQyMzlwaVhqbUF5RUpTTkh1aW85dk5QSiUyRlVmdG1hYXkxcFVodFEzZXFHWjVPSG9HY0R1RmdHandZUEFJRFFSM2IzZnd0ck0yR1NqcExHJTJCeSUyQnc4aDYyNEtCQ1llQiUyRm1sMjFTa0JBVThvYTNGN0hyMWVVb2xjaG85b2xRcEVZVUw5JTJCM0RMQ1N0MGxyOWd5eVo5JTJCcmI4dCUyRldMV2V5cGxSWHp0Uk8lMkJJVFBZUDVQbFlNZGlDTWlJTDlmZiUyQmpvNndxUEFrTXBqU1VxVVZ6c3JBMXlyOFRkcmJCTUJpWGxsWURLSHB0cjE0QW9MYVB5elRpZVBVdWxVZlRQdnFwMkpoRGExdFM2MSUyRlc5bU5xUDJnVkhqWHZQOGZEJTJCYjF2ekhWc2RoRlNzWVdqNFJmbUtuN3N4WFZQYVhFYlZUJTJGcUV5WG5ScEpCdTYwNkYlMkZwd0lmZzRVQVQ3ZzVPSUlqbzUyMVBCZUxnN1VmOTNjblJxZExqJTJCdkdNUUVEOG9MaWtBcUxZUGlRaWxJeE1Vd0tlc1daQlNURUtnc0JsVk9QdlVzcHVPbk0zODNsbFd0dWUlMkZEcFA2VVhmQ1Y2WmRMN3Q0YzdIdmhBbVpQYnJYVzZpQ2t2dmlUWjhTUkowN3RaS0lYamFFNVF3TVQwJTJCR2pYUSUyRnp4bURpcDJkTmwzSUh6JTJGS1FZbEluYk1aS3MyOW9lcGhpUFByRXdoa3dZQnAlMkYzJTJGWSUyRlczc05SZ0VoR1JkblhlTGxrMUMxNG9kb1N6Qlp0RGJUMlBGYmx3SlVxYk5YRnB6bVAzazBRdDhpTDgxWm9WRkFpQXVTeE1iMlZseTVleEhWJTJCT3pScHprc1l2c2Frd0swZkhJN2h3d1RIRHR5MGhoekd3MkUlMkJESUY4eGYlMkJRS3hmJTJCeGFycERFR2E5azU5S0VBS21QZ3hRayUyRnVlemQ5Ym8lMkJ6JTJCdnpqSEZCR0JQamFXWHI4QVRPWENRczFXU2hENVBZWjR4REFTcGVjR0FmVWxFZzZ1UjY3cFRCNGdXMXJkNm9JTVRGU0JlOVBydHF6YXFON04xUUcydlkzNDFOQWJ3THRwczU3MVdITGIlMkY5Yk15NWpRNUNOUkJmMnloYnMzbzJleXcxSnF2WnVacWlBSlc4YWVyMFAlMkZqYmZuJTJCV1pOVklKRE1KQ0V2SGpYT1gyJTJGR2Z3ckZUSFBaWWFpUk9zOU5vcEFEbEdSTXpsQ1JFNGxCJTJCd3Y1VVk1UEtKQ0NrZHNPNXIlMkY1THRtSGRlbzVuRUNPeU1odWJjZXg4aHFFQW5TMkI5JTJCcWlKZngxYTFvbFNrTGJTazBHUWx4WTRjeVpYOEdXM2Y5bVBXbTBzWW45dmJVb2dKNHg1TGdSUDdydTMlMkYxMmE4MmhiVnlUZ3ZCcDFOajI3YnU0SnlzMmJmZG1nYWlOVmV6dmhxYUF1ckxTNUVKNWNVR2s2JTJGNzlUdzA5dnE3am1SU0V1RWpKbUFraHBLdlRQY1hHUFZaTVNocXNLd1BZZnFhaEFCVXRQMmU4RXZJbHZRV0g0dEY3M1dUTjVDREVOeSUyQlo4JTJCcEMyYkVUYTNRcFdHa3lTbFZQWE9OMDNjaEMwTjhUVyUyRjNFVEUwOVF3JTJCRHoycEw2RVNQbzR2SFVVMG1OYkplRWNQcUNlbHFTalh6Y3pnNmsxYmIyUFM3VU5XTGRIZ3ZuU2MyVUVkYXpyaTllcjRpMkx2ZDREbGptcnRNc3dBaExscjglMkJwTGY1S3VXenpWWCUyQnlGcTBCU2liTWpUUW1GMGw4Yk1hWFMxSm55dVNKUU4ydHp3OFRrc1c4M3hkR3NValBRNE9EMk96OVdnME5KMW5aaGxUUUlpYWwzNGJ5eVZyZTBqUU9kZXhRdzNUYjJQJTJCbDJFSVBhd0JrRnVTWjBpTXMwVjBOYm9UOVVXSERkaHJXRCUyRnJrV3RNWDV6eHpRYkVHWkVSN2R6Q2d1JTJGb1BoNVRUZHpzeCUyRmkzVUVTSGdCZVgzNEIxZ1A2QThmQlhpT2RTMU5TUVByWEFhaGMlMkJnRTRDMzJnVkpRTmdqdTN3VDRrcEVuZUtKJTJGbXdzTnZ2Z0hIdFd2QXJoN0FFRmdpbmhMY1R4d0QlMkI4NFJrRHgzRGpodjNBVDFQMWk0VHJHSEEzaXRXQUUydzRacVhLZXFwQlF5SXJxQTk3cDEwRzVrRE55Zk9RdmNkcHlnYXRGcmF2UkhvSExoSXZCN2JhSG05N0cyZ1h1TFhnUGUlMkJkdmclMkI5bTdrSjZRQU81cnQ1aE5KallLZ0xQbjNaQ25QQmprZXU1Y1NYTUIweHI5elFhRSUyQkhKb1AxUjQlMkI5MVRyTjNtYkM3M1F4VHMlMkZHRzlJV3pIRHVBSWhhQVNpYUE4TjBjakx5aXdXZHVBJTJCTXpmVURRb0dqQ0RxR2RHSm5BRCUyRktIMDdoM056M1dPb0g1REFhNHR0SGgwS3N0SkIlMkJHT25XQTdLWTdxZzJ0NDZOdTdUa2sydk9OSXdqMGg0SFFTdFU2eXJBektNak1hblklMkYlMkJTUEFQSGdUaDZORVVxSVViJTJGOUlJRk53QmkzSXpnTzRQc2lyQWowMWpyU296Q3lSanhrRFZzR0hRUG5ZU2xOMiUyRkNlNXJkelFKOE5ZUTdNYkdwTzZCQzZaSVFGd1lKZGl4STgxWTgycWJ4NnhBaUlzdGlaczZXSDczd1NraXI4RGslMkZxVzA4UGxYZ3locjFYcFFmTGtVaUNaQWlNTG51JTJCSkg5WTYxN0F1dyUyQnZnam9KJTJGJTJGaHlEQVJRTkhjSWNKWDdPYUFxbzRva3ZOYm9pQ2t6JTJCc0czUTZjWUlDWCUyRkhGaXhSd1JJY09RY1dZTVZRJTJGZ2lRcGtMamhqdHM1QWlyMzdZZW5IM3dJY0s5eDBPT3h0d0pLd1ZaSEVLSTdWOW5LbjhIJTJGOWZtZ3pNeUM1RmZtZ1UxaUl2V0JxViUyQnNIZjltWDUzcnRNaGRBR1NSQ0lUUXp1U1JNN2lUa3g1dVlCVWFNdFp4ejQ2RDJvQmh6TiUyRk5Eb1Q0OHRLNUMlMkJZcExsMyUyQmxjZzFiVHAxM0FYekZzNmt3RUh2Ykh4VXZHamhrRFE4QW9LdVh3RlNyb0RMOXZZUVZRM2l1d1FCZmk0JTJCb0t3M2dGSWtwckpoaDVlV0FsbFpDWmt1THVEc0VVak5VaHRjdUV1V3JsMERQUXNMcWQzdSUyRnBRcDRMYmpFTlZQTkdjaWhHN1lTSUU0SzZKTHpUMVAwMUp4ZDlVRmhQU0hLS0N3RUloMjdlQjBqeDdna3B3TTZsRGh4aHNldyUyQmxrdzhEam1RMEF1Y0VociUyRkgzN1ZoalRJRHBNcGRaZ2hBWFhqcCUyRjRTelpoY3ViaUFLUnlaaUlPNEJkOVRFUUFlQzJWamYlMkJvZUxDJTJCWFFTQ0FZT2hyJTJGRHdtQkF3akhxT0lvZ2JPZmgyWUF2bGJrNXdQdDhHWVIlMkI5Q0VGOXRKQjBkUU9oMEFwciUyRlYzUE42aVVxWm96bXdLY0xnejNuZHhBWGVBbXAwS2QxJTJGbmp6OXFjRiUyQnNQeW0lMkJHNkhEVG9nN1NJRlBJSVRjT0ExNERNVzdhMU90NUhGbXpmcTFLWHAwRWRDVzlxRTB0SzVDc09vYU1kJTJGeGowMiUyRnRIUzgxbmplYkVGSUFmSDklMkZ5eXAlMkJOOVgzNXRLWTlvYUlDUVdMb0tPbiUyRiUyQjNBUzl4WjBNaFZ5dEpjSGV6Z2FMSWNBajU1empWOSUyQjh1WGFGRGNqTDFid2xxTktzQlZMRXpIbkltVHdLUERadWclMkZaeFo4UFN6cjhCbTZRZGFDM1BxQzBKVTZqVFZIbno4aVZrcFl2QTliU1pNZnNkeDE0N2xyUUVnUTR4cDFpQ2tCRzdoYSUyRnZsYTFlUE5ZWEd0UFp4Rk85Z3FIRFE1VGhhWU5zQk9oYmNwUGhUJTJGemlLejB1cjczOVVoMm9sQnlvMDhuJTJGNEFWd1RFeW56Qmg1RDZkMFU3NkpWa29JNiUyRkJaMjd3Yk9vMGNEZ2NBZE5ScTRmcjdVN2tnZm0lMkJrallXTzdFYTNzYWM1eE5MQlVEVDQ4anZvbUp3UFp5STZPdjZOSlFwT1p4UkFDMjV3eHFNaUlCUXVQOG45ZU83STV6eG03cjltRDhIRmNuSzJqbiUyRjklMkIlMkJmZmZEVGMyRVBFbzh5UTNBenBWMzhId3FDZiUyRiUyQkNQcVBsUzNicEthYlpTU0lqd0MzSFp1b3hRa0NKN1NOeFpBeDFwM1FtJTJCaEQyVnZMSmc4R1RyJTJCOWhzUWRuWTElMkZmQllpZlklMkZaVTQ2NUZjREZSVWhWd01Eb092ZWZkQXVkbHlqOG9IM3dIc1JYV3J1bnZTOENQaW1HZzFDdkZzNjdOaWhzU3UlMkJsMmYxc1J6bnlocyUyQkFteWFVRTdaTm1Idk5KYUFVNmFJbVhPT3lDcEtKN25GeHplOWZSdHJVUnJtTVhzUTRyb1JpQUp2MzcxVlB5NGZZV3dnMGlhS2p2djJVWURCZTVoVWc5YlJ5bG1vdHA5cE1GSGduZERiSTVEeUlrR2dGUXdiVm1QNndKMDJkOHdZOEFCN3l0WVhsSnBDemFkV3Z1d0FzWWNueUFZUEFtNzdaeW9SWlhrRiUyQkg3OFVZMG1ObWZyRmhoOCUyQnhZMWYxUHJSSm9XdmJvWSUyQk45OFRXbGFFVmlLSXBGR1VWUktTeUZ0ekJqb2R1a2ZzSDZ1RjdWN2l5OWQxTmklMkYlMkZPUjVzRm42cGNsc2cxVHRpTGdwaDZva1JaTTlqaDByTXpIR3RFN2ZKa0JJQTlIUnhYMlBiTzFQTWJRM2l0YTNNMEFIUExvaFlJb2pCNEx6RiUyQiUyQkRVNTglMkJUUnJyVVhHUmZTQUJsRzhzQUZjWEg1QVVQalBXMzdWcFI0R1FkanVqblFEb25ST1BrcUpKVTlWRzlOaHhEY3dReWx4VSUyQmRST2VWZ0tSWkVESWZqY0ViVldkVkEwS0hsT1RhJTJCejFnZENnVXFmOTk1dG1rcldOcFNwQlpVOTZDMWt2JTJGSm44QmtiQTF3dmowYWZRNDF3ZXRkQkppa1VTbnYwOEtiUE9GeVpuemVwTFFBUWlkaG1RSWlMeFVUQ0VqZlBMMVRYYnIxRFBNMDFhbnAydE5kVmdBaXFQRHlCY0JacUZ0eDdkeHE2cmJrTHFQN09lZUlHYTZhTTdDQ2lqckZrcFRWQWVVN04lMkJQeDdPVnJyUDlCR2VoeGZJS21reW5ocFd5ZmE3Z1M1YWdzZkd2aTFOWG9kSUpmWHVPN1pocXVkQyUyQm8zZW14ak8xdFFka0F2RCUyQkFHZDFnaHRWTDl4emMlMkJYcHVub0xiWE50cnZiUXFFTkZXa0N4ZlBVWnk5dU1IWVFLeWRNVnNqaHhxeGklMkJFWEdnVllVeFlCJTJCbmRxVEI2UDZrdDlkS3l0dGZwellqJTJGNmVicSUyRjFuVldyN0YySWRLbUpLNyUyQk91cXN0JTJGNkRKckFMMWdEUXkzc2FQMkZmcXlmck5UUTYyeVFJa1FobGI3ejlhbFhpMzJ0TmJkQTNORVBZOFpwSEFkb1RoaHNXT28yJTJGdSUyRld6WlRkdmRicjFick1neE5jclhmRDZUTm1ac3h0VjkxSTRiRkN3Ymd4blVpJTJCOFUzTTZod0xYeTNNRyUyRiUyRmloMzl2cXU3VnBFQ0xSaThlTWolMkJRRUJ1eVFyJTJGb2hqTTFYMDFiRnNIbnJwdlBDV00xNjVZNHE2OUZVNTZSam1qM2ptemUwU1hxM2VSQWkxYVRqeHd0VmJwNkhWUHVQOWtablpsMkNYazFDYlhiU0ZsT0FEaFFtJTJCa1NkNFpSTFglMkJRbkpCUzFlRkFURDhBSUVOWW9iRjUlMkY1d1Bsbnp1JTJCVUlvcXpDSjB4c1M4WmR6MHFQbkYlMkJvbWN3ZjNmNE8lMkZlc1lvcEw4Z29FQ0pUU3NaUEhhb1U4bmNxZmwwbk5MWmhueWxDWVk3dlFYbkF6RjBnSXRPekpqb2xIVTB5eHpYcXV5YkdnWkRTbkU2ZjdxbjA4dmxMOXMzWCUyRmJEb0pwdGdXRiUyRnhNUDF6cVAxVWlyTEJha0xjWVZJcG4lMkJhMGQ2JTJGWTlLc3k3QW9ZQ1VJa0VkWkVMSExnJTJGNGU0OCUyQkJUMVQ4M0NGWjdhbGpCTWNab2xQYnp1VzZrU3VqOGI1Y2olMkI3OHh4cHltbUlPeElLU0pXUnozY2plT3I4OWglMkJmSnZQTG0xWE1aTVFXeDJUdDBvZ01vWFpXNEdXRTJkOFVBcGxrNFFIdGwzVDdjbjIyWXZ4b09RMmhWbnoyNG5iZGYlMkJlJTJCVzFXd3RWJTJGNXdsV0ZPR2VRb3JiWHJnUERlQUpKd0ZuNGtyUyUyRjhYbUpSVWFaNnJOZHlxTEFLRU5MbUtwazNyd25FUyUyRmtSdTJ6MEklMkY4YmVGUTBuU0MwZGlhb05pRzFRMzBPUUozck42ZnpKckphTzJWYWV0eWdRMGt5UnpwdzNWMWtpJTJGVTI1Sng1WXhZMXBSWlZXdkhESHh3RlhYQkxyZU9yb2Z0T3V5UGl6V3lRSWtjd0ZMNzNreWVIeiUyRjhXVnFUNVQlMkZMRlphem9JNDdPRyUyQlROU1pvZHBzMEJXS24yektqJTJGM0Y5OExGOXBNNUlNaHVXT3hJS1NKS0k2YkVVajR1TyUyQlUlMkYlMkZCZFR3QjdzOHNXYlVobW04TllhcVVMcHVvb0JXN3MlMkJFUkZaZmtNMTRRRXpZbGN6V0hScmJ3R2l3Y2hwYmdCSUVwR2pPNUwlMkJ2djlvRHglMkY2VG5sM1dzYTA4eTNNajhZT3p3ZEhNM3QzQU9JVHFISElUUHJmY0dWQ3pjSTdSa2tHVXNUJTJCc1ZZRU5aaU1ibDBLVWR5JTJCMEVQY0xCZHBycDhNMGFGWUdTTiUyRlMwQ0FYM240M1R1QVJ4JTJGNzIzdzZPbkglMkZEdFgwMW53UFNNckM4SkdSQXpCS0wxN04wZ3VrODNtY3F3JTJGUkFVTzZGZzBwVVVTeTVDSDFhWUdUTXdvQWxTNHlIT2Z2cTRzeU52aG1acGFOMlVjUTk2M3BhJTJGQmdsQUxCVXZpNGx3cnlpcEhXJTJGc0Z2SzFZOTJkWHpQSENGUXBZODBZamRGUHZldWhWWmdOV01mMlB5QXNMVjRzbCUyQlNkQ1VsTnJKOFpwcWN3eTdua1doRHF5bEl5T3RwSUkzSWVTQlBrdXlLcWVWeDdhUiUyQjJPeHM2bG91TnlqZG9Ob3h1b1hXOTBMSkJLY2glMkJSVSUyRkNaMDgwTDE0MjZpRFk4R1F2Q1pqS1BqSXZqRmxaeDNhMmclMkZBV3c0NyUyQmwyTGExaTVxSW1tc0xObk1LcyUyQiUyQnVQbTdtVXhwT0xLdkJmV0hNZWZKeDN1Zk9aTmxKNHQ2OSUyQmpWaXpQNTlUTDFBRm9RdDRBQTVmejZ2T0RNempDZ282QUUlMkJmcE9VQiUyRmFOcnRhMmdsVjFVUlJ6cU1mUWdsZWtIcVVUUW1IU1lscGd1TkVqZGtGcThpcFFWbVVLY25JZUV3Q3FsczVqcWMlMkJ6SURRUTUlMkZHNEtsS3BRbFFWRlYwNHpzNDl1TFlPNzZrdTN5RFFJSTNIVmd4R05ZY0tSYnE4THAxTkRZT2o4WmlKY1psRTU3QlNRaUw1U0pHWGZVTkprbzg4c3JJYUwzNm95d1JzbnpvVVlFSFlTZ0tSSHgxbno3R3BDQ2V0dVlNNDR0SVlqcTkzRkptVzRhUzZkSVk2dXFMeWd1dmhhQmFwT05RR2REcXhjQ2x3ZWc4RTBwbWZRdVlYM1NOTFN6ZW9WQlYzM0lLRG54QkhqckFLbGxhUUZ4YUVyVURVJTJCa09TVWZONW1RN0pYRUU3Z1FjaEwlMkIlMkJ0a2tnR2d0QzlDeUd2R3FRNG1WQXJBJTJGT3pNdHhZVk1YUVRYMlBvOXV6OGd5Y3djT1ZwRXl4bnl3c1R1R0M3SkNDbzdydUVoUWtBM3Q3QlJFZnJ6VDBPdGp4NmxLQUJhR0pKQUtQcjNuVzFqWTIlMkJmbXV5dUppVzQ2ZG5ZdFNYTllIMnRuYWNYeDklMkZjaSUyRkw4d3hKQkFSZ0VTZlhodWhvdnlKS2lkWEFseXJVenhyUlJHaFZGcVZ1YnMlMkY4UXdLcW1JQlp4cGhZRUZvR3JvM09Tc0N0UGhSaVIxUlh1WkVPdHMxVyUyQkZCa0NvMVgwbVNJRGxjRmFGU2NvaUtDb0tmOVRDTFZhQ1lIOE5aRUpvZlQ5Z1ZXUmdGV0JCYUdNUFoxelUlMkZDckFnTkQlMkJlc0N1eU1BcXdJTFF3aHJPdmEzNFVZRUZvZmp4aFYyUmhGSXhuR3FBQUFBQlhTVVJCVkdCQmFHRU1aMSUyRlglMkZDakFndEQ4ZU1LdXlNSW93SUxRd2hqT3ZxNzVVWUFGb2ZueGhGMlJoVkdBQmFHRk1aeDlYZk9qQUF0QzglMkJNSnV5SUxvd0FMUWd0ak9QdTY1a2NCRm9UbXh4TjJSUlpHZ2Y4SEhJMk9zeHVTRzRvQUFBQUFTVVZPUks1Q1lJSSUzRCUzQiUyMiUyMHZlcnRleCUzRCUyMjElMjIlMjBwYXJlbnQlM0QlMjIxJTIyJTNFJTNDbXhHZW9tZXRyeSUyMHglM0QlMjItMjIwJTIyJTIweSUzRCUyMjQxMCUyMiUyMHdpZHRoJTNEJTIyODAlMjIlMjBoZWlnaHQlM0QlMjI4MCUyMiUyMGFzJTNEJTIyZ2VvbWV0cnklMjIlMkYlM0UlM0MlMkZteENlbGwlM0UlM0MlMkZyb290JTNFJTNDJTJGbXhHcmFwaE1vZGVsJTNFqzAjlwAAIABJREFUeF7svQd8Hdd55v2cKbd34KIRYO9iEUVZ1ZIpK5Ysy7Iky7As2Y5l2dGuk7gksZ1ks7thknX2i5N1iR2vo8QlbrRCW5ZsSVQXrd4oFrFXkCA6bq9zZ+ac/c6AlGgJJIBLAARw3+MfLJKYU+b/nplnTnnfw0CJCBABIkAEiEAVBFgVeSgLESACRIAIEAGQgFAn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YEZTUAADOvXq7t27VLOw3IcbEqyhSfu+CAA58+LFqEjmRz2WZgbi4k3AB2Qf3L+z0kyv0wL5TW7AUR7hq5taRHYtUtg40bOgDfzz2jSdHO1SIAEpBatXiP3LNavV9DR4cpUlBbNxf3M49Est1+D7lIkAk3TOGNQLEVVoWkKOGe6rsGUv7S58+LXOBeWyoVmKwLcFiYsh54OcNNWhPy9WalwTVQsUbRsQwiumYWKnrOLPtVIYONGk0SkRjpcDd4mCUgNGn063/KJEQXDrl1avxaOekK+kNpQ72MBt657vYptwcvNUpRD1VRV1YVlBazXti3nphGCqqtQFQWMsf9/XAIIJhTGmGA4+W9MDlicJIQjIAxMCHAwwQQHhyLY0IiCCcE5oMj/ymu54BCcM3mxZVpgSkZZtHAvdD0rKqUSz2QMBj2jgBW5UXE0ylUslw0zW4ik03ls3myT0EznnlmbbScBqU27T/m7fkMourtV54O/pcVVmDXLraVKAYsXfYpleSuHOuexbK5JMa2ICPrditulCSFC3DZmKVI8NN0twIL86LGlsGw/FGfgMfHJtrlgLKc21O3kgqdYqZwT+VxB0dy9jLOMMIwytzmD35MTdbEBV2NTp1Wx86ZdKGkVXyniKlYAmH9z9932X0uZo2mwibcZ1VAVARKQqrBRpokmINrbpXC4+jUt5AvH46wp3sIaG+egWFwlwOcKiJi97+Ac7NzjF4ePKtzlkuMKiHJREekB9cRAgjFVY8wX0ZmqT2JfF4BlcruQsoRUCiFHJ0IokUYbbq+QwxsmByHz59pYvCClNsS3C8M4ipJxWCjsgFYo9iBn9PeY6fTCQMCitZSJ7m1UfrUEJvGhqraJlK8WCAx84M6gGtaiSkiv15qaYkwosy3LnM9sO86PHo+Jo0ciorszAN1Vz3R3UGhejyK4X+TymsgX8MbogtsQldLQLNTQXBOYywPGJmn0ccJYjmZUyk4rTj5kzOUFFKmLADgHC/gFPJ6KqFgJYeRywihkYVoZdeGSgmhu7lfrop12udwHpncrblcvcsUEy5Yz/Uq+sGjTJqMW+gXd49QmQAIyte0z41rnTE21tyspIOCOzvKZ4YCPe1w+vZhfJBKpuXygvwFmOQ7NPVe4vPOZqkVEKuEXPT06P3pYfrwDUAGmQ/F6AF1786V8UjTkUGQqJvGmmAyJiA2YFnipDAi5LGIDclV/znywcDTDdb2PlQo9vGJ0KQq6lXBsQETCvSwUPM58rk4jaeTUfF8xCRgLN22q0FTXVDT6zG7TFH3SZjb0Wru7N9Yz5I3LNY1CwVssWQt5JDrPCvnmcK+3TbPta9E3sNTetYfx/buBXBGAR+6DghL0An43xGStYZxjAzG5Ol8wwHNyJCV3fZWBoA/K4uVgLS19IhLazjXlKWSye0W+eAzc6E1rWmLhxRc7i/NYv57WTc6xDWulehKQWrH0ObpPuZaRs7wR7q7M0xoawggE2rhhL+N7914gegfqRTLhEcWMR7jCcUV1+RlM8FJRbqMFIKedGKAqQz9TdWQx3mzlKEvev8NAjri4c/+K1wduigoqpaww80nFFyqweLyExviAGo09bTHsUypmj2IWi6Zldcc2bcrRqGS8jUPlnUqABIT6w7gScEYb6+5w55qNAAKxmFIXnGsfOLDYfO655WogEBChUCM8vtkoW3ORzXuQzYKXcoDQwTQ3mFevmZHGWMHLkYkomRCWATATijcIhEJgfk+eV8o7UcofFcViglWssrJ02Q513uz9pmF0csvK1GezJbZ585ATCyUiME4ESEDGCWStF/PUunXausWLXflQKMAGs412ITubl4oL1XjDO3nX8bXmk0/Me6OzKSqUcD2guZxRhaiVkcU4dxLpoeKsCVkV8Mzg0JrKiTGLdt7KLYjHXxDZ1PNaLNbB9WAv9yCZyOfLcqqLrV8vhzeUiMBZESABOSt8lNl5Ya1frxT2HY+bbixTGuNXoWJcJLp7FluPPuxmluqH7vVBZ643aclpKa12pqQmups4U15ycHFK1JRypSiMUkGoVl677IpBRKPbwfnzvFB+KYbKcdD01kRbpSbKJwGpCTOP/02Kdes8xab5Mdunz2GhwCze27/UOn58jZJPL4DubgNnMbvjCGAJMFUH5I4pSpNHoFSGsE25YU0ojc1l2GYvrxSPqg0tR9HQsEOJhHdXsoUjipnviV18cZ5GJJNnmplUEwnITLLmBN+LuOsuPZVK+dzz5vntTGGO3T+4FD39KxELL2Ll0hLeP7BIdHY4vtPME4DQaJQxwSYZuXi5ddiyIMp5GX4FrG0uEAzuZEzZag0kdqitDXvQUHdU576+XHmw0OzxGGzjxqG5MEpEYAQCJCDURUZNINfeHheadyGb1byK2/YN4sixi80HHwsogivM61FZ0K8OTazLkFLUtUYNdjIudPxnhLOvjWfztiiVLYBZ7NK13Upr8zNQ9AfVUmmn0V/qiT/369xkNInqmP4E6Cmf/jac0Dvob28PuLnejNkta3nH0Xfwo52rRF9XlLkCrUxo9SKbUp2pd00B03VaEJ9Qa5x94XLhXZgmYHEnyBbc3pLCzT5hF7vQOjetRKMvs1jd81oivdPvFSlGHu9nD30Gl0ACMoONW+2tyamqXLkcsqINs9jA4EL096+EWb4AxdJKkcnPE71dEKYC6B6wIK1tVMt5KuQTuTJglsF0DtY0S34I7BQqe0WJxXfykH+n6nMfCheLPaCpralgrinXBhKQKWeSc9egE2FG9AEgpttsmdrQcA3PZN4tOo9fxHdtB0wOJRgDrxGP8HNniXNTs8I5eC4J6AqU81bLWF0Pcbf+kF7IPWm73b3h3t48tmyxyDnx3NhnKtZKAjIVrXIO2uR4jCetiDW36RKlmL9KHOu8UnQda4BhRpknEHK8w50wVLQwfg7MMzlVntwOzOB4vYt8OiFcWoK1ze9nkeAjwu35bXSwsg3vuaBAu7YmxyRTvRYSkKluoQlun7juOnexubnOVj1zoauXWnv2vAP9/auZrSziyUEVpgnm8ZN3+ATbYaoV73i9lwuArkOpq7eEUdguYnXb2HnLtjBTvKAK43hwfzDDttw9FH+LUk0SIAGpSbMD0nP8vHjc4w2F5vKB5AqY9sUiGrtF7NjWxA8d0lmoDlBVWhSv0f5x8rYdb3fbhsgmgLbWkrpseYedSNzDFPaKGqnfnx043tV67bUGjUhqs6OQgNSm3XH85t+v83ut81i4/o/5zu0X8ldeCTM9FoRL1aDLmOIyZDp1jxrtHr9721JEnHNWuEDZMoWZzCoLF3YoCxc/K4z892yP52j817T1txb7Cr0hasjqctRxPiIBLGhcxdLpi3lv/+UoVC4U6WSTSCVUeXIsc7sA/cShRzXEhm51FARMG8JwTtuV05p5BEJdLB7aikDoacXneaWSTeyNx+MlckQcBcsZcgkJyAwx5JluQwBK+o47Qhpzt9iMrxDd/VeKTPZyFPLni+MDQ0H4/O4aIEG3OG4ECoZzkBdrjQNMfVbx+Z9R5ra8IJi612JmX+ynP80zJw49pZlMgARkJlt3KLwew113aVmurmWq8gGhKnfZm18KiyPHFCXiU7icpqKpqhneCybo9oSAIgR4usjR0myol53fByh36wwP+zzqTtx9N235nSD0U6VYEpCpYokJaEfvxz/u93k8s5T6hg+Ymzdfyo8cWaHEm+eLdEETZek8RovkE4C9pooc8my3wVw6Z0GfwQd7j7DG+i3K+ec/Iwr2Y/k+u6/thY1Dh9RTmnEESEBmnEmHbmjgIx9pcSn6Slj2O0UmeQ0/1LGI9/VFFU9wKMghOQPOUMufo9vi3AnayMs5sFCgR2lu2iniTZuZ1/uC7lZ3BzZs6DtHLaNqJ5AACcgEwp3sok+cPa6iv9+TPtb7Hqapt8IyP2w//ywTNsACkcluEtVXgwREPg0wm6sXXlxibs893LZ+ac2f/XR8d0MZm9fb5Mk+czoFCcjMsSXE2rV6btnq+XDp1/MXX7leFIqroLB6x4vcOVtcm0F3S7cyZQnYFpgQAm63UBgG4PPvYBetfaBilx/pe+21Iyt275ZbuSjNAAIkIDPAiDL4YeF4qo6vmHeJ6Dx+hf3qq5exkrVEWCIqjzwVKvl0zAAzT69bkOeQ2HLYy8BUlhQeZY+ybPnTrG3WM8rg4KuBgYEUndE+vUw6XGtJQKa5DcUdd3jK/dlGI5O6mM1pu50PDr7L3vxkhAVjMlQ37bCa5vad9s2XTohGCSKXhHrhRcdRX/9bO5n+pS/i2+L1egewcWOZprSmr5VJQKav7YYWyz925xItlbyGd3b9MfoHW1Eqe+B1K+RJPs0NO5Oaf9KTvVC2mc9bYg11x9XWln9RYsEnA3v3HmBbtlA8rWlqbxKQaWi4/2xvV692ufyKL3g1jne/Cz39l4pUapUolj3gHPCQU+A0NOvMb3JZOh8qYD53mUWjO5R43bO8pem3opj7bRTIkwf79OsCJCDTzGavrl2rz7v44iZm8tXKoYO3i1T2MpErzEGu4DycgrbnTjOL1lZzZZRf5yMn6Ad83kMsKD3Y5/yn5VJ3xnbovRTdd3r1BxKQ6WUviJtuimRmzbuGcfNz1i/uWYmSGaJDnqaZEam5eOPwKpeSUt9/wyvQXHezrvRT4Uc2JgnP9CFAAjJNbNXZ3u4NlstNYtGST+DgwffwLa8uQ4UHwTQNmk6L5dPEjtTMEwTkuohlAtwymcrTbNWq19nCBY+zTOYXhVyuq+U3v5F7zylNcQIkIFPcQLJ5yfa7wrzQt1Q1KteDsRtEf98yfviQm/nDcMSDEhGYrgQsE6KQAWtryynxhj3M43rM9vofUv3xPZGf/d/UdL2tWmk3CcgUtrT0LD943XWuuC+8UuTyNyJf+BI/cNgtSmWwcHAKt5yaRgTGRkBkcmBej8DCuQaLRL6pxqL3hWLBrfjWP1cYmDxMmdIUJEACMgWNcrJJ0scjleOLYeT/AMnULWLnoUboUJzzOqRzICUiMFMIyFMPZVDGiuDsvPm9aKy7z91Y/71kyr+nbePXKRjjFLUzCcgUNczAR+5scSnm+aJcud4+2vVuDCSXOl9pHg3QSDymqNmoWWdDwLIhypYMxijQULePzWvdrEXrHtR093bvQGc3bfM9G7gTk5cEZGK4VlWqEwyxvV0pNc1rLu3dcamSL14Pr/cD/Eh3VPQnwMLkWV4VWMo0fQjI0DuZElg8Jti8ljRT8KBw+x7yNs96/sVDu7rWbd5MwRinkDVJQKaQMcT69Qp29ftyrd7/Yj399I389R0XqqG4W2guRUalo4OfppCxqCkTR0DG0XLCw5vcyg5WtPOWP69cdsX9Vnrwh09UKoUPb9xoT1zlVPJYCJCAjIXWBF4r2tvVXEPDAmbxa62nn/6gSKVX8opdx3TP0HoHnRo4gfSp6ClHQG7zddZF5MFnyiCikR3aVe++j0F9NLhn+yEKxDg1LEYCco7tcOIMD2b0JBeUu4++WyQSH+P79q8ARwS+0DluHVVPBKYAgWIWUJBWli5+ncXrNyitrU9t2bnzIE1nnXvbkICcYxvIkQficW/eEp+wXt/+Yfull65k0UaKpHuO7ULVTyECJyP6pvqgXnbpc/qqVRuto+kfhQuLc2zzemsKtbTmmkICco5NXvzyl1stKLdZDzxwPfr6VgnoUehu2qZ7ju1C1U8xAvJsEdMAmJVWmhq2q+97/4Ma+AbfV796fIq1tKaaQwJyDs2da2+PW4PpS0Uh+0XR2XUeypUYvEFa7ziHNqGqpzABORIp5QCPK8naWnaxurqvVWbNeqHx3/+dzls/R2YjATkH4J11jzvucKezxUtxrONme/v2TyEY9TFv4By0hqokAtOLgCjlgXyqqKy98EfKogW/DNfVPYevfa3MGHmsT7YlSUAmmziAA9dd566PRpehYHwaqdRHsHtflKu6Ao3OLD8H5qAqpxsBy4JimxxLFydFPPYL96zm7/kYe51961vGdLuV6d5eEpBJtmDmU5+KsQJfahezt4vjvVeLRHopM4pD53jQVt1JtgZVNy0JnPATES6vQH10P5vd9KTw+n+sRvx7I/+XAjBOpk1JQCaRdvcNN/gCzLuGm+ZNPJ3+mOjqaxKJNHmYT6INqKoZQuCkx3osLFhrQw9ikR9rXu+vg0ZoG/vN3RQKfpLMTAIySaBlNf3Xti902fk7RNH4kr3zoA4mGPO7aOQxiTagqmYQASkihQoYB8eK+RU1EPiaEqv7j9A9P9o/g+5ySt8KCcgkmEesvUvPNOUD6vK2L9jbdt1ob9+5GrYANIUCI04Cf6piBhOQARgtG0xhgi2c/7KydOH9Wjn//Z50Or1o0yZaE5lg05OATDBgGd8qmc3O0oRyueg4/Hl+uPMCfuiYiwV85Osxweyp+BohIEOe5ItgzfGM0ta4RVl+3vdsBc8+3tPTRXGzJrYPkIBMLF/0fvzjfm84fCVU/X9a9/5iqUjlIixcP8G1UvFEoPYIiMwglJA/od9w4w4OfLVilp+Lf//7udojMXl3TAIywaxTf/CZd2Hv7lv4vr2fgFB9UPShM8wpEQEiML4ELBPMNk3ALCirV/9MXbbil8Fvf+PJ8a2ESjuVAAnIBPWHI3fc4fEXrFY9nfh99PbdxI8cXukER9RdE1QjFUsEiADMClDMQlm4aJfS2HQf4g0/TGr28Xk//GGZ6Iw/ARKQ8WcKGSAx6Qo3M1Vcj9f3fAKp1KXMMMClnwf5ekwAcSqSCJwgIAQUuTvL7QaikRe01ct+oJnKJm9Xay8FXhz/XkICMv5Mkb7+9iir81zCvd5/5M+8Ol8cO+51ThOkRASIwKQQkKcaKi1NOeXS8/dzwddrZvnF0IYNg5NSeQ1VQgIyvsZmr65dqy26/Mqr+cDAR8WunTfyRC7IyhbgoXWP8UVNpRGBMxAom4CucBbzZ9jSpb9RYpF7spnMU60bN5YZIIjd+BAgARkfjk4pYt16LbO4ew4G0nfyROJOse21OHSvCo9vHGuhoogAERgVgXIRqBQttnxFj9LQ+DN14cIfBwqp/ezuu81R5aeLRiRAAjIiotFf0PvxL/p9gcpt1mObb+fHOq9isQj5eoweH11JBMafgPQRSaahLF30gvqB924Mqezf2N/8TX78K6rNEklAxsnuuZs/3lBJJS7A7kOfZ2bpQii83lnIo0XzcSJMxRCBKgjIwIuGPIhKTwlfcKt+wXnfMmJ1L8e//+3uKkqjLG8hQAIyDl1CtLe70qHYJSxf/n3roc3vZ8JsZCEvBInHONClIojA2RFgcldWtgSh6P36+656iAcC/zHYxV5YtInCv58dWXmwEaWzIiAPhyp+7K4m080+CqPy1/ajz3qFUVJZwHNW5VJmIkAExo+AyJfBdI+lXHVRBn7P39se1z313/1u1/jVUJslkYCchd2dkwXvuktLROtvxasv36rs2HGdYB4FisagKmdRMmUlAkRgXAnYHLAtAV60xcoVm5QLL/557J/+4WfjWkcNFkYCchZGH7jzzqBW5gvsvTs/i1TqPUhm2pxjaVU6WfAssFJWIjAxBGwLznG44WCniEUe8axc8bVSudzZsHEjLapXSZwEpEpwYt06Ldc6f4Gl4Rbx0IMfFaXKchaqq7I0ykYEiMBkERDZBODSdqrXXPsDxcKvQzCOsI0b7cmqfybVQwJSpTXT118fRaTuGubxfFu8+EqY9yd04aI4V1XipGxEYNIIsEoFLBousQtW9gmBL/Bs6qm6TZuyk9aAGVQRCUiVxsx+4YuX2gf2tfODBz6Lgqk5B0TJc80pEQEiMLUJcA7GBOduZmizWr6GWXPvjdzzk9emdqOnZutIQMZoFxkoMQUEVK//9+2jnbeLF1+4CMGoAjfFuhojSrqcCJw7AkYJIpfiysoVzyjNrT8zmbXhKbe7SAdQjc0kJCBj44XuG27whXV9qZkt/oVIZ9vR0QmhaRCqOsaS6HIiQATOFQFm22CWBcxtAwuHfq7Wh7+S5vxQ28aNpXPVpulYLwnIGKwmRx+leLzF1lyfMjdvvll096yC7gOYQh7nY+A4JS6VHspCALYNyD9jyIQjPRAyCp/MJuR0pcwg86vqm3+fEjdHjRiRgGNEDphFsIb6reqll91rlYs/jC1a1M3Wr+cj5qcLHAIjPS+E6RQCcuFcVd3n28D/EHt2r+b9gzEEwoRxKvSSEyIw9HYfEgRhc4iKDYYK2CkBWOXbwdA9yPliAOfQVAamq8hqOiwpBmeIIKAKAW+lAhcEFC5gGiZchgGPVYabv3lmkWyBgArm0sFkmScYOWXTWtlU6DGyhwD5DFgslmCLF23VVPXvAn73drZxY2aKNHDKN4MEZJQmEuvXK/kjR5aJgdT7zMMdX2TFcgNMa+jLk9LkEpAiIRMfEguAQ8hwFUwFZyrkfkxNU6DYAsKwwLUKmCqgKApUxsAVhkygDscal0BhDG63BtXvxjGPHyVNBz+DE6huczQU8wjaJljFQiFfQSgxiEh+AJFKArYQ4Fz+SAHToLldkE6ltsUh5LSJ4NDYUPuZlDnGwBRlSGAo9M3k9iOJXBpK18B8nj7MnfMParRuU3DDD/dRyPfRmYIEZBScHI/za67xFVatuZkPDt5V+c39ayE0n+M0SGnSCDgPuyMcHLBsiEIFzCpBoIwCgGKoCdloCwZjcUTiIURjQfjrwuhomQ01FkU46EXI7YI74IXp9SPp8sOjq/DoGly6hgpTRjw1Uk57aZyD2xYM00LRsKAWCnCVinAbRWSNCnJFA5VsHv5kAtrAIOyBJArJDMr9KUT6OzEr2QF5OowCHUzzQAt4weU6mpwKld/F9FEyaX3K4S2dC4VZUN977Uss3viv4Z7j97GNGyuT2ohpWhkJyCgM99S6ddqa1tZV4sjRj4l05uOipzcK1aXCRfGuRoGv6kucNQo5sjAswOZgLtX5mq94fSiEY7DCMZixMMy6IHjAD3ddI/S6OEQ4DI/fA5/fDZffh1Q4CubzwePW4dFUaC7d2fhgMBW6KqPOKM7PWJLNOeSPKbdvWyYUy4ZiWyhbNoyKBdsw4C4WoOTy4PkiKsUSCpki7OQAMNiDcqEIdzoLPZVFMVNAQ18Xgrm0s6YiKqYzKmFu3REVZ9qLRidjMc/Yrq2UAcuwREM8qQT83+NNDT+u8/n2k3PhyBhJQEZgJKeuBo8d8+uK9jH+zHMf5oeOrGOxuJwjoYd65P41titOCIazMC2nFxQVlq6jqHoc0XDHgtD9Ptj19Si1zoY5uw3l1lZUWprhikYQiwQRdUYZ+pRc3CtZHKlSBYO5IjKZHDx9vXB1dSN5rA9tB3Yj3NcFq2xADCadEOTMtqCWDSimAUXIxXopKCQmY+tUo7ha9jvLgkgOgDU3PqJduPZnhsbujZ93XpEW1M/MjwRkJAFZd4cn06K0sGjgG/arO6/kW14Ps7oAoNG23VE8mmO6xNlaaZrgucLQzqZQENm6BuxfezEG116I+gVzEG9rRmNjDI0h39DagRw5nNgRpShyVYFN2Y/1oR1c4sQ6v3Cm4uS0HOcc2VIF6WwB2UQKOHAQ9u59wK49CO/di1D3YXiLWbBQDLamQyhnXugfE3S6eIiAnBJN5MGWzu9nKxY/xbL2n0dEqpdt2mQQotMTIAEZoXckPvrpVs2y3mm/vufPRSa7AuWiBjeNPsbloXK+/IbWMhReQjkSRmLuUhTb2uCf24rY7FlgTU0wWprB4/VwB/zw+H3welzw6jNLwCtcOGsqplEBsjnYmQyMRAql3gFUjhyBdegwcOQYvAdFtc6tAAAgAElEQVSPwpcYgNcuQ/G6AV0nH6Tx6IyyL8qpUt1Vgde3TVmy4Ct6MPRyYOMPe8ej+JlaBgnIGSwr7rpLzymui0TZ/LR1/6PXCrPSzMLkcX62D4P86pbz/JxbMHUd2UgLXPEA2Pw5KK1+B4z58+CfPQt1LQ3O1JTbpUFXaquryu0CUlTSRQOFvkGUj3bC3n8Q6o69cB05DE9/N3giBVcpB49tAJp7SEhoreSsuqfIlMCYelx5zzvvUzzeHx/Yp269cAudoX46qLX1VI6xa3Ve2x7zzaq7RRHiH/im3wZFIafJkwYpVUngDec9DrtQhIkKsi0tOHLDRxC47CI0rV6GtoWzT+xQqrKOUWQ76ZPhrLM4fxFv+mmc+svTlPWmwyGDOOUJmsiHSQqKCWCgP4XcgSOwXtuG4kNPIbL7NTQkj0N4wkPrcicdHEfBgS55OwF5ciHz+irquouSQlH+UgyWfxV7nPxCSECqeFoSN9xynji8/yNIJP4CtqYyeVCUNrbdOlVUO/OynBAOkSs7u6h4PIb0O6+AfcFq6MsWIzhnNlyRMFwBH9xez5BX+DhTkMvyJ+N1W7aALX1IAHhtE7ZpOtNHMpVM7uykOl1SFQa/S4XPpUPVdZRUuSFX3hZzHBKdP5/4Gc9bcNZPpIhULFglGccp70xxDew/jNS2HQi99CrC+/bAl0qA+bzOLjNyWKzCAhYHuMkFMy0WCPy9mN16T/3mzXurKKkmsoz3czojoDl+H+3tSibedLN48eWPWFu33aLUNQBu94y4v0m9CcOAbQoYigvmwgVQlyyA+7zF4GvOB1u0EO7mRoQ9uuPQd7apbHOUTBvFigmtWIRZNlAyTCjlMgL5DLz5HIqGiWKhgnK5AtOw0JDtgaeUBz+x86ticWfqSKaTnwqnxrWQM2lyK7BbU2F7/RgMNoJ73NDluozPBUUHCh4/Cr4wNCmI0sfE44YWCsLjcTvTcS5Vcco+2zuWMpcYTCPVcRyevXthbtkKsXsvXF1d8A32QJM7i2SQz3Fge7a2mVb5DQM80Q913tyfaUuXbwj6tU3YuJGTc+HbrXi2fXha9YvRNlasvUvvaekJBxpn/Qnfe/AW66UtS1gkBLiGvjYpjYKA4JC7qgwbKLsDMOKzYN7yPrivvgKRNasQdanQqlzXkN7elgxTYlrgcteWaUItl5EvGkjnSxjMFuEb6EMlnUUqX4KayWDWYDfqB/uQzJaRzRZRyJVQzpXRNrAfkVIGw30anFymP914pOgNoTe+AFbQDz3oQyDoheYFeoP16Ik2w9NQj4DXDV8oCFdLM0L1EQSCPvi8LsDjAdNdUGSf0nW4NNUZxVTzQDojEwCd+44g/co2eJ5+FsFXnoG7rxcqNDAut0TL3WrVlD4KW8+0SyomRDoLZeHcbZjV8oto1PdtDAwU2ObNQ8NUSm8QoB41TGfItLfHrAp/BzvY8afIF9ahVHI5UwL0JTeqR0c6ALKKAZYdxOGL16H43usx+wPXIhyPwhMKQPW4nRFHNZ1PvixzhoX+bAFWTx/y3b0oHzuO2J490Ht6YCfSKGTLqB/sdrzDufxutCtw6Qo0XXGmrpxQI1KApFc57KHRQBW2lU5+tqJBSLFkDM42YianmWxUTA5FdUNROCzNhbwvBq0lBiUShBUJo3/5SmBOG9yzmqHNbkVrfQgxn9tZ/6kmDU1vmY7DYilbwOEnnwEe2YSmJx+FN2tBk6PnAI2gR8VW9l85enO5yszrfkwsnPf3gLWbDp2iEciI/Uc6DhrZ7MKKze4yH3jgBpFMLWbeIInHiOSGwtSKggGTKyjG65G/6jK4rngnAmvXILJ4PrwnvrJHU5S8Rr4UnWmabBG5gSS0nm4kO3shenoR6u2F1t0FK5WGncvDl89CLRYBowKrYsNrFKA6axlSprgTLJHJj4C3pKHghtWvujje8idDrJwoW8iXjynrltIknPAoFcUF5vc4o1hb15APRoBgEAiHYcQaobU1wSV3nTXGYcyeDX9LI+rrInCfEKXRMpOzbyYXSHR2o7RvH6wtr8F45FmED+1FOJ+A8AUdPxJKIxCQfbmUA/N7d6pXXrEBJtsQ3vjjDprG+l1u1XwEzui+19/eHnDp3ksUsK+YLzy3RCRSYRaMzuh7Hpebsy3Hm7egBWA0zoJxwRqUPnkb5ixfgHidjFg8choKiwhUjAoqhRKMTA6VVAa5Y50oHe6A3nEU/UeOw9Xdg7mDvfCkklDk8aSqIoPhOc6HJxeOp5rH9smwLI7YyHAlxbITLdhWVIdZrqEeZnMj9JZmlBfPh3/hfMTmzoZeH4UaDUMPBeH2eZ1gkKOdicpXLAwOpJD+1YPwPP4Igtu3wJMf4iU3M9CI+sx9UuRSUkAG1RWrtysqW58JerfQeSEkIGfsNenbb58vDnS8H139XxGCO9ESKbjdyC9/VsyBl3I49K73gd36YdRffw1mxQLQVXXU7yn5zV4RAn29CfTtPYzBLTtQefoVLNzxHNq6D8ESbqh+H5jbNeSNfeqbtIopqJHvagKvOBlR2OlgwlkvEmULvFCByvLIBmMYaF2K7GUXwXX5RYhesBLN82cj4NbgGq2COAGLBSo2x9HfvoDkPfdh/oaNcKkc8EmGtKPwTBaW/krMiRug5Fld9E+suU0P1z/wQNcE9oppVzSNQE4xmRCCZf7wc1dj/76PWC+88DHmC7npqNqR+7SSTyEfimBg5QVwf/yjCF+0FpG2Jvg0bUTxkLEI5e6pbE8/sgc7UNixG3U7t4EdOQqjPwFRKCJQzMBbkVF3VTD9TV+HM53bMXKrp9AVb8QAk1GG5UvLgqXqMFw+VNx+qFEvlFmNsJatQvKCNVCXL0XDnFmo97mdHV0jJTmqKwwmkdh9AMc2bUbLpk2IHT4IFvSc8eyTkcqtid/Lo28LmbK2YP63WEvrL8OPPvRSTdz3KG+SBOQEKLn2gV27fNmGpjtF5/FP2k88uRLegEoCcoaeJLe+GhUUAj6ULlwL6+YPoe7dVyDUVA/vCC82OdrIp3Mo9vRBHD4KY+9+lPcdgHHgMBqPHoQnlYKwbDCPG+KkaIyyU8+Iy5xRCYcoVsDsMmyvC4XmORhcvBT2woUILZgPz6plCMxrg78+Co+cxhvhxvP5Ig7sOwK24ZcIPPEUYh0HAbdOcd3OxM0ogRWzJjt/zbNoavlRXrXvad24sUxrIUPQRupzM+JZHM1N7Gxvd7WaZhsi0f+GVPZO8dJrziIunXV+enoyHImVLaDr3b8Hz20fwoKP3zKiF7mcUrFlyPNyGd079yP5zIuIPPwoQrt3wptJQw36wFUNnDyqfxc851DkluV8EWVbRSYUR/9tH0Tg2qvQfMFKxCIB6G4X1FGMSLZu2YXcLx7A4m9/B7qHQdFlUEpaWB+upzsBPuV2vZXLioiEv8d55R9jyWQvbeklAfmd/jLwgTuDWkC8W2x58S6RzrwPiufEIdmkscM9WPLsi6LHj46WeQh/5k7UX3U54rMa3nC+O53spPJF9BztQeH+TQg++xQi+3dBqQiopuWc1icXeJ0DaafbmsZovlLO9hq5AC/jiMl1eKbAcHtQamhGecVKmLfcgJa1K1Df0jDiVuBCvoj+rTtx9Cf3YsGjv0IwlQQPRM62dTMz/4mz05lZtIXfc59r+arvFGzjpaZHH5VnmNV8orfj0HZRVvj85xsE0z9jPrTpJn702GpWF5feVzXfQYYFIEcR3ERh7jz03fr7aL3u3YgtnH3aaauT23H7DnSg9PKrwDNPw9q5H4HODgQySQi3b2ikR4u6o+tvJ0PDlMooq26UY3UwVyyCftmlcF9yEdxrzkfIo59xfSQ7mELnjj3Q//lb8G/bBr/0vqZR3/D8BYdIDIDF619RL79ko6LgB8ENGxI0jUVTWE6HEddd587HmhZwt/6/+ctbL7EPdzQ4nuf0Ffz2B0p+kZkWskEfSldcBs/6v0VDYx38MrT4MEl6jUvntnL/II48/CT0X9+PlqceheaPQLjc4FI4KFVNwHHaNCtguQSSi1Yi/66roX/4ZjQsnodgXQT6ac6tcbZLWzYOf+eHUH/zABp2vAqhueijaThLSJ8Q6ZneGO9RVix5lgnlr0ItdR3sborSSyMQ6dl8880NYiB5sd098E8oGwsE5yqtfZzmnSad5FIZHF13NcxbP4Q1H/0gdJfcbTV8V8pUbKR27Eb6hz9F/VMPw9vXC6b7KGps1ZIxTMYT0yx20Ybp9qE4tw348p8gtO4yNJzBB0euR3Ue6kT5Jz+B51//BX4mIwSQf8jp1kLAmK249P1ac/Pn7HD8tfAjG5PjacbpWBYJCIDM7bcv4l297xXbtn1ZaO5WuH00+jjdl5jFUchWUPiju+D+1Ecxb+n8YcVDjjzyJsfg5udgPPgofA89BH82AU1OB9BZ8hPzrqhYTpgWy+WCWLsG1rXvAW54Hxqb6uFyu4atM18sI3XfA8h957uIHz02FICRRoXDj7yNIlildBRz5vx3EWv8bd3Tj3ZOjCGnT6k1LyDSSyj3qU9dyvsTH7WfeKJd6J56Fhid5/T0MfM4tdS0YXOGRKQRvr/8PCIf/aBz/vhbk1zzKBdK6Nl7GKUfbYD+yKOoO3oYLBRwAgdSmkAC0vnNkhsSBHIXrEX6I7eh+dp1CDXWD7smIm3V/8IW9Gz4JVp+fS/0YoEE/jTmEfkMUMr3qitX/RtidfdGHntoe62vg5CA3HWXnnX7PiRS6S9av3lkmTwiggX8E/iET9+iRb4MU/Wg7/r3oulTt6PhXZcOuw9chizNdnTi0DfuRt2mTQgf6wCro3Awk2l5VqnA0NzIt82F9U9/j/oLVqLeP/w6VV/vILqfexmtX/os9GSWdmSdVkAKYBUrp1x6wcsIB78V0dgDbOPG0x8eM5kGP0d11bSAyN1XpQ9+cJZh4ZMolv4Mu/cHuGWrkI5rlN5GgOWzMPx+HPj8lzDn/e/B7OULh6U0OJhC4oUt8Pz3/wVP73HowgRcw0+hEOYJIsA5eMWEoXuQ+NSdqL/pfWi+cNWwgi+DVfbu3Av/F/8cvo4j0OUJjbQj7u2GMS0oqmqxRXPT8Hr/saLyH8UfeqivlkchtS0g7e1qriIuto8f+6TI5j6NYsWJfEO7r4Z/qbF8CpVoCMf/99cx64pL0TSrYdgLu7fvweD9D6Px6/8CHRUn7hIxnSChOFOxRgW2zdG95iJE/+ATaPrwDc7Z8m996GV4/IHDx5D68/WI7tyOaDE7dKIhpd8lIHe8SXiyPwf831Vbm78fWrt2C1u//tQzx2qKWs0KiHPq4Nq1Wnbx0lvtl1++jR89+j5W1wTIrYyUhiUg8inw+ijK3/4uIu9Y62wTfWuS+tvz0BNI/mADGh55zDmm23ngKE06AbkOIn0PB5gH3i/8IaKfvwtBZ8fc7zbFsGX4915s+59fRcvLz2NushecRozD28uqQCR6obS1PqCufcdPQ4xvrOVprNoWkM9+1pXXvV+0nnnhg/bWbRewujoMvfEoDUdgJAGR4iHXPwZ++QCy3/sx6l97FarcdUVTgueuQ9k2eCYBfOHz0L/0RQTDAShvmZ6SAjJwvBcv/e3XMefFZ7FosAu2TqI/rNHkLrVEAurqla+xyy+5N5xN/h/84AcGY2zoHOQaSzUrIEfWrfM0emP1Fbf6D+Jo53v4oaNx+L3kDX2GB2AkAZFZ5Ypi7wOPIvWDDWjcvBmqIoYC9lGafALSAY4LFIwK9C98Fv4//SwCfs/bzp8fEpA+PP93X8e8F5/BkoEuWCQgw9tLDukKJSjz5wwoc1of1VT+JZ+qJtjGjZXJN/C5r7FmBSR1000Ru4TFLDX4TZbNX8LSGXAnEF3NIhmxN45GQORnWNdzr2Dw5/eh+Uc/ha7YgDyJj9KkE2C25Rzhe7xlIUJ/+Ck0ffJWeLW3R+0lARmLaQQUGSU5EgbCgedcTXWfKQnREf/1r3NjKWWmXFuzb8u+D9zW6IF1od3Z+bfI5S9g+QIJyAi9ejQCIovoOtqNwcc2o+kv/wq6DLPh99K5E+fgjSEP+bKFid2f/GM0t9+EhZeuGfbziARkLMY5ISABP0TA9wpvjP+52+faEfrVrxJjKWWmXFuTAiIX0Ac/85nFqsU/KB5+5A6UK4uZTi+5kTr1aAWkWCwhufcQer7zfcSffRKR3i7yLRgJ7jj/XuQLKPn8yCxZAvGFz6HhkrVOzLLhEgnI2ODLzQnCLAGaslu848Jvq4pnU/S+n3eMrZSZcXVNCog8+2NWKHaJ4NafiocfuRRFowHkfT5ijx6tgMiCCuks9r+wFf7/+AFCz/4W7lIZcHkgVNqkMCLos7nA5kClgrzNkF+xCsbNH0DTLdcj0toE72kCK5KAVAFceqXrrAsXX/y4qrJvf+PXv35tPVBz23lrUkCS7e1hzrQbVMG/hm27wiKTcwkKsTHiUzQWAZFPkimns/7jHhg/3YCmzZuAUB3g8pKT2oikq7xAfhkbFfB0FkdnL4V924dQ/2f/FbNCXnhOIx6yJhKQsfNmpgn4vWUsmT/IBf64t7Nj04rdu2tuIb0mBSR/222NFlM/CI5v4LXtGk9nFRKQkR+isQiILM05i7u7D4kt29D5q4cwe/PTCMpzFfxuEpGRcY/pCieseyGDksuNvvkrgds/jPBV70Tj0vnwaMrbdl6dWjgJyJhQOxdLAWHhIGfnr6wIBX8Io/Sr6H33pcde0vTOUZMCkrnl9kV2X/eHUcz/Lwxm5MEIFIF0FP14rAIii5TbenMDSRzfthvqbx6B/sqrcB09Am+5AFV+Fbtoi+8o0J/+Ehk80bYgjCJKTU0orzwf5tXXInDV5QjNbR022OVbCyMBGbsF5FG3cGlAfRjM4/qiiMU2xh544NjYS5reOWpTQG699RL+2mu32gcPfoHVNcMJ305pRALVCMjJQmWImH3b9yC/6Sl47n8Q4WOH4DFLUFXZBZUh/xulJrvjiNyHvUCeayuPtwWDrTBYukD26uvAbrgRTdddDb+uQBslTxKQ6kwAowiR6IHS1PQVLF/+n7EnnthRZUnTNltNPrHZ//pH7+dbXrnNevWV20lARt93z0ZAnLn2soF8KovM0S7k7nsQwUcfQPj17QD8YEEf4NUpZtYozCG/fp0plEIK2bomJFdfhOJHP4zW889DQ2sztKDfmbIa7cNNAjIK6MNdclJAWlv/BUuW/Dz2+OPPVlnStM022j42bW/w1IY78a/WrVMz8xd9WuzZf7v94qtXsLoY4B4+zPWMuOlxvImzFRDZFJMLlIpllPYeQHnbVlS27QB2HUKw+xhcqQRE2YDi9TghZQQdKTxkPTl8szhEqQIIA5bfh3JTK0qLF0BfuRKeNeeDn78a0foIAp6xhyAhAanyITEMiEQSbNH8TWzOrJ9FI8EN2LiR11J03poSkP9sb1evzGQ8nrZ5fyWOHLudP7NlDiK+oblMSiMSGA8BObWSwUwByY7jwAsvwfvaFmDvPhQ7e+AzK/BYBjRuAqruTG85gYZqSVCkaMiwGXK0oSiwFA0F4YYWdUHMaYOxYg1K77wc0fPPQ+OcFsgeXO3DTAIyYtcf/oKKBaSLYKsX71Nbm34S2s++it0bTRKQKnlO9Wzirrv0/t5czLWw7f8oxzpv5U8+o3F51CedfTAq0423gAi57VT+WDZ6+xLo2HkAB596EfOf2ozWg6+jLt8LFqwD193gqlozO7fkjiopHNKfg+cKUHxe5Ga1Yf/5FyF01eWIXbgadQvmwe/RoWsq2CjXOk5nZBKQUXX/t1/EORSjAnbJ2ixmNf+k2Mu/1Ly2pVxL4d2r/Wipkvi5zSZuuMGX4nw+jhz9O1Gu3MiKJnMOzqmlL9uzMMFoBESOFAayReSKBubEw9Cc+GIjp5JRQT6TR65vEOjsQvHwERQPHoR+8AgCx7vg7++HO5OFHIowl+psBXZmd6bzyERuvT2BhnEpGCbskgEDFaSicaTaFkFdOB+hxfPhXzQfyry58DXF4YlF4A74ocl1jhGeYHk2faJowLQFdFVBvc9FwRRH7o6ju0LaT25kcDELuvoLpW3WX0a83h62aZMxugKm/1U1JSDSgVA3jAuMJ574C3B2DYs1TX8LTuIdjEZA5Lbd/Tv2o/tAB5Ytno1IWws8kZDcZzWqJAUhX7GQHEwhfawb2r79cB89BqWzC2ZnD9hgAu50AqFSxlkbkKMXyB8wMLktWBv6IJhqwuKMKqTgWRwwZdB7AagKmBRYVUUmGIEZCMLl9aAU8cFomwNz4TJoSxYiMG82ws0NCEcCjmiMlmW5bCDbn0Dh2WdRaWqBe+VKtNYFoQ0bzp2i8Y6qgw5zkUj2QnDzQdeqtX8T8rv2sM2b89WWNd3y1ZSA5Nrb45zz37OfePIz3DCvIAEZW3cdSUDkK1J6n2//+a+x//5HMX/5ArS950rEVi2Hy+2GKk/DG+mTeZgmZQ0T/cksjh3ugnhtG+peeQmzX3sJwubg2TxENg+bq9C9KjSXCi7r4CeOZ3jjmIY3vvXfXCw4+U9nc5KDLONkfue/pylMvvgZg2XYMAsVKMyGEvBCCfoBtwt7l5yPwoqVaFy1GObSpWhobURbxD/mdQ1Zu5wWtCsmEl296H5xC2J//Rfg7/8AlD/7Mlqb6942KqQprLE9B2+9WgoIhP2ksnT51xTb+3zk9WdTZ1fi9MldMwIiACVzzQ1zmK583Hrh1Q+JUmkli8Wmj6WmQEtHKyAdG+5H//d+jLmde5BdtALGu6+Gr/0mzKoPI+Ad+443GZK8YlkwyhUgl4eSz4FlM+hK5lHp7oV5vBvHEznE+npQ39cNb18f7MEsPPkUAlbacWYUkA6LcoeSCsWrO9NgJ5cOnPXqKvg6HiwntEpUbPCSlE9ZG4ccA6kwwOWhvv4wSs0t8Ie96I8342B8NoJBDzxzWuGb04b6ujBckQj0UBAuvxfc54PLrcN9hvAjp2tuxebIGCaOP/YMrEcfRvTJTQgfPYLyf/kj2CQgVVh55CwimZQdYatYMGcDY/bP6rdv7xo518y4onYEpL1dzaZL87lb+6/8xa3Xi0JhCYu9/UjWmWHWibmL0QpI14b7kPru9zF7x4soBKIoLVgCbe1a8AvPh758CfxzWhEL+ka9PvLWu5Eve0vO7efLsNIZ2Kk0ErkSfOkkvIkExGASSjIDlhqEyAyiXDFRNGwYJQvuXBEBswTBLSQ54K7Y0LkFTTrmyWSenBIbhqF8oeuq8wtF01DRdSQUDQ2w4VVVGJoHGY8bmt8Lv88NuaNWc3mASAyV1jYEAm4Uo3UYrGuA1+OGXheFuz6GUMAHv64655VXk7gQKFk2isd7YOw7iMqrO5F/7TXoe19H5NhBuEt5FD73JyQg1cAdRR6RTMtt53uweN79KmffjW59/ugoss2IS6rrsdPw1kV7u5ozsNByqZ/lz7x8LbLZhSQgYzPkWAQkefd/YM6+153zQKQPg1UwcfBd74J15eWIXXYh4vPa4IlFofu9cOnamKdqhmu5XFmQ0zFyDUUvl2BkssgMplAolJHKF1FI5xDo70csOQAzX0CHxeAvVZxtw25hQb6ImfS1kCOd4ZLHBeEdWoTWPW4UPR4cUt1YykxE/R6U6+rQFYzCHYsiFgvB7/fA5/PCFQpC+hu5FMU50MnjeN+fXXKmC20Ou1yGmc0jNZBC4ZUtsJ94Bp4HHkOwkoPLpYD53ODJXhT+6LPgNAI5O+inye0IiNdzgK1ctkm1xTcjzz5+eEIqmoKFnn1PnoI3NVyTnlq3Tlu9YOlSVdf+0n74ySt4X38bCcjYjFeNgKhyd5FctLU5DLlv3u+HPbsVhy5/F/Qr34mGtSsxpyn2toXdsbVs6Gpn/v/EGoCzwC7XSOTpcYI7J/MJJ26UDW7bsAWHJXd0yekrKXCW7UyTcel7cbo1ESZvRYFL0+DSVSiaApMxZ2JMLm6rqgpbURy/DVUukDMFilz3kfcv/y7/x6r31ziVidxd1ZMrIbvnAMrPv4zKY8+gbv9uhNMDTjucpSY5opFn0id6SECq6VCjzCMFhEXCndplF/3WBL5S98sN+2rFF6RmBES0t3vTvtA7mNf7dfHsi4v48e4g/BQDa5TPyNALOp8Cr4+i/O3vIvKOtQjW/e4U4MlFdDmFdXIEosoXmKoOeVMbFeftyT1eJMINUFvqoc2dBWPhMpgrV8C3dCGa2prhVhWMw0f6aW9NTladqhFy5CEFRv6cXj1OFseczQDyR45E3vxXJ6LXhCXZMjnC6ukZdHanmYeOIPjq89COHAV6BiH6E/Dls3BzE8ztetOLXwZaJAGZMLs4BReKYPH6DFu7ehez7c9tHejeftXmzdJcMz7VjICk1t0UgV+5Eir7Nxw8EheJJBMaeaCPpYeflYCcrMhxkuMQeQOKXYLhdaG7dRHKF5wP35pVaDlvKXS5NhUJQwSD0AN+eFya48NQS0mu8ZhyVFQsO9NtdjYHnsliYNdeZHYfgLnnIOa89jSCmTQ01QMW8Dnbgd8W/oUEZMK7DbMssEjIQltrF6DcEbHyL7LNm8sTXvEUqKBmBKR/3fuatJ7Oq1ki/c9CVWPDPmxTwCBTuQnjIiBvvUE5rWSaUPJJVHQ3ss0LkV97AYprzoe1agWiyxahOR5BzOsal3WSqcz31LblTRuDuRKSHZ1I7dqP8rad8GzZigW7X0JkcBC2EgSTYXjc2pkdYUlAJtzkJyMHMG4n4A98mrXO/23k2QdrYitvzQhI8dJ3zzJSyfeIbPZrEIg6zmZV+CRMeG+cwhVMiIDIEYlcvLYqjv+Grftgah5wvws8GoA5eyHEnDnA/DlQ5s+D0dwMV30MsXAAIV0ddcjyqYrVFkDZ4kjIAJPJNNSeHvDj3WCHO6B1dEAb6IfV0wc7kYRWMeAr5aBbFoSMfuVSRw7DQwIy4aZ3BA88NscAACAASURBVESuuUEk4fF+phKpe6p56zMDE17xFKigZgQkfeU183hv4joxMPAV6GrkpMfyFLDBtGnChAjIqXcvhUQ+iIUKmG0AKkcpWA8jHofZ2Ag0N8FsaYEer0MwGka5sQmanObye2GGw9ADPseT2+3WoatD4jIVJr7k0oqMQmzIKSnThFUy4E0OopTOoZDOQyQzKCbTEAP98PZ2we4dgN7XB+9gHzylAlixNBRU0eMeWk861ZPcCYciQ2oIJ1YYTWGdg8fpRLRkmHZKCfr+xI5GH6/f/kJN+ILUjIAMXnn9MqWr8/38SNdfsbAvDN/YHdrOQdecUlVOuIAMc7cy1pDcOeWc9Z0vQvF7AY8bpteHncvWQLS0wN9Uj8K8ufC3NCJcH0M4EoIr6Hec8XS5I0q+WFUFXJG7k04sfp/YDeX8/cSC+JAniByZnh67/JUjcid+5JVSIAQXzjZgZxH+ZBRduc1W7vayOMplE4VCAdlcAaVECvE9u9B/sBOJw90IdRxFeDCBcD6FoJmTe7rAvG4oAbcjCI4ovHW07Hz1yhazIeGQu7+4FGD+u9fSCGRynqGiAZEupJXG6P9Q6hs3RXY+f2hyKj63tdSMgKTWXLSaDwzeJLo7/5SF60LwBc4t+WlY+7kQEGf31sm3NLeHQqGc+Cm7PeBcAZPxpTwWVLm1VvcCahC7ly1HtrkF3lAQ0bowjHgditEY3F4P/D4v3CdC+Ac9OsJ+LwJ+D4q2QEXTYWunP2ZXA0fIMlHIF1EqD8XMy5VN5EoVFIpl2DKKbioNra8P/oF+DOZLMNM5NPQNoLHvIDyFNGzLhlKyYZaFIy66xqHKUAngUB2feGe/8NA23GGmWR1RrVTAimmUQjGkWxegc+ESzD64B03HO363/SQgk/OkFfMQ6UQW9Q3/qNTF7o/tff31yan43NZSOwJy3prVPDFws+jr+hMWiYfgC51b8tOw9nMiIG/ldDKC7cnpLtOGMC0okC9zOTJQIeBCd0MDSqEwNLcHXl2H6XOh4nc7Totut8vx05AjDY+mwevW4fK4kXd7UPCEUXb5h7WOwjk8lTLq8/0wSyVUnKCIMoiuDcO0UKmYjh+JKBhg+RJ8Zhk5w3Ii7IbyBYQLg3CbJUcgODQn2AmToyK5luG0Z3jBcERU7lyToVKEATPgR7mxFWiJQ1m6FMb8xdhvq5h3/z2YteUl2IFTtleTgEzOk1bMQqQHsiwe/6YSCv0qevDg1smp+NzWUjMCkpy3ZJXIZW4Uib4vkoBU1+mmhICMounyC12RoxW5LiB9PAomhF0Cg4GhQCRD3h4yatXJxBUF5WAIOW8MRS04bC2abcFrFBHNHIdqy7hXQ0mWeeqD5IiD6oHq9zjOhM40lHoiyGMVGzdkZC2bMxgmgxJSYc2djdLqi8AuXIPgmpVQGhuwc8sutH3j/0Pzk4/Brmt5s/0kIKPoMeNwyZCA5FDf8C0RCtwbP3RoyziUOuWLqB0Bmb90Jc8lbsTg4JdIQKrrl9NFQN6QiLdFyT1z2N2h3zpL0qcFJNc/2BsRfs/E8S2jiSqEw2kN5yjpHqSjcfQuXgbvussQXbsK8fmz4fd5oLt15AplvPzCdrR986to2fw4CUh13fvscp0QEKWh8Ts8HPpl/f79r5xdgdMjd20JSCZxI5IkINV2zeklIFXc5SkHPJ0p96Rt/7Y5kC/gyOq1yK1bh/lXvxPu2bOcAIy+gN8Jvih1KZPO4blntqDtW99E6zObIerqaQRShfnPKstJAWlq+hclVPfLyL6dr55VedMkMwnINDHUVGjmjBeQqQD51DZIf49EGtuvuwHFj92O9978e9B0uXYid34JmCd8R1JHOnHkiefR8tBv0LhvNxA6ZYOIbQEnQplQOPcJNPAbI5CmbynR8L2RvXtpCmsCcU960Uk5hUUjkLPiPmoB+fl9SP7rjzBn73bIJW3Hd4HS2AmcIiCFkwKiqbCc81FMZDu6cPylbUg8/gxmPfwkYjwPn/stDrK2BTXRg9wffRbWF7+M1iY6UGrshhhFjmIWPD2QY/UN/6yFY/dGDu55bRS5pv0lNTMC6Z2/dKWWSXwAycEv0xpIdf12tALSce/DGPz3H2Hxc49A1dwQ3uF3NVXXihrKdUJAXn3fjUjefjuuuv5KDBzrRnnnXvi2bkVk+zbw410w01l4jTJ0ufP3lCiUjr+KZaKc6oP1Z38G11/8N8SDPicQ5KmJTiQchz51YhcWYvX/LKLhX8UPHiQBGQesU6YIGoGcvSlGEhBZg9zY2rV1F3offBzh//wZwn098MidQG7fmWM2nX3zZl4J0iExX8TR1WuQv+giLFw2H4kDx2AeOAx/xyGEjx+DVio6W4Hh8zjBFE8mx1dE7kBzuZA8bwk8n/g4ojffBL88e+Utn40kIOPQdU4IiKiLf1NEQr9qoG284wB1ChXhbOPNJG4UqQRt463SLqMREFl0slRB38GjSP1gAxo2P4xox0Eoum9oKut0vg5VtmmmZ3PiLHnczrnpMomepONEqPpdsOV6CHtLsBbpiS4991UN8Plgz56NxGc/i9gla9HYdMri+ingSEDGoRe9ISB13xSRCAnIOCCdUkWQgJy9OUYrIM4Z5kYF5WQKg/c9BPv+3/w/9t4DTo/qPB99zvSvt+1Vq95RA4FBIKoNptsKYIxjxzgNdzuOk+v7txwncYxz3RKX2LkugA1YtunFVCGMBEJCqPeVtL19vU499575dsVKSLvfFold7Zzfb220O3Nm5j1nzjPnLc+D8pfXg/O6AFmGQ6M/srGwNwz92wZqFKtXCHcKMlCWRabmwaX60Dn/fGhXXg3vzdeibO5MuIN+OwB/quYAyMjG45RHDxQSRsp/wAWdQsJxsOjE6qK7afZ5QjpxE432fsmJgYxubEoFEPtLmWUKAUjtP4zkG28h8+J6eHfvhqujFXI2CeryvbMjGd3tTJ2zBuhcBgHJCQ/PqtRzWrFmJBRE7/zZUK66Gu6LVsK3cC58XteQ+vMOgIzDVHJcWONgxAncRXz2gvOsWPRmGu3+ogMgoxuoUgHE1uqmFHK/tGoimsCR3Yfgfu55yG++DuHQfgg5A7xpgmdFeUzYa5SFdqN7knPjLJs4kcnzWhQ5zg0uHIa2cD46r78O0y5diUh9ta2/zsbCFltkJPCMdPGkx3cAZBzmgwMg42DECdyFDSCJ6M201wGQ0Q5TKQDC1qloTkVWM1Drd9uU6jadiGEins6ic/cB9Dz/KiofWIdg21F4OA1c0G/vRs5agd5oDTChzqMQdB3IppCTROy/9IPw3Hw9KlZdgOq6SvAsWM5YeimQZWzAumHX2DNhrsFSvOyRHAAZh4F1XFjjYMQJ3EXPrPlLSDJ2M+ntdsgURzlOpQAIy8Jqe3UzOrfvg3LR+WiYXodIqMgtpZoWcsk0su3dyO3aj+i2HdC2bkfd9h3wFNKQeMvWvDiuFunsSt4ZqQHyyFweVFNhiRR9c5dAW7wYwpJF8C+YD3dTI1wVEbhdRamCrG4gFk0i/tSL4Guq4F++GDVlfpvefnBzAGSUL8Tg05wdyDgYcQJ34QDI2AdnOABhuw9GMdjy4GNo/+PTcE2vQXDlCgQWL4S/sQ6SwIFnqoMWRTSvoXN/M9Jvbkdo42bwrUchxnqhZDOQUylwulZkKGSB34HsrbE/wqTqwebdopZdy8F2cbrsQdYXAA37IVVFkF1+Iczzz4eyeAHqywKQmOYJBZieeqEnikzzEaTe3o7CY8+Av2I1fHfejrpqp5DwjEyCd7Kwvi94Q4+Ejh58+4xcZ4J1OmUKCYsAkriZ9HY6O5BRTsJSAaT9wUcR/8n/onHLehy58HLkbv4QZvzF9Qj53FBkGaQ/NsJuI6+baE/l0b1lO4zNWxDesgWhbTsg9zFFUAOcSwaxQYR9NfdP13N1Z9Ifp7BTEPq1qZhGCAoZ6DyPdPVMtF+2Grj0YlSvXIqayjDcSjG9lzVGJa/rBjI5DX2vvQHzicfgfvR38MdjyN3zORhf+ooDIKOc+8OeNgAgocj3qD/0aIUDIMOabFId4OxAxj5cIwGQ2P/8Co17tkIlItTKapC5c2FdejGkC1fAs2Au/LJox0cYp5NqWNDSGbuiWo8lkNx/GLmDh6EdPARuxz5EOpsRzEQBSODdLBVYgsXqHM6hZtd7qDqsDKOczyLr8iMZrgVtqoU2Zxa4+XMRmjcHSnUlpEgIst8HWRJtNUWGNcx1GGvrQmrHHpgvbYD3zdcgtbaAZPPg4t3I3vNZWA6AnLkZcwKAeB+tOHrU2YGcOWuf/Z4dABm7zUcEID/7NRr37wSXy8HkBeheP7QZ00HnzwO/eCGEebMhz5gGV0U5XEIxM4hlCzEwSUUTKHT3QGvrhHHwGPijByB0tIFPZJCKJSHFelAR6+rfjzANPwYmHIgkgIiMfWtQmyi7lf5UXNstZZmwVB2EssB2sa4j7QqhECgDyspglvuA6hpwtY0Q6ytBGxsg1NchUFMBtyTYMr2ssTPzqQyynT0w9x+AvmM3zN17QPYegLerBYKugYoyaKwL2Xs+4wDI2F+B0/cwEEQPRb5n+h0AOZOmfk/6ZgDCJ2MsC8txYY1yBEYDIDzz4XMcmJqflcpAkxTkauuQWb0KrvddCN/iBXBXRCB43BBkCaLAH08zZf78nGEh2tWLdEs7hJYWtO06AGXXdszZ/xYMpgioUVCdwDQIBIkrhkz601uZNjm1q1EGB437dTpO4oMaQgLk1NY6hbQI2wtQs9/3VHQq9euLsNgEsb1whihA40XQggqet8CLBJzAI1o1A7nZ88EtX4zc7FnwNzWgqqYcHqaWyBFbtMreaVgWDFWHkcvDzGSQPtqK9Ns7QJ97Gf4dO+CJ9tq68ZYoFmVxHUGpUc72EZ52PAsr8n3OiYGM0HiT4PCe+fOXkljiFtLd+TmnDmR0AzZqABngaGL6FmwhJASGYYKILuSbpuMI42hauQzls5tQXRECUyQfWPIZiJiGAcswQHQduqpBzeaRSaVxuKULpLUV7rYOJPsS8LW0INLdgbJCEiSZBk0nYOXTAFhW0kAMRQTnFosysgPN1h8/iRJkOBMxnir2wxqL6TCoMAwYmRwo00W3wYPJ7IrQODfSoh9+D9DVOA375y2GL+iHxBILGurgKg+jriKCYNBnZ6FRSQInihCYxjshdt+sN5agEM0U0HekFdHNb0N88c8o3/sWynqOgkK2FRhthxZ7loGdlwMgw43k+PzdIVMcHztO1F565y1eRhLRW9DV+VkSLHM00UcxUGMGEBs9mAuHgqqqvSpqLjeiDY2QaiIgDfXQZ8yDa/4sKLXVUCIhiAE/ZFGw4yUDjdGZ51hdSTIDpFIQUymouQJILAGSSAC5DJDOgMT6QHt7kMjo0AsaTN1E3iQoi3XDm03ZtOh9ogJON+DL5SAykBpc9X0KGzEKEVERkBJlZPvjMDUKb8dl+kQ30pICXlHgVkS4JcAfDsLyh9CphBDxSUBFBNmqGiguGXwgAC7gh+hxIeiS4RLfATUbMCyKVEFDrjcGvb0TXHMz9P1HYTYfA21thdDZDm8qCreeAySlyH91ssvOAZBRzPRRnDKgB1JW9kPT73/EkbQdhQ0n8ikOgIx9dMYFQAbfBlusdQM0kwUsFRl/AD0Nc6EsXQj3rOlw1deAq6kBV14GPhiAxDKyZAWCJNopwSfvGVg9Q043kFZ1QFXBJZJAXx96k1moubzt+smYFJXHjsAX7YNuUnTILpCChkAiCV5joDa07C3PE7g8EuIujw0ibIfQ5CIgLhc63UGkg0GIXi98Hhk+SUS4MgQSCqJb9iLglhGQRXjEd9x0A+ZgYKEbJgy7ODAHI5NFPplCojcBrbkZOHAA8v6DEPcehtLTB7ep2jspSEx/fQi9FQdAxj7xS+nhuKBUxX9xoZAjKFWKzSbTMfH55y21Er230E7HhTXacRt3ABm4kYGvfkZBrhuwsjmbdNEqCyNR04Ce8y+AumQJIo01EOtq4C8Po9znOsHVdbyrk/tkmhj2zqf4P+z/8roFjbnTWLYsYXEFioJhoMCyoAbcUqcxEgMMFshmOxGOcJCFIj26wBM7fiMSO5xvZxwPJkEc+MXp8ubjqoFYOo9kNA5y4CDUXXtR2LEH/IEjqGndi7JMH4g3bGefWYyB12Y1LmEkHQApwUjjcIijSDgORpzAXTgAMvbBOWMAMmjRZ4SANuMsWyAlEbrsQsHlgqG4IbsVcBVl0Kqrka1tRKGuBqitBV9dCTnoR9jrRsAl2fxPQ7V3uKGKR9lxFsYXxa49nAuLELsYsggQxE6jteMfDDj64xWnuzpLtWUUL/FsAb0sm6y7B1xPD3p74qg9uA/BrnYY2Rys3ihoJmPvopAtQFYzkEwdRJDshITBlC/FrC6m/WHB4nj77yc0B0DGPvFL6cEBkFKsNHmPic+fv8SKJW6h3Z2fd4LooxvHMw4gJ7m37IWY7SAKKqiq2X8lHjfygSASZZXIRcqAynIIlWHIAR/8HhckfwC5SBVcPjeoS4GmKCBeL4gk2gWMdkYTC1BLxZ8iAJTyKf9um7H9jGVROzMKLH6iasjohl1pb5mW7TZzZ9IQmUuqoIKkM7CScaiJKPriaYh9MZDeOPqiaTR2HkVZMmr3QwsaCM+BY/UuA4AxOLbBQIMF6nUVpiBC8wSQLYvAk4jDlUmfCCIOgIxuso/0rHcA5L/NoP+P5fv3bxlpF5Px+NG9OZPwSRmZopGIMi4sh413lON3VgHkNPdoB7lNs+jqymRBjAJ4FMGFfeFHg5XYN3slyhoqQSsiSIbC4BvqAL8XgiTBL/LFIryAH0rQB4kXjnNDMbfU8KzAxSpxmyDSZK4wA3nNBJfNQIzH0JrRUGCxjIKKWFcPqtta4evoRDaagLelDeHuYyhLttv3a0KCZWeICSABF4jC8s/w7l3EoB2azY7IQJXtOrQM1GA5YtPm4tiSpWjasgk1+3fDlIpcWMWLGKDRTqcOZJRzvuTT+gEEFVU/EoKRPwT373IApGTjTYIDu+fMWSxE40wPxFEkHOV4TQQAKa6wxUUUdhzDArGTXPsXdU6AKrkgyqLtmtJ0A7wMqIzWnBD4OYKcXIaMvwyZSOQ4My3H83CHPeCFIQLS9jUYtYiGQk6Dppl2JT0rDAwke1ERPYqY2wuiUYhZFYamQ1INCOwYmdigxxs6BIsl5DIcGkgtZkGUIVKJKbXraDjLhJFNIufxIdU0D1i5HNKKZbAap+FIVxSNv/gJqv/8CsxguQMgo5zjoz5tAEDKKn4oBMJ/DB7a62iij9qYE/DE6MwF82kyeQP64v9EgoEAk/t02sgsMGEA5HS33c9Yy2IC9gJtmKCaBgIDBiy7clsGgcq7kZc8KLA5wI6lRYU/yavYLq0hG/v61w3omgnTKF6HeZfcWha+XByqooAzAV4rVpjbIXWeByf3xyfIKZQEh7ogpTA4AZrighEOIVdTBTq9CeKc+XDNmwXX9Eb7b7u27kbD97+N6pefhxmpcQBkZFN77EfncqCJZBLhwLdIyP1E5NChPWPvdOL3MGVcWMkFy2bqfenrSDz1DXiVIFxFd4HTSrfAhAeQYRZiNtntAPQA0LBdjA0gQ6fuDmshFqfgWXCbs+tI7N7Gg0LFTnM2kQqVIds0HVi6GLkLV0JZMBdVdZUI2rQmBKlkBps2bUf9D+5FzfoXYDkAMuyQjfsBeR3I5OOWx/3PQkB5NnR039Fxv8YE7HDKAEh05eo6Lha/2sqk/x8AITLSL8EJOHhn+5YmNYCczlhjBY/xAotT3Z9hgcazaLnsMqgfugnn3fp+cB43iCjarraBrK8BAKntBxA4AHJWXw37o4F9lAAxIspfMFzKC+X7t3Wc1Zt4jy42ZQAkc/7qKq2v7yqSy/yAEhJmdA+OAt7IZt05CSAjM8HZPZq54KJJ7P3AdcjfeTsu/9D7IYhCkdbEoogl0si2tNv1ItmnX0b59jcQ7GkHXJ4TXFhctBPpez4D02HjPSPjZyd22DtZKwaX+x7RL77k27Gj54xcbIJ1OmUApHPpqnKXmltNdfXHNK+W2emSQ1XwTrCBmgi3UwqAsEyoI+ueQvf/3oe5b22EwHZ6g7OCJsKDTJZ7YHM0msC2a29E6s6P4JqbLgfN5aEnEtD6YogdakVh7z5g+w74N78Nr1VgpTMnus8Yj1isE/nPfh74yj+ipizgKBKO8/jbKdWsoNQl95k8/zci714f2L0pNs6XmZDdTRkAiV11FePCWAVe+jk5dLiC9sU4RlrntNItMByAsJ6Y/3/bU+vR/MvfYtWzD0ESXaAef+kXcY58xwL9ALL5upvQd8cdWPX+S5Ddsw/5zW8Bm96Asult+Lrb4UUBXCgAKpzIhWW7Vgwd6UQP8JWvwP1P/4yIo4k+7jOMsESNsrBlzWzqIbr+SRo3/xx545nUuF9oAnY4ZQCEXnutHPWHFwsu91rz1U0r0N1bgUBRq9tppVmgFABhPbW2dqFt41bw//sLVOzZBV8mBeLzlnYR56h3LMD86qqKtulzkJw+C1VBD6TDe+3qdVIwwaWztuYHU0Sxtx6DAvecaQAFHbroQu/HboP/1htRsXIFRL6ovTK4OZroY5x0yTRI0N9Bzlv4Oij9ZrC7dTfZurWYq32OtykDIC+vXi0sqp85S1CEz5nPvnQ17YtNJ+HgOT684/t4pQJIRjMQ6+hF9IUNcP3pOXjffgvuvh6bsXaq6puPdiRYSnLO7YMqKxANHXKsC4Kugygem7bdjuMdBw5qU8oTNYeUvwxWXSP4xYthffQvEJg/C8HQqXeCDoCMdnSK59FYAvB6DgsrznuOI8b3fRdccIisXdvP9T+2vif62VMGQOiaNXzKEqdbPP0bc8Pr1yOZnuMAyMimZ6kAwnplQV5GEJh8+gVYjz2BwLPP2oSDdpkFCzoO1qwY2W1MuaMH+K7sxepUyR/Mb9ifjkxNHaaRQ/uiC2HdcCPCd9yKmoqgLX97uuYAyNimFAMQ4nU3k6XnPS+Y5nd9qxwAGZtFJ+DZNoCk1CaD4K/pm2/fgFxurgMgIxuokQBIUT2PwmSU5IeO4shrWxB+7An4du+EnEqA83sBUXQy4UodgoF041PVl7BsrUTeBpF0fT2ar70GdR+8BpHF8+Atj0Bi9PFD1KU4AFLqIJz6OBtAPO4j3HkLX+SB7zgAMjZ7TsizWbFx9IrrayCQW7H59Y9B1VaQ8CDKhwl51xPrpkoFENW0bIJBdz/VeS6TQ297D7DlLRS2bEN+2w4EDh6GK5OExFmASxm5IuDEMs17cjccy/7RCtAJQbR6OoQF8yGsWAL9ogtQNmcGvOGALcSlmRQ6484CPT4mg2/YAZCxDR+N9YLI0naybOlD1MBvwhuea2PlqmPrdXKcPWVcWGw4Eh/8YMgC/z7rlZe/CJNeQcJVk2OUJshdlgIgzPEb7+xFOpZAqKYSbq8bIhMqB5BUdfQcOILeDW/A99x6KIf2Q4r3QjFN8NQsqsoOpFaPRyX3BLHbuN3GAP8Xo50nFnTFA8stQ68oQ/Si1XBddTnCSxeiMhKwL8l2gKqqIdXaCV2SIIWDKPe6wJ9E1+IAyNhGiMa62NxdT5Yv+y9eFF/xv/hidGw9Tp6zpxSA9Kxe7ZUMY47+5ptrCSde7wDIyCbqcADCPrlY6knLH55G+ytvwHPLdZi2cDbKykP2hex6K9OEWlDR2ZdE1/pNKDz1HKpf3IBApg8ugYIL+Gy31onB4ZHd5zl5dD+hopUsgKpZmKKOI0tWoXD99XBfdxVmNNXA43FDFITjfF7Jgo6O9h5Ef/oryHNmofzaK1BfFQbPn6gZ4gDI2GYMAxBY+p/4xYu/RS3r7fDWrcmx9Th5zp5SAHJk9WollLOqqUK+TVPZD6Ojl5ycOz95hu7s32mpANL64GPo/c3vUGVlkLvwYnCrLkXlRcvgtbmbOJvBNqebyHb2IH+kFYVDR5Hbtx/Cnj0I794Fl5YHV9BADQtEEUDZDuZkoaSz//hn94r9fF2MgRdqDgYF8oEKJGobYc6eAdfi2XDNnAVh5gyI9TUIeFzHdeNZMefRQy0obHodygvPgtuyDeaH1kD660+hrjoCwQGQ8RlLNkaGAZQFNepRHrGo+fWCKLbUb9qUH58LTPxephSA0NWrhXaeD3gamv4D7d23001bvNStMD3SiT9SE+AOSwWQ9gcfRfynv0DjttfQPWMeChddgrIrV8E1azrkmipIoQAkjrMzspi0bDSnIn7wCKztO+HdvAVcrA9mTxR6dwxSOgGXrcingYIHYcVyQpG48JxqLIuK0dMz0IQBk/DQBQU05Af1yrBCIRQaZkGdNxfc4gVwL5qPqrAfilR0DzLXYSGTg9oXg9nRiY5Nm4FXNyCy6VW44n3I3vM5h8pkvCeMYYLkCiBL5kdRWf4Q39L7dZ/bTJL16xmGT4k2tQBk7Vqubfdu2Rsu+2ccOHanuf6NJhLxArLDzFvKbB8JgMR+9ms07t8JLp6AxovIVdUgu+ZDEK6+HIGlixBxS3ZshHDvFLblDQvRgo7YsTYk9h1GdttOeNa/htrDOxCOd8KwZPAeJrzEpF1PAv3JFjM5mcSRVZ2rBsysAYHL2nTzyVADChctAS5cAX7ZEshzZ6M26IFv0HxlJH5MilczTfQcOIrU61tAnv4Tyl9/GUoyCeoNwox3IXvPZ2E5XFilTPPSj1F10GgG5ILF+4Wmugf8ZuFerFunT5UAOjPUlAIQ9rx07VqSbOtcQ3fuvMPcvOUmEikHZFfpk2YKHzkaAOF1zdbqtkQJhjuAdHUt0rNnQ7lkBXwrlsA/azoCdpop0yan0JhEbF6FnstBT2Wg98aQa2lBpvko0s2tyHR0IXzkIOY17+z/8pZBeRd4twAq8CfsTCZEHMVmae1PyGGpgEwAyzBhXXQVDQAAIABJREFU5gxQM8/UScCgsCtUj76aJmSmN8E1sx7hxjqU1ddCqK2EEAqB93vBeTyQBf64q4rFm+J9ccQPHAH/542Q3ngDwqFD4HI5iNkUONMq1o04ioRn5q1V86DRXvALFvyBzJn7YOAPDz7CpvGZudjE7HWqAYg9Cqnbb3+f8dZbt1sHD36GRKoB2RGXKmV6jgpAaHERs3mZ8jpygox0KAxuRiOUhXMhLpiHwqzZkOuq4SkLwedxHdfpsxUFLYp0IoVMTx9yHd3I9fRBbj2GSPM+5FJZCKkcxEwBiXweci4HpZCDoKqQdBWcrsIyVFsyln0r2bsdVlB3JooY+xlZqWbacrNMsJaJ7BIqwBIU6Eyv3dSRc3uRCEUgcyJknwQ+6ILuD0KvaoBeUw+trgZibRWClRGEw36ILsUmPxxw2DG53Hw8icKxNqhHWmEePgQcPgBufzNcx45CSiZZSuk7vFiOpG0pU3t0x6g5G5yFphk/pnPnPxx6+vENo+to8p41JQGk76LVc/m2I2vMeOxfiDsICNL4CABN3nlQ0p2PGkAGsR7b1NfMXZPKAIqMTEMjDl1yObwrzkN43kxEGmrBuxRIigxREsExVxVj6+i/Q/Ytn1ENdKVyiHb0wNPRBndbK5qPdsPb1YVAtNdeRF2ZBIR0DCQdh2GKTEbdLqbzuER7PzDwmUgspi9e1HMYSWN9DXjNGEByYNK2FgoFtpOywGQJeUEHeB90bwj5ynL4LBWxyhq0zpqPSFkA/roqiA11SNXVozriR9gtY8CZyu6mWGBOYTFGXVUDzeWQiqeROnAI6Y2vQ33lTUQO70FlqgvUE7RZj9/FMO0AyEiGtfRj7XnMxiQBrqL829y0ab8LvvTSlJCxHWykKQkgmSuvrNQgfBgE/02aW0Cz+eIXm9OGtMB4AIh9gQH9BHshJ1ANC4JCkKurR9vSS5A/fxkqFs1B04x6yH4vRJ633TwDjbm6DJPCMAxwum7/MO1zraAhn1eRzuaRSaYhRHvh7e1GVzyLWDILKZXC8nQnCj1xFDKFoip5Pg8jp0LLjYz7TnKLEOX+ALaiQHbLcHkVHAlWI+0Pgvg8CIV9QHkFzPJymJEIIh4Zfp8biscDQeDAsRiQKMISRQjsGTlyHCjZ/oXtvjKqZmerZfcdgvba65De3AHXkYNwp9ptgV4eBDxh1DA8ijwxJ73SDoCckbfa5hzzuECnN7APiS/D1H8feumlY2fkYhO40ykJIKygkEqumynH/TfZvkemqTRPRSeQPtw8HTcAGXwhtjUoqCDUgOr2IFVeA60sAHdNNQL19dAqKhFrmo58XR08fh+8IT8CPjf8p0h8sAvnTAuqYaJQ0GxwkHNZpPMq8qoOrlBAZSEFNZVDPq/BYLUVmgZLM2Dopp0RNngnwv7NmnRS2iv7nayIkPozoHhJsv/tcolIufzQFAVElqG4ZBAPK/ZzgyoK3JIAReShnKK/nGEhqxnI5FVku3tBOzogtrYDrZ2QOo5C6GyD2R0D39lnZ6ZJtAAiuUD5YVKcHQAZblqP6u+EEVr6vRYWz1cJ6Bd4aj7ie+SRKSEiNeV3IPSauzyJIL0aHP0m3fTmNGSzXuoE0od9kc4IgAy6KnMB8YYOmkuBCiIMfxiZcDna58xHcuZs+KvLEKquQKA8Al/ID87nheVyw1RksEWccT6xxZ4/TUaWzc/Fih0ZtYdpQWP0Hmw3xDKZAKi6CRZ3GWgFluMPQDnF7pRdi+0abIDhiE2TLvKkP9pyalPahZYsY0o3UVB18JoKTlWhF1QYsThyiSSiLN5zuBX84WZ4mpuhHG1FMNYBr54Fcfth8QKsk2M4Q/FkOQAy7LwezQFEzQNud4Zfcd4xSrivm4r4fOQ3v5kSGiAOgKxdy2VbOheZlvlx8/E/3mxp1jQSKBvNPJpS55xpADluTHtBZDEFCha8MAsmLHDgIj4QnxvpUDm6qhuhLFmI/MwZyNbWwV1ZhuqwH+UeBV5x6BqRd0U7jidJlR4HsZ1NJ+3fh9vOMydZoqDZLrWWzl64u7rg7uhA39E2zNy+BYGjB5BNJ+COaZAIgeASYA2uyj8VMPYXHNpJCqdi6nUA5Iy8ozTZB3DWUe7iy34vcsKvvU89snsqpe8OGHW4OX9GjP9ed8qyKfN33lmr581Lze1v/yMtaIsJ7afPeK9vbgJf/6wByIAN+hdHVpHOdglE5O2iT12QUJAUEEWG5ZKhu0Xk2C4kVA0arkImGEKgIohweQCeSBBtkSpYLgWKKEByu0E4Al5g/63Y8RXO1tRAUWypxDfCjsGYFnTmggNbS0wQVUMimUZW1WGoOjzpFEhXN8x43OakyiVzcHW0Ith6ALF8AXLBgJI3oGY0+PUMJD0PgwlEGRQc4UAEzk7usNORBzdmC8aHldVse5gBD1JllXCnElAy6ROPdwBk3N8oG6wJBZGFnWT6jP+0OPPlyHPPtY77hSZBhyW+LpPgSUZ4iywOYhbMuSQW/y6yuQuRztpfcE47vQXOOoCcdCsD7iY7CG+aoCx2YmqwYCBDAd0dhuqLIOkLIFAeQCDkg9vvRUc4AqpIkG0AcUHnXTBcXiAUtGk9eCZ0pUjIMvZgSiFTCz6252GxCntOsPoUIEcJCiAQLAuKZYLTdOSzBQimAaWQgTsdRyKVQY4BiGbAlc6C9ERtSnvdMpFP5eDv7URF3zFoFOCJAMHOu+JB3BJIf0zlXYDB7DAAGiw1meNhyB7oLh+EaXWg0xvRLnsQeeM1hA7tB2ViUwOtBAApmBR9bd3Y+M3voen1VzGntx2G6Mg9n+5NYOANn4fFt94UQv6vUkve4V//RN9UXDumLIDQa67xpDXUm7r2E8RTq2g0xtspkKV+gk7B2XIygHgj71Z0ZG6a9oceRfx/fo2G/TvBszqQQWm8Z8ps9ktt7wQsezfAcmBNu7JbhYAMiF2XUWwJsQxxbzkSkbD9b1akZ0aCOMSJgGEiZGmYDgOCIoHwvJ1Om9ApOimPPnBw6xrqoSNYUJHpTcGt5hFK96A88c5HKAUHAwoAEZwkQvBKdpzFYv0xoLIZdQerCQ5hGfbFa6cbW6CFFDS3F/n62cgvPQ/eay6HuHwJ9h5oQe0P7kXlS8+BRGreBSC5ez4D68tfQW1V5JRkig6AlDgzGZCzXWc4bCLk38h53F+0qOdg+IV1U4ZAcbClpi6ArF4tJD0eHyqq/8Pate86unNvHQJ+hxdrqHUsE4dVFkLhv3+K4PnL4YsE3yV6wACk53ePIfW/96Fy13ZwZwlA7Nu2q77704T7/5+a7HcMPN6Jb5gQYBAe5gCtOQM4UYDKFnQKCNSCxGIwg3akjMxQZz0RgKMUEqXgLQumboCRsQjUhGBpJ1iPgQjYD6sZ4YuvWsmgMagnmskhzwnoaJwBYeEcSEsXQ1q2DJHKCNzlYeQJhy1v7kbdD+5FzfoXYJ0EIFy0E8bnPgfylX9EKBI84bnYXTlsvCWCBzvMMIFkCtzMpkOYM+spXsv8q6+6Okl+9rOR5YGP4JIT+dCpCyDM671mjZgMlX3OfGPzh+nuvRfYtCaCk8572q17Jg4jEkT8+z9C2crzEa4IH1+WByYSW6pbn9+Avgd+h2nPPAKexZYmWoZbf2zFloEd1AaqKAaK+E62w+AqixOO6c+KOqXraSxvP0siyGtIlpUjx8Sirr4S8oxGSNMaIDXUISCLdtwmlcxg06btxwGE9gMIo01hackpxQX5038L/9/eDbdLsQsqB+CUPRNLIe5r6cDef/oWarZtRkOqD6ZTF3XqkWNZgtFekDmz3+SXL/9DoLfj+3jmGW0qBtCZgaYsgLCH/92aNfzVJm60tr/9UdrZeSvxRRwAGWLBI5kkjKAf7f92L6ovfR8q608tyHVk5wF0PvksZvzwOxB1s0gV47gGRw4lTKo2msaRVZchf/uHsOITH4YsisdpTRi+GKqGZHcvdr38Oqp+/XNUvvk6ECwqbXKGbu+yjl24GuGP34HaG685ZZpxWjXQe+gYYp//Z4T270bYyDvxwNONFgOQdBRc07TnhGUrHvQVsveTdeve8Y+OfJQn9RlTGkBYNlb8mg8uIF1dd9Nc4XMkX7Djs+P+JTmpp8igm8/kobv96P3036Dyxg+gfOGcUz5ZOp5Ccss26P/yLZufSVYLcAo1RzEJbACJY+sHbkTmox/BDbdeeVzdke0gsrqF+NFWJF/bDP7+BxE4chCuXNquobEzhXJpGCJBx9f/HeUfuAo1MxpO+cUYT2XRs2sfyD98EZ4jLXAzYhYnoeRdA8Zsans5mQSz3/tjblrt/xtYvPhtsnbtlCJQPHnXPoqZfW6cwgAkfeWVYdMXuovLF/7B3LqznFJLZBxNTjuFBVQdmqig9eJVqP7ru1B99aUnUIwMnGHoBpLtXdj7+POofPgBRHa+DeINjsr/P6XHgXGGRRPYfN3NSH30Ttx4y2oY6SzSHd1INR8Dv3M/hEP7IB45CP5YB0RNLSYtEAIuk0SyogJ9F16Mik//HcLzZ8PjPTVpaMeRNrS89GdU3fsteKJR8LLi7BhPNfFsxgRoZMHsTrhd3xM412+9z6zrm6ruqynvwmIGYCJT6fOWXWdFY582Hn/qQhDOR7y+Kb1une7hWfaJRjh0+sNQvvQZhO/4sK2xfaptbKagYXdLN4I//wkCTz8N0pO2dbvsYLLjziptfrFsn1QGuy65HMlrr8WKS5cDh48is/cAEnsPwL1jNwJdLfCpKVv3g9GasEwtoqtIej1Ive8SaLd9BHMvPR/eUFEn/eTG6FzaXn0Trfevw4wnH4Oi5QH2he20d1mAZtKMCDQlXn7ZqyQc+KmvpfFZsn7tlBGPOtWUmNIurAGDpD/5twvNjvYbjZef/zRkTzXxFjW8nXaqFUezKawPfPpL0O/+G1wyv7FYiHeKxtwsfdt3I/HHp2F8538QlnVIEnHcWSOYWJxpIlbTgHhdA7RQCNUbXoPv6BEW4AAXDACSeNzdZLtYCllwsW68dtvdcN9xO1beeLld1X66CqeMbiH6q4eR/JfvoMpMQySsSM5ZFk45nzNxoJDtEi+65Kd8dc0j3gfv2zGCoTwnD3VmCstCuemmerWlZbW1Y8c3qTfY6ADIEHOdVVznsuhdej7Mm2/G9Hs+AVHgT7tAaak0oodbcWTT2yh7/BF4d+6AnIiDeD3FlGlnsRp6YWHMw7ICg1G1CzykeAI844xnby4jAGXFjv3a3JQRMVZUoP2qKxG+6XpEli5GqKrstGPDdit739wJet/9iPz6lxC9/qJksNNO/UHEACSbbOMWnvctvrLsucCf/nRoqpvKARAAseXLA0TTzqOa9j2a1uZDtRRb5taxzrvfj/5CqrzihnrBBbC+9o+omsaYcr2nfZeYO6s9moL05FMgG14D3bETcqIPkmGAJ07AdrhFyN5ZMCVDy7Kr0AdqSeziSVaZzvTQQ+VQGXvx0qXQP3gtGhfNgb/s9DvpgmYgmswg9tOfQ3n6SZTv3gnLEwAYu6/TTrQA20qrTNuF5ojC7UUosFb0eDb7Nm6ccuy7J08NZ4kslpjxhY9/vF51ee61Nmy+xDp0rJpEfM7X8RALCROEStXU4vBH78K8mz+AyjkzIIhDLz5MoyO6bSdif3oJ7g3PwdfRDVdBB2UjQIoFd86OpITVmwlWMTBhFGGmCt2jILHsEmQ/dCs8qy/G/LpiGu/pGtNT6YsmsX/nQTT80xfg27MH8EdKuPAUPYRltEXTIDWVrdzyhRuEfOHf+rLxI03r1zNRmSndHAApAghJffKTIXDC7eafnr/D6u65hEQqioua005tAcaSC4q8CCQ/+yX4rv8gps1tGtJapmnCyOaQ742hfedemH96Ee716xE5uhdEZpoZHkfYa5j5xnYdpJCzKe/by6Yjdv75sK5chRkXnQ9vfQ2UoB+ufk6t03WV1gwkN76J1Pd+hPCeHZDTRfp8p53GAiyzLdoDEvBvJMtXPCgI9CHfE0/Eppr++ams4wBIv1Va16xx+SXPeXTv7s9b6fRtSKvF4KTjoz/9umLoQC6FrhWXQb3hBrj+4gY0lgfhYrrjQzSDBYb7EtD27gfdvhPWnp2gew5CaGmBK868AjKIJDG2Uyegy0Sv2I6D2VrNIemJIFNdg8KsaZDmLQK3eBGkhXNQXV8NlyyeVguFDYdJKXK6icxLr0J/6hmITz1ja8fbrjBnnp96xvaTWMIng7pcf+Cqyn+Yl+UtNU88kXMA1/HyH58DdM0avqsrE5Yr/V8mseSn6Nvbg1SUiENtMsRr0k8Jks4DfcuXI/6Xt2HB+1YgXFMJqYRUUFa+m8vm0HO41d6N8Btfg3RoN7iUCV43IDD2KVMHo9q3WXFZwPhcX+gG+LwYIST74UWokgxDFMATHYmGeUicvxKFqy5D04JZKI8E4BnGdchGUDdM5FJpZA4fg/HzX0F86SV40wmYLPXXKRoc8iOJ6Bol5y1OIBT4hZSOf9et6z1k/fopnb47YDBnB9JvCebGwurVfGrBgg/TQ80fM1568SriC4tgtN9OG9oCpgXTUKF6JKS+9E8Iv/8qVM5uKikHgXE1mYygrlBANJrAgeZ2SK9uhGfzZvh27oC75yg4nQeRPOACTMKVO2d3JXawfIBNmFWUa3lYoUocmrUI3YuWwL9iEZouOA/h+hoITP9EEMBzpWmYdMVS6NuyHa5vfw/eo4cg59J2QP6cB+Sxvrv5DGg6pgurVr1Amqbf5z9c+3usX8s4NUtXHxvrPUzg8x0AGTQ4DESSd9+9jOw5cIu5c/cXobhdlOkinOtfvWOdoIz/hXEEWTpyTCHwiqtB338tapctgtstQxhgvR3mOiwzKJ7Jge/ohNHRBa2lDdr+PaBHO0Dbe2B09SCY7ICrkAMhEjiXDAhFN9ek+Yoe2GEwW9hZVCasggGOFqBJElLeCuTraqBXhEEqyhCYPQt0ehNIfT1cFREEK8JsWp42NfdkE+u6gaNH2qFu2Aj5hZfgfWMTpEIebEgmjc3GOj9Hez4bK10DLeQK/Py5/0Wapv/B/9D9mx3weMegDoCcNLnSt9xSYbX3Xklz+XtpLFFhaboEJjjktKEtMCB4lImjb+Y8JC+9ApXvvwLy3FlQqioQcI+MHiZvWshk8sgeOQbzaAuM5hZkDx2Dr+0gpL5egKnxaRqgarauuKxmwFOTCd+CQgRhsrbcaVQmz9QHwYA2+WBLsd8x1kPdVgMBSz0wbLp4ASwVWnN54JUkqH4ZaiQCtXo6tBnTYDbUga+rRqipAaGyEDwexSZCLLVppoV8LIFM8zF0vfoalFf+jND2nVDUXNEV6LithjelqoGIgkb8vh4+4P2aUBF6wf3kk+3Dnzh1jnAA5KSxZrGQVLB8GRGFbxtPPb/Y6umNkPC7hZOmzhQZ2ZPaQkmZLFQiILp0GdJ33A7vVZdhwbQqW4eCUYmPtNlp+KaFeF5DtLUT+SPHYB06jPxbu4HmFrg62lDRsRtenYlHCTCpD4JPAlgQ/hQLZbHSmv2wngffT6leiVOfYysmntyYcqJqwMowuQgdOaIhSwyE4Edb42zEF87HnMVN6FywGHTuHDRMr4PPJcHFcyMCjIHL2mSg1EIsW0DX62+h96E/YsaTD8GbL4AVyDq7jtJnH40lQCLhPv6KS98mhvZ/+Tta3nJiHyfab+Rvc+n2n5RHMjdW4uN/20iIeYf55BN30Ex+EQkPnVc/KR/0TN60Ydgf3YbbDT3oRXbOHMSuuBa1V7wPkYZaeIdJMz3VrbHaBd2i0PMqzHweyOVgpDLIp7LIJJJId3dD64uC9Ebh6epFKpWFr6sdDW3NNjMtcxcNqBZaeQNUZzFQFsbni6JPNpiUGhdlewH26rBdBevD/lIF5ypyqA1k7zHusGhlLZIV1VCDIVjhEGhtJQS2s/D6IJeFoURCCPhc0Lw+UI8HLrcCnmm2MxGqEY4Ru5NkPIXWvc3gnngW4utvQDl8AB62O2OgyYoERwHgI7yNc+ZwGusFUaSd/KWX/pYS86Hgo48ec9xXDoAMO8HpnXf68wbmF3bv/DyS6atpWg3bDL1nQZp12JubLAf0V6xTNYes14fO2YtR8b4V8CxdDDJ3NriaGri9LiiMzmQMrWBYyKoaEpk81GQaiCfgikWRSWXh6u1BeXebrVGuaQYMXYfFKNLjaZBMFoKhImlxyLOEJ8OE1yygKGA7RGO1QaIMjeNtL1CAs0CIAc3lghoqh+KSIUmSTe8iEECtqIJaXgE94Af1+8GVl0GsKIfLLcOrSHBLbM80+sZScwsFHcmePtAjR2Hs3YfMW9sgbt0JV2sb3GoWxONy5u5ITGxaQEEHPGIaHvkFsb7xOwYx9oRfeGFKytYO+TqMxK5T5Vg7I2v+GjG9qvyz1s49txmbtqwgTD/biYWMbgqoGmgiCc7vQ27pUiSueT+4Cy9AuKEGwbAfUBQIggCOG/lX91A3xL7IVYuiL51HuqAjr+kwCirQ2wchmYRSyOOYbiGmmjBVHZV6HuJJKoXv6p/FDzxuZHkBgsCjUWSCtkDG60WsrAKhkB8+l2IDgyyLCEoC3ML4FqSy3ZhhUViaDjWTQ7qrFx1v7YDw4nr439iE8uadoP4yWwnScVmNYsqqTHUwDX75wgPczGkPx7pa/n3a+tX/v+rg1NX9OJ0VR7pLHsVoTM5TbFfWx/5qNd286Q5z/8FPkUgVCNNJcNrILcBcSKZpxz9MwkEXJOQbpqGwbCn0ledDuGA5KqvLEPS6xvQ1fvKNDcjOGqYFtuhaFrUlXmEYYO4lVqCnsX8yTxSlthZ6SS8Ex8FiLiYCSP0nmBxvy8DyPG+7oBhDMXte5joqMQmtZLuySvLuZBapw8dAXnsdrg2vILBnK/i8Do6VjlADlBOcQHnJFj3pQCaAFu0GaWr6Iz9z9oPff+7JP64t+iuddpIFSnpfpqrV8rd+pDHf2/4R5PP/jp64nXLpfNGNYTawxVsvxh90twdqOAK9tgb83FnQZs+BOWM6+MYGhKrL4WfuLfa177QiWWJetaVr88faoR9ohrVrP0hPB4S2VsjtbfAkekFYjEOQQB1X66hnjR0n4wklIa9ORfk78LsfCq9fv2vUHZ7jJzoAMsQAdyxf7vYtXnqDaVn/YW14rQrprEKdXci4vBJ2tlYuD2qYIH4vOptmIzFnDjBvFqpnz4CrphokHILg80BSFEiKBEkS7R3CuTppB3ZMbLekqToKuQKonSyQhtrZjfy+fUjvPgRu+x4Ed+yCx8hCZC40F6N6dwLk4zExiVoA3EqOO39ZK6H0X8xjzU+Ft251Yh+nMe65+i6Ox1yySRYz99wz38rk/sJ49JGPUYtMIw5r6bjY1u7EzjllgGDnngJ6ASikgUAZDs9dir0XXAz/eQtQNaMBVXWVqKgKHxdHOhcnLovZsGRfTbfQ0dGLlv1HYB44CGPjW/Bv24JFbTtgGRIgKOA9TEiqn73YyawatzlJU1FwMI/yV1z9G15SHvas+80uJ/Pq9OY9F9/DcZtMrKPUxz4WIZa1yGzr+A/aG1tO+xKC7SJwXtrxs3M/pxYxDVBDA3gJGV8AqVAIosJD8rhAKquQW7AUfFkEZlUl1NpaeMIBW4fE43bBK/JgarmToTGsLJgWcrqBfDYPKxZDui8O2tkNb8sx6O09QHsLuK42GEkdNJWClE0iqKUBytxUAojYrwsyGR54Mtxjf9YgiQQNlAW3kXDZ13iRbPOtW9c7GW7/vbrHSfLKvVfmAejy5WLv9OkRyRv4Bt25+/304KFG6vY5AcozOSSMgZbVbZiM7TcNyzJR8AYQmzYPCAShV1RAra+DXF0JVyQId9Bn05ibLE3W64FbFlFQ3HbWnMRICDkOIivMY8HtM3nf/ZUhLENKZ/xglgXDZNlSKrh0xk4kQL5gA4LBqsTTORQSSYidLcj0poCePgQ6WmF1ReFK9MCbS8CCC0zczGYmdtQCz9zosfmWS4PMaGohc+c+Z2a1f4lpyZ5ZzzyjnrmLTv6eHQApYQzpmjVSOhj5oL7+pbtoa9tNCJRzdsDS2YWUYL1xOKSfJoWwAsWMBqqaNqlitqIMhs8Lg6UH19cjNWsWuIY61Eb86KusAcIR+AMeuCURbkWCSxZsF9hANfzgqviBoWS/G+qlsOMU/aUithCW7X0r/sIudqSw04VzBR05VbNrUIxoDGJzM8BSiLu6wR06DNe+/TD6kkAqgfJoMzhLsTVROK9k12ywZA0nYWMc5k4pXTDBKNMAkj0WV1b2hLho2QNer/Q4WbdOK+X0qXyMAyAljD5du5bLHeqoNHOxu6xE+u/NrTtrwHMiSqAsL6F755BSLFDk6GCiFja3FGN4t5gmOFtoeQ6mKEJn+wuOfbCbMIPlyHnCyCtelNECYoEIusuqQUMBKF4FLpcMub+uR5EFeJQi3xkr8FP6//tUt8VEsbKZPHIWgWpY0LM5qAUN+byKfFZFvpBHbaIX1Yko+rIW3EYeSra4u2DV8IypiwcThVJh6SZgGhBMFYSye+dZBpCjzFjKfBjPY9iu0DB0ftGcVup1/4+l87+JXLqik6x16j6GM7MDIMNZqP/vjCMrG6m8yujq/YT1yqvXUo7zQ5adXUiJ9jsjhw0w2/ZTlVBNB9XZR6MBTnZBFd3IcxJ8VEVS8SLmDQJej12rIbKffh0NWeQgS0XnliyJEIegWmG1JCylVqUcy+qGWVChsbRkprZomdA0DeX5NCL5DNMkg8vSIBkaaL6ofsqJAojEAuD9zjTGJOzsZM/I9CipUzZ3VBXEtFLcRec/TSJlv36r7fALlzt6HyWZzwGQksxUPCix5q4m9PZcSY+1/DPUQp1lmiLLu3faxLOAzX/VDzC2g8mOqZh2UZ+ZM2CpLOdpoLH/HvzvUp6HUbC8Q8PCyTx4d5GUxHY/9csh2+DggEQpBn0MuvlCAAAgAElEQVRvjjE0EMIbnCK3orb+XpSHnw8++vDh9+ZmJt9VHQAZwZgd+fjHlaDBzeF5slbf9NqFtK29igSZdrpjxhGY8b05tD9OYXPwMqbHEyivSmXhPfnWB407w4n+knO7N2dOvDfjPJKrsthHogekqrJbWLHyDZ7Sr3s80j7yq18Vt4tOG9YCzso3rIneOcCuC/nEJ8pMXrrReuXVv6TR2CoW+Bz4yhxBV86hjgUcC7yXFuhPHWdknwgFN/IrVz7A89YfvPff3+vUfZQ+MA6AlG4r+8iD114rl8tynXmo9bM0m72dSybKqaQQmyrbaY4FHAtMDguYBohWoNTn7yVu9+9pTfWPUma+uWn9emf3MYIRdABkBMYaOJTtRHo/cfeHuIMH7yQbX70BoUoeimcUPTmnOBZwLPCeWKCQBY13W1i05CnS0PBA+IlH1zk7j5GPhAMgI7eZfUbPRz86k++N3kQSiW+hOyaioDkkdqO0pXOaY4GzaQGWTAGWql0Z1i3Z9Q3i8T0SeeaxPWfzHs6VazkAMsqRbL3oIpe3tnElIeT/ppvfXGylM2VweUfZm3OaYwHHAmfNAvkMiNcb5S5YsYvo+reMrtymyBvPpM7a9c+hCzkAMobBzPz931cZRLhU/92DnyUF/QLiDYm2TN05yxc7BmM5pzoWeM8tUJQ2pum4TiR+i3D9LT/WNOul8od+0fGe39okvQEHQMYwcLvWrJEaQiE/7ej6tNncfLPV3HweCZTZmgxOcyzgWGCCWYAVdCb7QOrqd3F1tY8KTY0/9GYySYeyZPTj5ADI6G13/Mz4pz51GT10+E5099yNZJ7YdQYDlcbj0L/ThWMBxwJjtAArJOUJqN8NLhL5Namq/k1w3YPPj7HXKX+6AyDjMAV6b7zRJ7j8H4aufwNbtlbQvCpTSR6Hnp0uHAs4FhgPCxBNBXEpGlYu76Oc8K9Cd3Kdf/0TfePR91TuwwGQcRh9tt/IfuzuhWYqcavxwnN/BSLUE1/I4TgaB9s6XTgWGKsFGK0NTccZXU07/4HrfouA5+FAXd02hyxxrJZ1or1jt2B/D/Sv/zqQjKZmmQd2f4r2JC4nOX0WvG7HlTVuFnY6ciwwCgswjfNMDlCEZhrxvyItWvBzq6xsX/AnP2GI4rQxWsDZgYzRgINPpx//uBK3rKvo2/v+kvRFb6CaJkEQCNN3cJpjAccCZ9kCrN7DMCgk2aAh/zPWjMYHymXhSbJuXf4s38k5ezkHQMZxaFmF+tHVq+VI44xPW9HYl80XXy2DLPPwuMbxKk5XjgUcC5RkgWweVNMs/vKLk4iEf8jHe//bt3x5zHFdlWS9kg5yAKQkM5V+EMVaLnHboUVE06+nmcwXrIPHwjSWIMSnlN6Jc6RjAccCY7IATRdAwkHKzW5MEI/nJ0SWH281C9sWrFunO5QlYzLtCSc7ADJ+tjzeU9c113hc4cqFVJG/Ym3adiHt7qmBW5oaFN8DIk/D2PUEAvXTUZ+X2NcJbkT2j5FQqQ+6xqiEnQbRxA83lY73P6CJO3DCSO73VBcZyT0Mso8dXB6pvYZ7yInwd2aPnAZSUdbOrVz6uqVrP0CfuiP8wrrkRLi9c+keHAA5Q6OZ/OQnwxwVL9e3vHU3TSRWk0JBoQLTUe9XojtD131Puh2Qm6UWLBa0ZGv4yYvkSTc2sJiyCUhYzQz7GbDNgMKgZb4jQF7Kg/WLNxHWj93fMNN7QAvbBhHmgOyXlR2uhsd+XguUVTUPes7hnplwAoo66pa9cDP1dY4wSV5+5OksAzailm2jIiBTkOGkTWwbcf268P26KOx350qcjloghgEqSXl4fC9z82f/jGj8huBTv3WC5qW8QyM8xgGQERqs1MPp6rVCsqbbR2jmL83m5tvMt968kAuUA/K5Fw+xX9h8FmY+iTQTlB1uEes3IiPAlwjAKmZ4bxhEcdtqfkTXoeUzyOfT0O1lsbRW7I+HCzKI38f0aU8PIqywTNeRy8Zh6BqTUodMAMETAHH7T5+CzcBG10HzKahqDulSbw6Aj3hAYKFA8/ZzuaDALXpAAkpR4nY4wOs3gw1UpgkrFYVmMHldlGQn9rKLABTiBpFkFHw8XCkVAi+CeIu2n/RNzYMme8HNnP1nUl3/O/jl+4OimCbr1o1UcnLSm+JsPIADIGfYyvG///wSHGm+wepq+zva0RUmBpXPGep3wwTN5WF4FXD1NZDnzYJWUQHqdpf0RUtzOdBoFDjWBuvAQXDxJCTZDSOfBp03B7jkQhCfv6S+2DByhQLM7l7kd+2H1HIUQkED7/K8a2FmbKwm0y/nLHCXXQxhepO9E8hv3Ai++SjEVNYGkXct6KoGS9OgSxykuTPBz54JvboaEMWh07XZTkXXYTz+rM2SJq5YDFpTA/3gEVhv74Grqw9EFoAhtNiPe7vYvetMh12F0VgLftZMiNOmgfj9Q98Dx8FMJpF+4w2IHUlIfj/EFQugNh8Df7QVck8fYI/bJAYRRtHOQ+UqK2IkEPgxgpEnQk8+sv0Mv+JTunsHQM7w8L+8erWwqGn2ckHgPmdteOUSGk/VAhIHofQvzjN8i6Prnn0B6wYMw4C1ZD7k1avgu+Ya8A31IB4PaAkLkZnNQuvqhrpzL9QnHwfduhVyXxJaLgnpo3fA87WvQamutncg1DCGvU+i6si3tKB3/cvAI49AOngEiiX0L/CDpnohD8MlQW2qh//LX4T74ktsN1rvgw/CevB3ELZsgxiMnOgG001YmgpT4GAsnA3PddfCvfoyCDNm2IvuUPETms/D6OlD9KtfBed2I/ipT0FesRzRPz2L5C8fQOCVreA9MuAehr2AuarUPHSRh1oVAb36arhXrYJ/8SIIfj/IEG4oRq9TaG5G5w9/COtoJ1w1tQjedC36du4A98pG+F7fBhIJAMzNOtka25EZzHWqWSTo7eAuet9GztR/4HvrrS1kzx5tsj3OZLpfB0DOwmjRu+7ypDWt1nR5v0v3Hbnc2rrLTUIeQJy89SE0lYYmCkgtmIHKz34GvksvBRcIgC2WeioFI5cd1rJiMAgxELQBIrdnN7K//z1y3/4OBErh/eRfwb/2G+AqK6DHYtDjsWH7kyoqIfh8sDQd7T/7Gaw/PA7fG9tYNg4gFhdGYlnQGKHe/DnwfOYzkC+/HEJtjR3PMPv6EP33/0L2F79FSDHtc+z4BFu4Y1loHgnmsnkoW/t/IM2dC8K+2E0Tal8vzPzpSwuMrm7kN22Fet8vwM9ogvcLX4Tv/BWIP/8cUr+4D/4XXwPndgHs53SNUnCWhWyyF/T85XB97rPwXnABxHAY1NChdneDsrqH0zQjmYS2ZSsy3/wm9LJykKXLIa+8GPmWw5A3bYXv9e0gES8gTMI5qZug8SzI8gUFfs70DVTNfpWaZnNo3bqUk3E17GszpgMcABmT+Uo7+Xdr1vBrACnlD37Y3HPwNhxrvw6mTligdzL6ndkirKbioNOnQfmHL8BzySWwOAGZnbthvbYBVssxWBkWDRmm1TdAWLIEviuusBfQ/La30fezn4F/bSP8N96I4DfWgq+oQO/99yP12KNgidBDTtglSyFfeikiV1yBxOubULjvAeDnv4AYrgARJcCkQCaPbMQD/prVqPza12zXj5HLQU8modTVIbN+I7IPrwP3xCMQJBd4WQEsinwsCnLZxVA+cRf8V18NZLJQ9+xG5pUNMNtaQYd4XpLTwPcmoR3ZB27VxXB98Yvwr2AA8jxSv/w1/C+UACC6BpqJI3/BSog33oDgX3wIgight2M70q+sB/btB8f4nhhhxynMTjQdJJ4AOdAM6vbAqKqEXl8LM9oHuasP3r4UKBNZ4ibXksDmok3RLkggDbXPcTObfm9a6sPh9vYcWb9++G3rcHPU+fuQFphcs2WSD2ZszZoGviN6o5XN3o1YYhY1dLedxDOZgpcs+FxQkXUL9oJa9Z3/BBUFZLZsReKBB8Fteg3obAcpDC8tbVZWgixeDM+NN9ruL0tREH9lA7L3fhu+lReivB9A2r76VSS+/30EhdO4eNgOwTBRmDsb8i03o37t16H39iL7y18i8/Wvwx2qAifKtstNjyWhX70Kyh0fRvnHPobszp3Ivv029K4ulH/kI/ZOJPfKK0j9279BiWUh6paNWmmvCOWujyB4zz22G6rw/AvIP/EU1Fc2AckoiHr65+XBQ4YIVUuDXHs15JECSL/rSot1gvvyP8J1223wzpuNxPpXkHrySRSefw7isWPgdf20AMIiG6Igwe0rs11dhiig4BJBVRWiSSETYfJ9zLC5yFYwQcgjGDhMvN5fcmVljwceX3doki8Vk+b2HQA5y0OV+qu/m0OTyeusw4c/jXiikeYLfDG9d5IMBcu4isaRvmgFuNtuRf3f/g2ye/cge/99yN/7n3AzPByBTU2XG7n6epT927/C+8HrYGVzOLBmDVwzZ9lAwHYgXV/9KjL/9SOU+8vsWMO7MoRZYDmVQZro4N5/BRoefphVICP9q18h/g9fgTdUBUEU7WyrdCYK39f/D7wf/Sikyiq0/ujHSP5+HdDejun33Qf38uUotLWh/bvfhfv5DZCPtNmurPQ1q+D7+F0IX38D8kePIPrNb0L77e8RJH5wQTeIwvKbhm6FWBfIVZePGEDYV7ah5pFJ9qLs5z+D55ZbbJfZni9/GfqGDfBGo2AKNEPOIErBcwK8sq+4GyPETndlMQ+2C550O2GWDWcYjGHXpMFAK1dV+VNeUZ7wPbbOkaYdbiKO498nyao1jk/8HnfVddddHrdGapFJ3mh19txqJVMXIV+YPAVdhg4r2gXyoVvx/7V3JkBaVWfe/5+7vPvaK73ZLCIqiwi4gEEhxi1jRhhsZYwYR/OZqUqYrzL1TSozWSQTx5mp1JhJJpMYY0y+L+64oE5ERtSOoqBJs0TZl6bppvfud1/vved8c24DkkSapqG7b8Nzq7qKou4957m//33f/3vP8jyuFXcieNON6HzuORSefBKel16yzeNUHipLUZH1eBD89jcRuP126GXl2HHvvfDV1WHiV796zEDiP/pP+CIln2i0coLdiMfBL78MvoZlqFm5EvmDzcj+8pfI/cu/whudAG4UUfC5kF90DcruvQe+mTNQbGtD/6rvwHr7HWhy0n/FnYgsXw7fxdOR37ULsW9+G9br6+Fzu5G7624Elt+G4KWz0L32NYhHfwZtwybo4QowOW8whKEfq78DuHYxtFN8A5FflCZjSPoCqPj3f0Hwhs/YE/rpps3gPT1Qi8ZJTdvIplHctQvWY/8XOnSocsm0PSkk94WcimJj/AGS3R/d/On1QAkG30dFyRpTd79UWhI4xH71q5NPvjngFs6WEMbZk3N2YBcN97vSkd6p/NChZby3Zwnfv38mXB4N+jioIWIWwfs64LrzTrjvvhvuhZ9C66M/h/H0Uwi99dYpCyTH67MAfN/4ewQ+fye8Eyfhw7/+a/irazDpK18+ZiD9P38M2vTpCFx0IVylZX/Qj+CW/YtcDod55l2G8CUz0bd2LQpPPAX1mReh+cIoujQYF0yC52//BqH5V0JOKnc89SS0p5+BfuAAFLcb6QsuQPjeexFZtgxygj/2ox8h/+yzYDt3Qf3ySvhvvRXuKZPQ9fSzUJ98HK4tcuK5ashfwKKvHeLaxVCHYyCqhkTZBEz43j8i8JmrAcMATySHtDpNwkrv2YP0669D/Y+HoakuKL4/Xd58yuKN1QVGASjkTKX2vA+V0pKX1JrqFzviPbunrl1bGKuQztV+yUDGUPnM178+19z24S3Guxu+BN1TwnSvBtXhyyhtA+mEevttcH/hLviuvRbtv3ocxaefgu+11076S/iPcVtgyDANgfu/geDn74Crugbbv/hF+GrrMOl//83HBvLEE1CuWYTy5bcjOHeuvWzVPo7sgreX+bpc9hwGT8TR/dNHwNeuh3/7PnDOUJg8CezGazHh/q/Z5/W91Yi9D3wX5V1d8Bx5A5TrqHy334bInXcieNllMD/6COlnn0Xspz9F+K/ugX/ZMmgXTEXs+ZfB/98voP6uCUrJhKH9ihcC/MgbyLAMRFGRCEUw4fv/jMB1iyGKBeRb24B02l6dNTCPduKPc/y995D59TqENnwARW6w9I7T3GyWCRg5kxdzMe3Cix5mNee9FFmzumkMP8bndNdkIGMof+tXv+oNdccu4YXs3/NNmy4X8eQEu6a6kw97DqQfmYVXQl1+K6rvvQfJTZuQefxxGA8/DLkQ9VTmQAzFjaRejoofPIDw8lvsyfA9t98O75TzUfftb308hPXDH8Lr98O66Sb4l92KyqVLBihxCzyXR6G7C0Z/DPk9e5Bavx6ejRvh6u6HqriRSfZBW7YUvvv+F4IL5iO5eRsSm7cgc6gZmhxHl+lAjux4950/FcE5l9oGIhcCJF//b3Q89H3okycjunQJwp+5DunNm5F56CHwtevgD5UBmj74TnI55CIECv2dwHDnQIp5pDJxVPz8UfiX3AIzlcLeBx4ANm1CIJUCQuFBF2NovQno/UmocrhNzrmNp4Ubx30e7Jrm0VCXevkVTYqCBxLA1jpKzz5m3xhkIGOGfqDj5Je/XArOruI7t99hdXReLdo7q+xd0NrJJ2XHJHS58iWbQyIaALtuEeq+9z2YmQxSbzUi9thjUJt+BzWRgNxNMJiRyK9sEQiCTT4fynU3I7L8L6DWTEBq64fo+cbXEZgzB1VHVmHJSfTUD36IsNsPo6oCuHweXLfcgvDChXBVlMNMZRD/4HfIN74J84P3oe7bB3cmD61ogKsKkpPq4f/CXYje1gDN5UH7Tx5Gbu8+RK5ZCLX+PLBA4BhK3R+AXloCl1whBiC3Zw9ia19F/NW1iCxejMovfQlWIY/46heQff5FsKYmOz2IKif3B5lLkAZi5jNQb7zh2CR6/2uvIfHYL+B/6x0wOYdygk188lrLMpHPZ1H64IPw39YAJhcXvPgC8s89D9bYaL+FDPZhVosWdItB8/gH9q+49CEPvY3Jc/bHnZoGRDYJVlpymFWWb2CzL3lWFeLt0COPUFnaMRSIDGQM4cuuV61apdy/fbuWrKu7TezYtdTavHkxuBKAqutONRG5KiiT7Ae/eBqi//xP8M6ciUIigf7G38B6bS1Y+2EoxSJOOBjHGCxVs78E9dmXInDHcmilZSjs2Ye+J56G8V9rELrhBpQdZyDp//gxSuUqrHwahWgQuVkzEb3rLvivuMJOd5L47RZknnsG1pvr4WluhitYZo/oGC7AuOsLCDXciuDFFyO3bRt6HnwQvK0NZXd9Aepl86BUVPzRl6mA3Lmtl5WB6RqKnZ1o/cY3oZeWouwv70DwisuR2X/QNs3imuehZzNQ5NDKSQ6r7TDUq66C5ytfsfeBJDZuRHLNi3Bt2WLn1xrsGNhszeGaNw++665D4MYbYaRSyK5bh9yal8C6O2XxpEHbYKaAmjahZLOQ6VxsExkPh2kAZsEALyRx0fS32OQpa6Iaex4TJxaptsfYCkgGMrb8j/Xeft99Pj/TFync/D/Fl16aLXKFKAuVOiS6Pw1DJJIoelxIzpuB6q99DYH58weW2MbjKHS0o9DTfcLYmaJCCQbgrqiEq7wc8HiR278P6dWrkf7Od+1hpeA99yB0vIH86McojQ7MN/B8BlY+idScOQiuWIGy5cvtX9WZjz5C8oUXEH/wQUTgkUs8UZxSh4qf/ASeuXNQaG9H27/9Gzzr1kHt6ECuvALmzBlARTmYzGd19JDzKIUiSj73OQTnXwm9pBTtTz2F3vXrwbNZTP/+Q3DX1tlLhXkshnxbK4xUcnCthED6kUfBwhH4P3+HbSBmJo1CWxt4MmHP3Qx6yKXK2Tx6fvBDuKIRnLdqFdQpU+y4rVg/Mnv3gBcGn0MWqQwKH+6GuuYVqLv3DuzQHweHSPaBaehTFizcLHTX94tB79sTaLWVI5QjA3GEDP+TcXbVKqW3PV6pMuNStm/3Pbzl0HzR0VWtBCKQE+vDqlUxkvcmh4esIgoaB7v6WrgWLYLnU5fDIw1B7i0Y7Be53IOgaXbqcSuVRmr/QRRfXgNseAf6/hYUsym4VnwegW99C+6qCej6h39A+sePoDRaaSdWlG0LmVBQ1YGLp0FbvBD+W5dBjURgHG5Dat1rsNb8GqrXB98tN8P/l8thMYbshg1IPvAAPF190Dhg6i5wzWPn7WLKx2l1hZwTsfLgs+fBe/PnUHLnbcg2NyO2+jmkXl2L0LwF8C6cD8/sGfb9chnPiQxAbtrLZFA4dAipf/wuTFWDfscdqLjpRmh+P3g+N7CSarD096qKQk8v+t55B+JnPwPr6ACbOxfupbfCf+ml8FZVgEOmdT+x4DLtfHFfM/ofehju32+DKx6DGCx1ykg+O0NoeyDjsAmejgNlpYfV6sr3RGXNL9wK3+qbNauL3jyGAHEUTiEDGQXIQ+1CmkhHe7vHr7qWWFu33MCbDy5Q3P7zYHKX/QXlpIlP+QGX6TUyCeSD5cC0qdCvnAVXfT3USBTwnHxJsojFYbW3I3egBWLTRmiHO+DxBlDMJCGuuhLqsqXQI1Fkn34GxutvIBCIfjxZLXdnpzMwNRVmbTVcN18HfepUwOVB4dBh5F9ZA9Xtgv/aa+1f6ry7D+Zvm2C9+gpUpkOVafVlG5minUsK8gv441cQyATphWAZlCuvgP+OpXaeqeKGd5Fb9yaEqUK75EK4Zl9k369MHmln5P2kQ1FhpVMoNDfDfPwZWKYAu2oBgosWQI2Eh/ZoKIqdjDH15jtw/3YTRPth5HQd+qcWQp8uY6iDJofhBkuEKLMB729B5udPw5VOQFfEQJ4vJx5yPkem9deUosglW1FT8646/aLXct3dL1cuWJAj83COaGQgztHiWCRi7lw9PmPGfKTzDeLgoSWsL1YpsjndqTvWZSI7K59GUcnBDEchgkF7WOqkR28P1P5eeMGghkrBvIGBeiDFIgoeHbmAx/5V7c3k4c4bskjQnzQp0nnwVAZZpMDll2ioBMLQgGICTJMX++1r3H1peBJ5KBEvhKYO6Y1OxLMwdAW5qrAdh7towZMp2IkVDSsNwyVghCMDk/Byd/eJDlk/JJOGP25CK3JwTUWuJgJLpnAf4qFli/AdjkMJecBkEk7TgJXuQ8YsIuv2wFVTCzbYwot8DkoqC3/CghKUiRsHiXeIMY3IaUd3mPu8hohEupSqileE3/dshFnvsdWrKbPuiEAffqNkIMNnN2JXytp4sYb7QkzJTmSF/A1oPfwXPJa4Qq75F3KfiJPeRCQFWRfEsiBkGj+7up58rIbwaMlhrqO/NuVw1NFfxEcq7Am5jMuSO0UY7CqDn7TKyeL20l8hjIHrFRXgDLCHpAbq/smDcbmUlg1kQB7qzmvZrmxFVwBrYJWTImsXmrISoQUhx+CO/Yof7H4HxpYYZ2D2i44Alz/+hxrHkQqPTO66PLrr3R7iMewKkLJJxX77OEkMAlAkmyHunB+xB/xEDctnQT4T0pD9/o0sEl4Nn+dNeLWWH8yenVy1atVJJopGPeJzvsMhfMrPeUZjBqD57rs9ZX7/FL63ZSnv7/9z9PTNEYah2lVRnWYix5exlcNtJylpO/CNKr/oT1BL48jeCTvT6tGSt4MoYY+ZH9+vvOZoqd0jfZ1K1b9jXR0Xh4z3WBtH02kcK+c7yATEkXQhRzU7WlHwlB6s4/s+/sLj4xuswcFYn1IgI3OynVVXZlXRdUtEQu/D739ZCwRfCqpmM6Md5iMD/Qy0SgZyBiCOdBPplX97iXno0J/xltZ70R+fgEJhIIuv/CV5Cr9iRzpOap8InDIBe32yNfAYu91ZhIMdrKTkP7WS6GvBF5/Zecrt0QWjSoAMZFRxD6+zvStXuisT+XpWKNxg7t7zV7y7Z7bo6WMsGj7x5O3wuqKriMDoEpDzQ7EEWEUpWDSyVS0peRReZV0oFDpEcx6jK8VweiMDGQ61MbhG3Hefr8A8Nflt2xZxLj7DFLaY798bgcV1u8Y6vYmMgSrU5bAJyDePfEY+t0V2Xr0sN9koFLyhlZT9JuNhh6tfeUXm2KTD4QTIQBwu0B+Hl1q6tMIsKV/AoDTwd966UqRy1TJBhT0+TyYyztQ8N8O154DkQgmrkGNe12H1yvnvWUJ9rtDRu6nqnbU95yaV8XnXZCDjUDc5uR61rCrh9d+PnXs/LfY118kPpV0YiExkHCp67oQsn1M5YS6fU1ZVeRD1NeshzH+KFAodNFk+/p4DMpDxp5m9a72jqckTqqu7wGrvXoiu3ut5c8tinin4BVPAguM0Vfc41IJCHjoBkcrbmY8Vn55Gefk6Fo2uF2UlGyMa34Pp0wu0QXDoLJ1yJhmIU5QYZhzxlX83RWttm29u3fpnQnXN45ZZL+I9OvP47BQodBCBMScgU73ks2DhMoOpaguK+d8q9fVr3JUV73tfeLJlzOOjAIZNgAxk2Oicc2Hn9Sv8waBxkRkK3cM72j7L326sgi+sQffIJE80we4cqc6tSOy5Dg4Uc1ykY0X16sWdrLL6VRxueywccO9kNFE+7p8HMpBxL+FAIkbs3+9Nu1yTeNG8RljmF62335mMWDIka4sImaeJ5kbOAqXH0S3IuQ65RDebBDyufmX6RdsRDP/SCpW8Z/a1t1JOq3Gk5SChkoGcHTradyFWrnSnuF4Pr7bQfGP9NSKZuZwJdZqIJwfSn8hSpnQQgZEmUCgOpKiJhCDMwg5obKM2Z/Z6zvnG/S0t7fOamgYvfjLS8VH7Z4wAGcgZQ+mMhmQeLdx3n9ZviE+jq+sm1t17vejorYWR98nCeXaRKnobcYZYZ1sU9q5yQ+YvM6G50qxmQrsI+F/lQd+r5b9++a2z7XbpfoaU8Y4wjTcC0kQO3n23O9qXqbJc2hy1NPp31u8+mIHt2/1KuAIyqy8t9x1vqg4Yxp4AAA2rSURBVDo7Xnt5rmmCJ7rB6uv72UUztohc4d/Bxe+jutVFS3Sdrd9wo6M3kOGSGwfXiZtWunurMqXuYGSetXPHIvT0LhRFPkv0druQz4P5w2Qk40BHJ4do7z/KJACPB6y0rIBCbhPCwQ3q1Gnvqjm+2e82Y5SSxMkKnl5sZCCnx8/xV9tDWqtWqcnOzjkimV7MWw4vFD0dU1k6OwGWEvqDDLOOvxsK0DEEjmwItHeU80Kc+byHWVXtHuH3vmFo+oaKQno7a2yUCegHSVPsmLuhQIZJgAxkmODG42WiocHbp2n1WqRkhWhpvZm9v/liwZgqVJXZ1elobmQ8yjr6MUvzkHVaLEvIwihi6uQmpbJ8jdXZ93hJqryb7aDCT6Mvytj0SAYyNtzHpNdnGxrUqz0ejzcareYtHTPQ3XMNXNoS0dVZz1taoPhCdmU9x5Y6HRNq1OlRAtI0ZBljnk1CkaV8yyr2K/2xJxCNvC8iJbtimb72iY2NRfaH9YEJ4FlMgAzkLBZ3sFtL3HtvCSvwC61c9gbRenCW6OqcyCIV0xCPe0UqBcrwe44+GJ9020cy5zJZqjgczvLujo9YdXUzq63bxlKZVyMeRRZ9ShKxc48AGci5p/nxd8yalywJh8Ph6YKxT6umWMp/v22iaGkJCE9QZ1AG9o84sPrhuS3bKN29rBIoEx/KormZeEGZODGtzJrdbOWzTzDLeKN9797dM3bsoDrloySHE7shA3GiKqMYk2hoULs8Ho/GWMRVVCZbqtWAzs6brXffrYepKMztgxIKgB8pyzqKoVFXY0VACChCgCfTEIUsoJoWu2DablZZ8YoaLn2xoFgtBSBRu3p1ntEk+Vip5Ih+yUAcIcPYByHTofRuPuR3TwzMFK2tl1qNb09DZc1lTNWnimy2lCf6wWReLbePJtvHXq6RiUAOVRWyEDJjbrgEQtU6hZHfzfo7mzB9+i61omJLVogdj7zySn4VzXOMjAbjrFUykHEm2GiEK66/3t9vqfV6fe2NvDc2nx84MJX3dlQAakTRPF5RLMBO0iiz/dLKrdGQZOT6kKZhmXbSQ+ZyQxQyacHNmFpR04Wqyp0iFNiotHb8dxaFjuqmJqoSOHJKjMuWyUDGpWwjG7S9d6ShQUFtrSve0lLBDD5N+LzL0dWzULQePp+3NUPRvYA3BOHSRzYYan1ECbCiAeSS4EYOSu0koCT6IQv4X1f6Y88UXIFD5X7EV5eXGw2rV3MarhpRKcZl42Qg41K20Qta3HSTOx0IhLg3NMnqPDwZvf1TRDY5gwXCl6NoTub79wLcDeb2gPlctLN99KQZVk/2zvFsEaKQB5QClClTIRS2k/d0va0EQruUSLgZkZKDorfj4AEgS4kPh4X5nLmIDOSckfr0btR+K1mxwtedzVYqpjldVbQF6O2bybdtLmGBylpALUU24wMTgKYAmkart04P+Zm7Wq6mMk3A5IBggKLFwY1uke9rZ3MviyES3Vrs7/6NkkrtquA8xmhl1Zljf5a3RAZylgs8UrcnVqzw9yYStTDFHK2q+rNiV/Nl/L3NdVBMXfG6Veb3KFw5bnc7zZWMlBSf3K6c25CHXFHFLfBMjiNbMIXQDGXqxA9Z3YR3eSK+zmLFD7f7/b2LGxvN0Q2QejsbCJCBnA0qjsE9yOW/Hfm8W2UsqJeXl6O5fRLae2Yi5Lua6doMkc/U8N27AEMBXD6wkHcMojx3uxTJHFDMAjqHMu1CMN3TYmVyW5TO+HpWEtxhTKxpLSR7+msTiTR27DBofuPcfVZO587JQE6HHl078CMXYPElS8Ka6q3hnM/kljEV8Vi92LOzUrjDU4RgNUj0hAZwqWBMAzxuQObfouP0CcgUI/kChJAvETJ/IcC8kT7GzRaRT+5RZs7qYeFwqzDFXiRTW3NGqptWVJ0+dmqB6oHQM3CGCcj9JD3bt/tceZRz5KfDG7wGbW1zrU0bzmOMuaB4PNB9PuZ1eaEqyrFlwPZwF9VvP6kcR+uM8wGjkENUMC0ucsUsjExaWPmcdBJl1uy9rKzqPd7ZvV51WbsjW7cmKUfVSenSCadIgN5AThEYnX5yAnaN9vZ2tScWczPLHfT0t5UWW1trGVDPItHpUF1z+Y6PZolcLvA/yebtfN+KLwzm8dtvJYJSp3wiZCYnwy0LIp8BzyYkugF4LndKnTKtiRcLv1G6O7YKq9hn1dR0meWTYmZzPL2xbWPxtqOvJieXj84gAkMmQAYyZFR04nAICCEYPvtZV6pYDPBkMmz5QpVQeJ34/e+nwjAqhctVyrzeMlZSMZNZrEr09wOZFIQlwJgbzKMB6kA+rnOliqJcaitzUMHiEHkTQhTAVAb4g1DCIUNwq5X3dm4WhVwfKxYT0PV+dfqs3cLkB1yx7i5/KpVt6u3NzwVMmtsYzlNL1wyVABnIUEnReWeEgL0c+OKL9d7S0lJeKFRAVSeo4XCVqnuvEonUVN58yItUbwCmEmR6IKBE/T5A6MIwFJGTG6HlI6sM/OlnQaJHaRQGx0BmEPknwLw+ME0zhGkVRCKX54VknKk8ziIVedRVZ5SgfwfSqUarP95p5ZJ9lmUlqtrbY4zeMs7IM0qNDJ0AGcjQWdGZZ5CANJLvAOz+VauA7dtZTw+8upIpFcw6z9LU6cwwZykCs1BWOgXxRFS0trrF3h0Ad8kxG4DpUKI+wKWN2yEve0iqaILHsoAwABQBpQg29WKw8vK4cLvaRSLdKvK5d3ku/4HFioeCgUBvwHN+enUtig2rV8sBLHu9Lr1pnMGHk5oaMgEykCGjohNHkoA9b9J40JV0d/i41xsy0oWoiyMqSqJBK5UMqz3dpaKnqxpQ6qD7q4TfX6m41Dre1+0TXZ3HhSbfTqTJHDkYAwv4wbTRXfElTAsinRmY5D52yMzn8i1j4GDllYKVlKV4KreXZbO9opBtV6zMPlFd16WWlcctnzfDYpkMz6V73Dnel/FZ2UpdL6KpiYamRvJhpLaHTIAMZMio6MTRJCDklumG25SmAweU+poaj98wwkXTnCCSmRqhuyu5z1+hWGYtWpqDvHmfTMilCsZ0xjQvmCcMxlToLpfQdT/jvFrRNTd0bXRuwTDBDbMgGNqZxbOwzKIwTJPxfD9gZBkg19syUTepqJxXHxOG2KdkM308m+nULOsg5+6eiK+YRUUFx6JFHKtWyf3jVFt8dNSjXk6BABnIKcCiU51BwJ5HWbRIbSsU9LBl+axUKqAUizpXlAAXotLKGucz3e1WopEQdHe1+HDnNYqulSDgH5XnXb55CMPoZxdObYSqdvJMJsn7Y1lFYTuYgk7VzXKMc0XV9XRvbW1qYnm5AUpW6IyHi6I4JQKj8oE6pYjoZCIwBAK2iaxaxdDYqKCtTYVpsq5QSHUnk7ophBfcw7Qyn66qPo+5+0C50NWA4vG4TVUVKpMJu07vYHJ12ceH/Le9jU8muEc2K99A8vrEmoNp1ZV3ZTImjyUszVRyUX+xCI+HHzRNNrG01EJTk9zQQW8YpycHXT1GBMhAxgg8dTvyBI6mpd+3ZYsWTrh03e/ShKIKRE+/b2ZZf/LZEaoq7P+PA1xL85J9+zK0Mur0WVML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L/H9xKIDJM+pF8AAAAAElFTkSuQmCC"/>
          <p:cNvSpPr>
            <a:spLocks noChangeAspect="1" noChangeArrowheads="1"/>
          </p:cNvSpPr>
          <p:nvPr/>
        </p:nvSpPr>
        <p:spPr bwMode="auto">
          <a:xfrm>
            <a:off x="2425716" y="155157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sp>
        <p:nvSpPr>
          <p:cNvPr id="47" name="오른쪽 화살표 46"/>
          <p:cNvSpPr/>
          <p:nvPr/>
        </p:nvSpPr>
        <p:spPr>
          <a:xfrm rot="12141817">
            <a:off x="5486819" y="6348950"/>
            <a:ext cx="3136590" cy="603437"/>
          </a:xfrm>
          <a:prstGeom prst="rightArrow">
            <a:avLst>
              <a:gd name="adj1" fmla="val 46654"/>
              <a:gd name="adj2" fmla="val 55453"/>
            </a:avLst>
          </a:prstGeom>
          <a:solidFill>
            <a:srgbClr val="77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48" name="TextBox 47"/>
          <p:cNvSpPr txBox="1"/>
          <p:nvPr/>
        </p:nvSpPr>
        <p:spPr>
          <a:xfrm>
            <a:off x="5415911" y="6858165"/>
            <a:ext cx="208968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평균 결과 출력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99482" y="4132728"/>
            <a:ext cx="13488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영상전송</a:t>
            </a:r>
            <a:endParaRPr lang="ko-KR" altLang="en-US" sz="21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7013" y="2058779"/>
            <a:ext cx="275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면접 영상 분석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54" name="TextBox 53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55" name="TextBox 54"/>
          <p:cNvSpPr txBox="1"/>
          <p:nvPr/>
        </p:nvSpPr>
        <p:spPr>
          <a:xfrm>
            <a:off x="660937" y="2080484"/>
            <a:ext cx="54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Pose &amp; Face </a:t>
            </a:r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landmarker</a:t>
            </a:r>
            <a:endParaRPr lang="ko-KR" altLang="en-US" sz="36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784" y="3429614"/>
            <a:ext cx="11974596" cy="341519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84" y="7385880"/>
            <a:ext cx="9731145" cy="235069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09626" y="6923145"/>
            <a:ext cx="22975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시선 인식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862630" y="8355299"/>
            <a:ext cx="22975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Task </a:t>
            </a:r>
            <a:r>
              <a:rPr lang="ko-KR" altLang="en-US" sz="21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목록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25214" y="2920931"/>
            <a:ext cx="26801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b="1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사용자의 어깨 좌표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3339702" y="3437778"/>
            <a:ext cx="3832382" cy="2672805"/>
            <a:chOff x="8599530" y="2306037"/>
            <a:chExt cx="2554921" cy="1781870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99530" y="2306037"/>
              <a:ext cx="2554921" cy="1781870"/>
            </a:xfrm>
            <a:prstGeom prst="rect">
              <a:avLst/>
            </a:prstGeom>
          </p:spPr>
        </p:pic>
        <p:sp>
          <p:nvSpPr>
            <p:cNvPr id="6" name="타원 5"/>
            <p:cNvSpPr/>
            <p:nvPr/>
          </p:nvSpPr>
          <p:spPr>
            <a:xfrm>
              <a:off x="9379057" y="2322619"/>
              <a:ext cx="1065718" cy="1173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3318237" y="6177956"/>
            <a:ext cx="3853847" cy="2960168"/>
            <a:chOff x="8594668" y="4104178"/>
            <a:chExt cx="2569231" cy="1973445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94668" y="4104178"/>
              <a:ext cx="2569231" cy="1973445"/>
            </a:xfrm>
            <a:prstGeom prst="rect">
              <a:avLst/>
            </a:prstGeom>
          </p:spPr>
        </p:pic>
        <p:sp>
          <p:nvSpPr>
            <p:cNvPr id="37" name="타원 36"/>
            <p:cNvSpPr/>
            <p:nvPr/>
          </p:nvSpPr>
          <p:spPr>
            <a:xfrm>
              <a:off x="9402014" y="4191299"/>
              <a:ext cx="1065718" cy="117369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00"/>
            </a:p>
          </p:txBody>
        </p:sp>
      </p:grpSp>
      <p:pic>
        <p:nvPicPr>
          <p:cNvPr id="56" name="그림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5413" y="8910998"/>
            <a:ext cx="3679760" cy="802857"/>
          </a:xfrm>
          <a:prstGeom prst="rect">
            <a:avLst/>
          </a:prstGeom>
        </p:spPr>
      </p:pic>
      <p:sp>
        <p:nvSpPr>
          <p:cNvPr id="39" name="직사각형 38"/>
          <p:cNvSpPr/>
          <p:nvPr/>
        </p:nvSpPr>
        <p:spPr>
          <a:xfrm>
            <a:off x="16246274" y="3355042"/>
            <a:ext cx="1030587" cy="439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40" name="직사각형 39"/>
          <p:cNvSpPr/>
          <p:nvPr/>
        </p:nvSpPr>
        <p:spPr>
          <a:xfrm>
            <a:off x="16281401" y="6165704"/>
            <a:ext cx="1030587" cy="43953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11123379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적용 계획 </a:t>
            </a: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Video Analysis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212" y="1923392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4" name="TextBox 3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27" name="AutoShape 6" descr="data:image/png;base64,iVBORw0KGgoAAAANSUhEUgAAAZAAAAGICAYAAABvOrY6AAAAAXNSR0IArs4c6QAAYl9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QZ0FBQURMQ0FZQUFBQkRQMTRJQUFBQUFYTlNSMElBcnM0YzZRQUFJQUJKUkVGVWVGN3RYUWQ4RjBYMmY3TTd1NyUyQlNDZ2s5SVkwVWl2WDB6bkpudmVwNTZxbllHeFlVZTBIUFR1eGlRJTJCUXNLQ2lLWWdITDZYbG51ZE96bko3bjJaQkFPZ2tKaE5EU2YyVm5kdCUyRiUyRlA3JTJCdyUyQkNNRXNyOWZOaUdKczM3OEpHUm4zcno1em54MzJwdjNDTWhISWlBUkdMSUlrQ0ZiTTFreGlZQkVBQ1RCWlNlUUNBeGhCQ1RCaDNEanlxcEpCQ1RCWlIlMkJRQ0F4aEJDVEJoM0RqeXFwSkJDVEJaUiUyQlFDQXhoQkNUQmgzRGp5cXBKQkNUQlpSJTJCUUNBeGhCQ1RCaDNEanlxcEpCQ1RCWlIlMkJRQ0F4aEJDVEJoM0RqeXFwSkJDVEJaUiUyQlFDQXhoQkNUQmgzRGp5cXBKQkNUQlpSJTJCUUNBeGhCQ1RCaDNEanlxcEpCQ1RCWlIlMkJRQ0F4aEJDVEJoM0RqeXFwSkJDVEJaUiUyQlFDQXhoQkNUQmgzRGp5cXBKQkNUQlpSJTJCUUNBeGhCQ1RCaDNEanlxcEpCQ1RCWlIlMkJRQ0F4aEJDVEJoM0RqeXFwSkJDVEJaUiUyQlFDQXhoQkNUQmgzRGp5cXBKQkNUQlpSJTJCUUNBeGhCQ1RCaDNEanlxcEpCQ1RCQjJBZmVIZ2RqdmNTYzBxS0NtT0FrT1NRaVkxaHdNWVdpNjRMQXRRV2p5V0JnYUIyTWFLUzJBRERQU2Fma2tneG15UG9JVkEyR0phMUhoV3RRZSUyQkE5WmZuayUyRkJBMFBYSHFvTWslMkJBQnElMkJhZlhHdnNXSktvTEs0T3dkMjBZb2NsRWFEVUJkQUl3Z2hKSVZnSFNOTmlpQXJ6Ull1RWk2S0QlMkYzUjBFZXFJTzh6UDgxc1UlMkJCYWJXaFdHYzBMV0JJWVF0QUklMkZ5ZzY2ak5mSjl5TUxpdGFDJTJCTTFBJTJCU2dPb3VmdEZGVW53Zm9HNTUwTGUybVRlMEdiQjNSJTJCM1d0RE1BWlNkdEl5RkFENEZJRU1uVU9pRno1dE1tTHZaVU44dHppSE5QWmZTdXhRTEclMkZrSkdScTV0Y0dBUGI4TldMQ0I5U3h2cEFhd3IxOHAyY1Q0cVZkbmVyN3ZPWWRNNFNZQ2t1QnVvaG1uckxjMldhOTkwbTc5Y1UwSXR4R2JXZmdkdDdEZUJDV0lDQmdSclVLU0RyaXZSeUVqeFQ4RjJjV0g0TUJFc2lGa3dVWEpqZXBmTDl5UE9LQmRiSW8lMkJVbSUyRnNOZDZuUFBKWkd4d1NyYU9RWWxoWXpRaFpUVXhvdHdBc2poZzBnV2clMkJCZmZ5cTZUQTF2TW5DVVRNUkU2JTJCSW9PJTJCRWx2cE1uVnZFSkFFN3cxNkx1UmQxR2pPWEJuRSUyQiUyQnZEblJ4R3RCcGFFQSUyRjcyMFJ2JTJCYzdFSDc2Y0hacWs0cU9KbEV5MjAyUjRDRXpRNFI4ZG9GNSUyQjFWaXl5Z1hWNEtFNjlJM1NyZXVhT2Q3eVZRRFZrUFdEMUtBSnJ3Y1Y4NFozaXJ4bE95dnJpT1g4ZDZOMWE2bEhJUW1pZXZ2NENYQ3U1dHlRUTJyYzBFJTJGSzZCa0JTZkNlTWVxekZIZlVCSFBTZEszNjB6YWIzRmpLQzdVcFN3a3huUlQ2eXhMMjgyUUZuJTJGRXFaSUtkZmk4Zk1mMlV6Tm9jVmg0c3ppRWhKM0s2UyUyRk5ndlhIQWVGMTU5WiUyQnRPRmJzQTloUDBNU1hNS3pOZUdNZlowdUM0NzdCVk0zSEdoSVY0ZzFhQUw5SmhkSnBvN1dKOGVvbDg4V0dnQ1I0YkhpNW12cVZEZnklMkZielRoJTJGaDRDd0N3TWhCTzA5S1daSkJocklVZVZoSThkclN0djJDT3NWd0U0T0JGV2JlVFd5ZGZIdU80dFhvM2VDVDd6dmcwTUx2MWZBTGYxRHdYZ1AxYVlIclZrVDlJVXEzNiUyRkt6SDJHVWJKMXlKZm5vZUFZcXBadCUyQldSTmJIS2tlbGpSMEFTUEhiTVhNa3hwd2JIYkFGelhkWFdxWG1RdzVHdlQ5WSUyQmlGZjRZYXZSbXhnMGxpWXF5dEgyQnQzJTJCQ1FRc2l4OTd6WGp2bTA3a3pxN0hqSHdQZiUyRmZqTnBna050REVoMGVNdWtFTHJ2JTJGTEpHMjJFeGs3UzNQMFN2WldzZ3BIaSUyRmRISktzZm5qOUdPYUkzOG1SZVp3aElnanZEeWZWVTg5YXhoNzV1aDZzRXY4ZHEwUDVBcnBia1JpRyUyRktXRyUyRkdFWGhBdzVBaFR5eGk1M3RnZGxYanFVM0FDR2RhNEZ1bm9mWHNFT0dlOGc3ZjJ0Q245aWxGM29wZ0JzN0REejA5VDA4dlY3VG43TWF2WVR4UUJpQmlGRmM5YXRKeFNOSnV4dDFsakoyam9BayUyQkc3cUhjczI4b2JYdHVCb1Vid0djTSUyQnpoZHFOYnFreXRRcFR6REJmNlZWaHJKQXB6cyUyQm4lMkJNaExtOGFxWnhZVHdydVdNM2N0UDhXdzRNVnZBaGdadFFXNWd4YThQNktEJTJGdjVKRjNmbEx5aGpIM1FBSEM2V0VHa3ElMkZPYiUyQlhPMDl0JTJCb3M1WFNQZ0NUNGJ1Z1pZcDA3MG1NR3hlYWFPT295VGVwWk9wa1licXR5WEFsYjVsWGhCSHZLZmtBaXZMa2xRTThzemlldGRsa1AxN0ZyTjV2a1ByRlUyRG9sTnp0TTY2eTNKbnVXdUszUDhTdlpJVjRWUGhKeTklMkZMRDBqOWxhaWU1WFlhVXR6MENrdUM3b1VkY1ZZZkROZFBjTEk3R3hPajZ4QVN0ejlyaE44dlpMV2tldUYxVVU0eWNoeVVwS3pyUXVnd0FBd2tLT2FFaVNLNnp5VzBpc29CRkRsczJVZnVzTDJBNXZRS1QwZUl0UXZiaEthVDVndEYwV0YlMkJVSTJYJTJCZ0VDZmRTd0o4czRSdUt3Q00xU1YxNG1OckVJdmdWbFp0RSUyRmI0YmNydzM4Y3JpcXYyUnFKemJkMEt3eiUyRk52U0lLZXpXWGZ4Z084SXYzcGlvZjlXWGJYZGFHWXZzQXdnZHJzcm8yM3IzWlQwR2klMkJ3JTJCN1ZpREJZVCUyQjF2T1NpdkRrQUNvcnhGcTNQd2d1NnZlSEZjYiUyQjZUcjVyJTJGaDk2OFo5aE5qMll5TE5lSzZRck8xckxDNnFaQ2clMkJLc0xvNWRwTVNmQyUyQnhsc1N2SzhSN2tiJTJCZVJWOGFvZUpyNGkxY1g4UlhLaHhXU1g3Y0xNSmgwVVRPMEo0eXpwalNaSG5oZjZBNHBJcUk5VEVpVWNTdkQlMkZRQnBBRTd4JTJCY3R5dmwzRExqZ2hDUUo4VWYlMkI1UGc5NnhoRDMwZmhLdWlDUzV1ZjNWd25ydTR5TGU2UDZDNHNwcWhXSnBJZ3ZjSDJwTGclMkZZTnlsMUxPTFRjdUNsams4ZjRjd2U5dXdCRXBsdG40NzNZa1hVZndQQSUyRjg4JTJCWXM3WmY5QVlZY3dmc0RaYm5KMXI4b2R5bnQlMkZESmplZ0RJJTJGUDRhd1dlWFlsTE9jTFB1alNaTXNjJTJCNVJkazIwY1dhZkx4SHVlVGViUFd4dmdibWltcG1iV1JBNUFqZTEwaDN5cGRUOVA3QmVidFNUaTFsdjBXQXYlMkZmSENJNklaRW1qdWZidEZoeXpiZVJHJTJCR3V6UWVZbjYzZ1hBOWhUS0NjczNqUWt2NzglMkZqJTJGNnRMeUdSVSUyRlMlMkJSSGRIMlpMZyUyRll0M3BMUXpLM0drYWZMRyUyRmhqQjU2JTJGbmk3OW93elBzaXlnbXQ4NTRlZklQRzJvbnJHU3ZlbFE0WHVnaVRFZ05aazZabmU4cDZTdFk1QzU2WHlIYnZWeEo4UDdGTzFMYVZYWG9ROFlEZlgwT2ZsdU5jVjRESnd2czY1NWhrJTJGeiUyQjFVazdqdEFuclRSZXBDbzVSZWkydHc5Q2dTRE5MQzRrbTl5R1J2aHdxNjNncG4wM1hCNlR1WTJ3SE1IN0hsR0hKVnhYdzFGWXN2WFZMbnJ4R21PJTJGQktKOEtlekx4Uk0yOGNwWEolMkJsemQ2YmVIMWNhNVQ2VjVJdjNCJTJGbVZyNVkzS2dlNmFZY3U1SjYxQ3RPNHdpTWZqbjM4WUZ5YnFYa2N3aVdUeFltQUhNSGpCSzYzMld5Q2k3WHZ3N251bXFyT1hJOEptWnh2JTJGS0lEZk1MV1hTZjQ0bk9GJTJCbW03MG5scUNlcWF5dXFBZExxRDJzT1BpMiUyRkkxTSUyRnFiVDJqODUlMkI4MHRoWFZVbkVVbTZ5RDk2OWFiejJXemZsUzFseUJCOHdmZURPV3JaNVpRaUdDNFZZQWFWT3ZiajBWSUZpUkRwc25mbkNGJTJCMFl1Y2poSWRpWWxhJTJCTkxTWWt5dUZTOTFMJTJCJTJCQjJPVkhWV295dkVKJTJCeld4MUJ5eWwwNTlPV2V5blQ2JTJGclJWeGptZ2tHZEUlMkJrd2RaczNPMFNJMjh2THBPd1RrQ041MzJPNVM4blhWYkc0OWc4dkZDS3VxTlBPRmZGTHZoaXAzMXByWFZ4dldQV0pUVGV5YW15Wk5mMjRpMmV4VTloJTJCV2g0dlN2Y29xMjR5V283WHZIZG42TjA3ejd5cmRwWlY4M2hZVEx4VnAlMkZBcVp1aUNmTG5ORHJwU3hjd1Frd1hkVDc1aFd4czhPQXk3YTZnYjU1bWNLdEx0NnE4b3ROZXpBTUpEUGJBZU9VM3pRZU9ONExYTG5QSmJubGhxMnZpb01vMFNlQTVPQWJlNmc2ZEZYVEdPUkZaMzI1dFZHVGJWQnNzVHNBQWtiJTJGOHdFZjEyOHNtUSUyQlp3aElnanZEeWZWVVo1UVplJTJCa0slMkJWYU10RGtlVW5sWE5vMXNjTVg3UEZCciUyRkdTNHJuN3hqMVpMdFkxWkR0SERWcEJvVXdJVzIlMkJMeEpwakNaUXhIOEZFQ3hDS2dVQklpSEwzSUdVVHVvcmR3MFB3ZWMwOXV3aHZmQmxHeDVSeWFEUCUyRnM0UFFQVjhmaEw4NnVUM0VKNmlFZmIxN0R3Q2YySFpvSjlTM3FoVlBJZUhINnNlV1RCTjlOTFg1eENTWmFIdDRtanJBbWV5RjRVNWJtZDZyS25OV1lTbjB3VExWZ3VLYVlFNGFyOEt2MURNNzlwQldKY0xjVSUyRlV6eUVSaXJFN1JObWdpQThOdTBvJTJCc21CQ0FFU0VVUW9jYSUyQmJoWWw2TWhrc2hhQlBOWU8xbiUyQkNqSzRKRVdoU3dzQ3Z6eU9SJTJCOTA5UFRNcSUyQkRFdEZ2NUZwTnMlMkZnZFJmbFVFemU4b2ozJTJGY2VBVW53M21NWXQ0UmJhamdLWnd0aVJETk5PbkplUHRrWUxld1ZSTFclMkJIbkxTUGVZJTJCcVFvYzQxSElmb1lGUlcyV0NEZ0EwTVFSR2poQUslMkI4TWNkVFZ4bHpJNm9hclBlcmJuUnlSeVE1TE5Kd0NES01FZENXeWliZkpwOEJLYnNHcSUyRjclMkJwOXE4Tkp2OG1PTlpURWIycEozYjEwd3hlJTJCWDBRSXN1RkxCMW0zU00zMkhwc0J6Y1NTSUs3Z1dJY011NnV4elFmbUp1JTJCN09nY1RIJTJGaWg5WXdrR2xKeEJxWjVWUDJTVkJnU3Rna1B5a0xvYWZXd0VpWUlMRmVGMDkwV0tPdVpCUmVVSFdDaGtqNlElMkJPU0hkb1pBY1dZTFVJdGJOV2VBQUhoSm5sYlVpRkVVUWpRNkRLNmZqQ2lkUkxwUnVnRXBuaWhSbFBnWHlhUU1tNUJtRm5XTHolMkZ2Z0tORWllSXBVTmlETjB6d3o0d0ROcGtsUmdRa3dXTUV6STNrOTFaaFNxNG44TlFISVgycUNOaG5QeWtSUDZnQVlsMHUlMkZpN0laSWNuRW4lMkZYUkdnZ3dFaGtVWjJReEs2NkNQZHVRWk1jOSUyRkpFJTJCbGMzOUR6c1E2VEpZJTJGZ3YlMkZBRHYlMkJ4UlF1OG9NV2RnczFDZEFraFN5JTJGWHV4a1NhQ0pvb251bzZpVGtkNndvR21zSlUxc3pEWmRXczVOJTJCbzlsR1JJZ3ZkVGF3b3pUZCUyRmE0Tmd4bW5adWtrSXUlMkZhZ05SN1RzNE4lMkYwaHlrMVF3eDVDTFJyaEt5eGtIeldqbFlKS3RaN3J4VjRxNDhweGFSRTVKZUJBbmRGajY0TWNlJTJGbkMlMkZYdjNLN1NjZCUyQnp3NFo1NEVOYnJpQnBxaGw2ZldWajRrbEpTYUFUSHl0RWhBT1RWSElZVmZHQXNBbUpIRURUQ0VrVXM0M3Vwdng3JTJCaVBSVXBlMUdmaGtpTlAlMkZPbDNMdTEyM29TNVBFcnlQVyUyRmlCZFpqdVFYYnFDRjI1cGk0RVdhdENHQm1oZDdiT1RWQXh2Sm5qM2k4V2VrcDNwZHE1NWFIY0VLcFYyNjUlMkZJcDYlMkZwRWhmMkZmVk9hUFVXR0FSY3A2dHQ0JTJGUnBNY203OXF2JTJCVEVyMk9FcE9qeEdBWXE2Nm1WUDlZWFR5ZjBTU0lpQThuWUxOJTJCZTFldWhYMGwlMkI2ZTYwb0NlNGVsdHRKZXJBZUMwYnE1bTF0SEU1Wkh1amNCSXQlMkJRaVlHZkNwWUpwSkVlJTJCZGJkSHBpc2dOZm1PVCUyRlQwOXEzYldHTHl3SjRya2lYUktCTCUyQllYYUFmMGxLYzM3NmYlMkZEN1dtQk5hYXFCSnZSSTdpN0J6N3pPOHdRZlB6ZHJIJTJCdGtuTkxkeXNFSkxXTlVTeXVNMlc2WUZHdE1pZHJVSGxsV3Nua0EyOTBWbm1sZmZCWGU4RGMlMkJ2WmtlTTh5Z01sQWR4N1ZmQ0hjTUNpSUlJWUNKczQxMVQwQjElMkJmU0RaUFJWVE5sZWJ2dlJUJTJGSWtaR3NVdnR4SVh5ZFRYaGlZYWxyQlFiYjJJRXRKcXA3dmJGa082QU9YWWwlMkIyV0NDdSUyQkxmWUVDTDN4NmU3YjJpNTRBbkY2RktRcnladkdCRzYyRHNTbEV4d3JMT3JGayUyQlhLRlVhZ281T1poR3B6SWtlaTJMQ0YlMkZIejh4a3lrJTJCMGdqMDd1S3g3dDlzNjBudm9mSmVqdUF1dGFRSSUyRlpQaEpTOSUyRkY0RFI5UVp1NTdtMDNjVHFvSVYlMkYlMkJ1c2slMkZkWHV3Z2RkVmNVYUdqbU1GaVRuUVpxNGVDJTJGU3NTdTFIbG5MYSUyRjdUamxtUjlJaG5MUzdVRjd0VWpSN0ZuRm5LUGpNSkhDZyUyQkxLa0tYbkJ2cnI1Z1Y1a3VxalF1YnpYSlhLR3JycEN6NTAlMkJnejNWTkx6NTB3Vlg4NmhRVlp5R1FCUHU5MktqYjJ5OVdOTW85NjdreTc5NnMyQU1mOWxpaElaNUFFcnlYRFZ4Y2djbVRVc3lsM3dmZzF4V2g3VWZzRG03ZDNiSkJuJTJGV3Z3M2NNRnhSZDdEbmx4dDRFeURlUmVHQm9uZng4a2VlVm5hbDFXeTIlMkZvQ2FNVDRxMG95aDhOaWRQTzdpWFZZZ3B1NWh5ZzVkdE5vRjR4UGs5MFdqYW5FeXlaYWY2MXJDbVZTRklIZThsWUxXb2lRJTJGMDhQSDYlMkZmZmhpUW1hOGl3bHNIJTJCMHpQMFRvQzFnd2RTYnhtdnZ4cVR3anp5eEpIZ3ZPc0RjZW42MnBzQ2lMOXUzSDdFYkRiam1iMU8waDJJUkxZeGV4QWRpb2clMkZxWjJWcDNWcDV6YXpFa1ltYXViNDhoR1JyeUtPa3BUMXNkTVdpZzlPMHg1ZUVqdkZTTldLVlZ1U0Z0MiUyRk4waUpSUTdzJTJCVjFkaVpnRDRtbVl1cm9jcTM5NlNwZTdqdEF3UlY5enY1eUxNMFo3MlJtSm5JRVh5V0ZWQXZYcGVQZ2s3bGZWalRpY0pIbWZydjdDUlAxZmFBV2NLVW9wTk1tRmdFakxoMVRjbWF5ZkdJJTJGSzJXbDVaRnNJODBZbXBueVklMkJNSHJIYWZxY2V2YnBGJTJCMXdzTmljR3FiQXQ0JTJGbWE0NEpFNDlPdThwelJwbXgwUUtTTHFicVhoWDNlVGhIJTJGN1pyJTJCa3NxMmMxTkp0d2glMkZ1NEQlMkZObkNRajBTZUNHVzUzY3IyTUdwRlA5T0NJbEVYeFZrM3klMkJSMUc4eDFGJTJGZmtrMTZIZlUwRmwwR1kxcEo4QmhiVFppUDBzM1dOMzl0c3ZhdyUyRlp4cEFMekpoQ1BmbktSOUhLTzRiY2t2ck9KSHRUQjhXNUEzV1lHN244alhib3FXTmJNbW1NTXRXaTAyMXRJcFdHaFJmNnlqbUZqckZ0YUZzNzFBOSUyQk9XbFJBbXBJd2dyZGF6b05ISmZmRm9mWTVkRmQ0alFWR1dpNyUyRnQ0WWNOTjJScWtkdG4wYyUyQjExYXgxTFlPa3ZYM0V1bTQ4M2NGUUpoYXNSSXkxNFRvVWV4VlF4UElrdzBNZ0FlRG9XZG4wN1ZqayUyRk5qU1NvTEgwT0ppNTNmU1JyN3k3ODFRS0xLSmptWWlybWhWdGYzJTJCM3NzcDQyVVY2R2xISGhJeU16VUl6czdkJTJGdkxKM2JYc0h5dENjS1NZbWllb2VQWENmSDJPVTlVZnFrTWZxT1p2VXdpNWJRdkhQWVQ5dTdBdUU1Wno0elFDWGdKJTJGYTJYV1RTeGJXeDRMMGFlWHM5SjJoRUl4aW5zSSUyRm5SdW52NmxyZE9GVmFIOEZxYVdpdyUyRldSQSUyQiUyQmVFdjJyajNLT0tuTGIwcENFNUlVNWRza2xTVFk5OVVCOE5lenNyVDNuZVQlMkZNYWFSQkklMkJoMVo5cTRNOSUyQjJJcG5iWXVoYmVMYzF5ZnBWOFlnWXBkSnI2bG1YelF3JTJCS2xJcEZLYXRUaVByQkclMkZYMW5ERG14bDhKbVlNYVJSNFBQeU5NMXBtYlByalFOU0ZlWGQlMkY3UmpzbGhHZExVc3M4MWhSJTJCc0FvMVh5MUZmajFSbE92Y3VjdGh5SFdUcmZJbVFXZWJIMiUyQiUyRkZhbnNnclBvUWQxZno5T2daSHBGSUFpJTJGQ3NKJTJGTjhrYnIwOWhIbXN5UEhzRzhvSVZPRUxIRjJyaEtlVjV6bHJlNnQ3S0dZWHhMY1lhdmV1WVlkMG1xUmoyeG5Db1lGTTVkTjFCNTBtTjFSc25OV1k2clg1RTNpekxqUUM2Vk5GajNRc3NJamNqenF0MTkyUU9RNnFZcDQxZUlpJTJGV0VuQW0lMkJvWlFkVEpKJTJGYTRZRjNsVWNRWFh5NDl2REJzcXN6dGFsTzVJczBKNWNhTDZtRW5DenlabnJoNWxDWVBxdnA3UGpOak13VjlaamlBJTJCUEc4ZTQ3Vnp4eGxWR1ZwSkpjb2ZjdmtzajZScXJtU3d1NEhWdE5FdHhCVHhicjd1QUdzJTJGM2Rab3hZY1RFTCUyRnJGMG92WXJCMWxqVG5KakRhdXJDVU9HT0FQZUw2R3plZXhkJTJCalFWR3VkTmNPYWhSVnpSVERmTXB1VkIxSFptRnJzejVYSTljUDB0V2Rwc0o4b0xDN2RnRW1zMWdYakZWRjNZbUF2TFBmdXl6UDlmTFMzJTJCYzU1Mm14TlpzYVFSSTNuYWFOYVVySkxFQ01tVHlVc3p4dEJUWTVIeFkwZ3JDZTZnbGUlMkJ1NDhkdllQaXEyT0JLVVRFNEtrOUxqR1d0NnFDSWJVbk9Xc1VPNUFwODFqWEVVTVRNMDZUWlN5YVJXaWZ5cmwlMkZOaXRjWU1DdFdjdHNiV0lqcW1QdHp5SG9uWlUxZHhXN1ZGTGpOMXRuJTJCS2FiUGpicWE4T1JZRXJrQjUlMkZienUlMkI4Q0dhTjlXcDNRV1pTVm9xc2paa3FydCUyQjFnbGdSMzBPdWUyOERYdk5PRWtiTnBadUZsU3lmcWYzYVFMZTRrSXZwSDF5dVdJeWlzblp1blpUZ1YlMkJrQWQyJTJGSjFBSWJGU25BaFh4Qm1zbyUyQjhlZE40ZXF5VDhzNVpqVjdENE1HdTk4WkhhWEQlMkZuRnp0T2ljeTRrMHpkUlY3UjFQZ042THNYSTl5NVMxWjZrNTl2OGRieG1ET0p3bmVRJTJCdUpIZWdtMHd5SWRheDRsaFJRcFR0elV6Yzd3ZmtWN1BxQUJmZEVCd2RVT2MxYVBMbHowNjJuUiUyRmclMkZXNlB6c08xZ29hZjBYZCUyQkxxc1o2dEhYYUt2WWdLSEIxTk1sajllZ2FxNTRpJTJGZFFTVEZSVjNpWTIlMkJuNmJTdGFlTllvNiUyRmdqR1U5NWd5eU1KM2tPTFhWU0pJOE5XWnh3eDhUeFQ0RzZRZ3U2S1A3Y1VrM1RLVyUyQjFSWEJ4bnhSSWM0WndTSEcxUTNoRFA2RzJQNExGR1hCRlJTeWpsbSUyQnhiWSUyQktjT3NoVWI2eG45ZkVRNkxReUZ2bjYlMkZqeUp3SVltMVZNOG1VU2NTTXBIM2licnNROU1YNGxqdU1iWDJhTmhmeEI4JTJCanIwJTJCME84UXppRXNNOTdaMlZSeHglMkZqcWF2WWdTcUJ6N282WU95eHNsc1R4RlZtSGZyU3dqeGdiNjZKTmZFZDJjNTFkcXBiZCUyQm1tbFJ2dFlTUUo0cU9FbHVvcmx0NWF0OEhrdU5QMHBnRUdjOTdwWlpqT0NOJTJGbURMRSUyRkNINUJWYWhBUmJWc3V4RTh4JTJGblM0SlR2TVJNMHZxWSUyRkNUNnQzUGdaSWVRJTJGMFNQNGZmMUJjRVJ5V2ptUE9MNDZLSkdZbDQ2ald4MWZEZVplNTU3dWt1QTlZRm44SWRMbUxNN3MwYlNnZ0twOXRZTnVxektyaHIxYUVZYmpvOWZnU1FxWk90OWhKQkJ4ZE5XZXhJM2VUTkdMdk5CMmE1YVc3TFNyM1ZETlA2MWxlTEJkcHJqYlRqUTYlMkZQRSUyQnZ1SjU0aXIyYTByZ1hiRUduJTJCUWxUOTJjUmFjNzFmbkhrRTRTM0VFcjMxJTJGSHE3OEpZSTVJeWt6ciUyQktXVFBLODd5QlpYRW5GJTJCcllUTWRtRlFFMDN3U1Y0STNoeUQ3JTJGVG9PJTJCYXhLaUttNkNNb3pKNmJwMTN2Sk85NWxhRUpRVk90MkdFWFhZZFpjJTJGcllQZkpsbFd6OVpoTkdpYkw5eEpyeWFCJTJGR05uZUN4VUJMSXdudW9FVXVxZ3hQTVZENVhwaUtqcUhRdWlaRVJ5enRvNDJjU3lyNG1VMFdQdGQxOUJXa1MxUEkxSGtPUiUyRkdUVm9hUG82cnllcXlqdUNoSEdLd1luQ1klMkZYVVRhSE1BRDExV3pqJTJCb1pITkwxSEh3ZlA3Q0tScHJRVjk1bXppNE5uNjRveXZQMm5nRldxMXB4RDNmdm5kUm5LS1dSQkhmWW1uZXZZUTBydGpydUgwR2hmbTVlOTNlMkhZcmJhYks3YWxselNRaFNSSUpFRlJvVUFMWFZoRWhJMzF3ZFFuZm1hRDZuWlZ4V3laWnZObUdQV0VnZWNUb0JjTWp6aGRvblRzcTVvQ0k4MlFSbGhmajRKU2pJdVVVJTJCVmhROE9HaVJTT3p2REElMkJlZjElMkIyJTJCODRnenlyRGNRQzhoZ05FMXR6SkNsNzhSTDclMkJ1Qk9kZjB4cEpNRWR0clk0TGpPUU45cWJTR01vdkolMkIwaGg3bDVvaHhlYVh4RXdQSSUyRjRRTmQ3SUNYNCUyQmVRUGVIZjRIU21NSGZickhnMTRLb1hvVWM5ZmdFJTJCbmNuYW92d1NLcVByOTNNSU5rSnlRVzVmUVR1V2xpZzNleEV2a2d6czVLdFhHZkNSR0ZhYXdEJTJCNVBsOCUyRld0eENTWFp6MnBiVFpLMHR4JTJCYXJzdlVJbUdTM1hyRWtkeElEeTlieHlCTnlKemlodzAzZG5OZDFhM3lCck1jU2ZBWVd1JTJGOE1uWmpPOEpkWW5kYWtDRkhoeEl0UVBkMTY5ejF6alg4eTVWQjNDJTJCaVVwZ09YN0pucHc4eVljeWhVUjZaTG1kbzBIeGZyamJNcWRvemFuRllrbWwlMkJYYzh3VyUyQlRwanVqMlJaT3doVmNzS2RJZmNTcjduSEwyS3dQaFBaRSUyQlJZRlhIOCUyRiUyRndkbkZpU1hocVZSVlhoRzN5WHdtelpoVFNOWTZsYnVyZEpkVWhRcVNpUHJmTmF4emxpT1dFeHJTbEhuNXBOVU4lMkJVTk5oaVI0akMxNlRUVjdzNEhCSCUyQnoxWm9ZR1RSM0E5M2swMSUyQmZJUm54bnhVVUhJMHhWc082eGZIMThkTnJUeXBnSUwzeWolMkJKdWZrQk1XRk5EWFlsSDluREpqJTJGM0U2ZVV0c1NIV05wbUtZJTJCSElMYU5OZmlJRWtVMHRRSCUyQmZsYXpkd1NCZWpOekZvMnNMSlViN1pFTWtwWmR3U3U5dGpLSG5pd1R3Nkl4Wjl1MHQ3OVdyelQ4TFBYWnNsVmhHZDVPN2dQSGR4a1c5MWIyVVAxZnlTNEhHMDdEWFY3SzIxQmh4dGolMkJRaktGZ2RKcGthSyUyQm1paTc2d2dwJTJGWVl1SlNRWWl3QmI5OWRlS096Z1d2ckdZb0xyeGs2ZERSRXFDamV3bzgwRjNWaE5ORVN6ZHlRU0ZlZ2xack9NR3pabWtjWVlHbmx4bVh0Z09aSjhwSVV2RGwlMkJmbjZLVjNMTzZlQ1Z4b1c1aFY0Q0c1bXFpOWVxN2JpMWVqVlZQUGp5aER1YiUyRnRXRng5WUUybkdjeTdORE9Mb0JvTWlpeVI0bk0wMHJad2ZuVXp4elkyc00xcWY4TFNTcVpQVlRaWTFkY0VFJTJGYXRZeGM1ZHkxZCUyRjNvYlpvM1RBdWJsYWx5REFuZExPS3VPJTJGTXhEJTJGSmo0Q0dScjU1MzI1OUpleGx1Tkdlbkc1eEd2eW9OZ3JHT2NoR05vSmVVOVl5WSUyRnlxUGkyd0NhTmt1TWZuVUJqUGw2OHJ0cThCaFI4WU0xVzMzZGJsMFliN3NyWjBVV1VHM1ViYWpJa3dYdlJvbUphbmVEanRXc1piTnRFRXRQVlpBV1doU21kN3RUSW83Z0VFMG1pMlNZQ0phUVFmR1YlMkJvWDd5enRTNnBJcHRhZUlRV1lQck9oMnp5T0dWemw1VWM0ZXNsMVN5dVUwbVhDNklPMXlGMng3TDE0cDNKdiUyRkNDbWEybUtEc20wRHFyc3VrMnkwN2RwWkhHQmQxWlBPRDAxUjR1U3dFbzZKSGJUJTJCQnBZJTJGbWF5ZTVXWiUyQmhMRXNTM0lYV0ZTTnJFclZlYiUyQktkUjBPaTQ0dk5wVVFGM200SHZGMHp0ZTkyTlQyOXRzcVlzY2trandtWFNxWkowNVpHcjJXNzZIZHlSU2hQdGRSSzhlY01ENnk0TDR2dTJkZTMyNkpWRUVZdGlHckZWdmRSYkY2ZXRpMGlTWGRRbmx0dVBCOUNjcnE0Zk9KbmFrcnh6dGI1aU9TcTh1Qll2NjZkbDZ6QzlXVmg4TmxPTFFXZTJUcTByZyUyRnp2UlpOOU5XNDBHUSUyRkdoR1M0QzQyOVVVViUyRkNtdml1ZUxkYkw5aUkyZ1lTcUVGU0RQTUZXOXc1OEo2Nk5OWFclMkJzeGxFZTFWeGZGc0xJcHBHVDBFWG5sN1BYMmkzNG85Z0Q4QUJlOUVTQlB0JTJGRmF1eFMxUFdyMlhkcmpFNWY1VUhBQTE0cTBMJTJGWVZZYXBWWmlpY2Q0czBpZFJ2UFNSWFAzUjZQVEMwMnR1TlQ4d1hTZDNybVY0cUcwU0xOS0lQTU5VYUdwa1pQb0xSWFJaZjlWeEtKVWpDZTV5YXdvN2NKSmlQa29JWGhBZGNGQ01Rc0t4WWFZT3BZYWxMQW1ZMXNlVWtNUlJPcm4zNHpacml1ak1UbU9UQ1hkRnVlTllhd2lKTDQwaUM0UzAwZHZ0WUx0Y0oxdmNKWlg4bENEaWl3RXpFbFhsN2JrVHVnOTQwTFY0NGNCQ1lDRkdjZFBFWDRRWlglMkJ2MXFDUFRGZVgwUkFxbnJnaGklMkJnNVlhZEN3a2VPeEx4VCUyQjRLbTFqNm8xcE1WS2d2ZFI4NHFSeVYlMkZPTGhxcms0Y2FPZWoyZE5NdVRxelZ4Yk5ES0dGQ1J6NlRUN2JkWHR1WmVxZXRET1dEcXBhTDk5azYlMkJmTHVIQnJ4eHRwWHp6bXJjVFRsckRaZ0VWMThqRkNqd3hibGtPYWV5anV2elBpcFJVaGtsQmRyYVZGdnZmT2tZRnY4Tmx0R0pPZ0R3UCUyQjJHT1laVHhkNXkzcVNMZCUyRjNqSUFrZU04WTlUcUZzTHdhcnB2UEFzSGYyOVAzblJtY1pHaFl0OFdDUDNxWVZ1TXpJTFN6V0Y3aUE1Sld4YmtZJTJCWVNzVkpXY1BpZVBMdW0xc3QwSUVKdGVWcmI1UVhrWWZ5R1dCY0lCaFduU2JwMDVpQ090SmhTdTY4SXB5YXA2a2dsd2MxVVlQTjNaMXR0RmphYlEyR3hpY1FMUm5vbjNLSzB2NmowVVpFcUM5M01yQ204cjZUNyUyQlRyc0ZlMFVibk5ocTJEdkdZcVFUUVFuR2FOQVVzT0RmclJZOEY3VFVUemlGbG5BcnFLcVBIOVRPSVJLSXo3NGdnZ1QzbjUlMkJuJTJGOCUyRk5Lb21BREdtYU9hZld3RzJHS3FJOHZ3cEhXcHglMkJtWklBbW8lMkZ4bjZScmVLYW1LTDhLVzVCV0dVWk4xSzA3UCUyQnkydnJrNmhEZHg2OEhXb1A2QWJiSG5wdDVTVmljQ2t1QzdxU2RNTHcwZXJsRDZnVTF5MjF5VWlPa3Y3amg5RllSUDF3aU1WSUY1VklTcUVHaGlReXI2U2RlSU5STERpMXRBWGRMQm9UTGs4VFNOYWdkVzdEQkFZZkU2OVB0YVFkMUl3WWVFWmFWUzJIdVlxbHp3VlFDM2klMkZRcHloU2plSlpPUU13Z0doaEdmblo5b3ElMkI3Um8lMkZnUlNRQTlaQXN6VXY3b2U5Smd2Y0R5TjBWSVl4Rkp2TFc0SGRXSko2QnVJYmFzZ0ZwUVY0ZWJGclhBTjcyRm5iU0pEJTJGWkJ0UkRBQUFnQUVsRVFWUjV0Tm9BdjFpbmkwMjY2S2RyaEJKN1pMVFQyQiUyQkVNYlJ6ODg3cDAyRUNyR1VJWFhlenUlMkJhM0k2SkUlMkYxMU0zMGZvQkN3THY5eGtrbmxoUyUyRjI3RHlFY1FINmhUNFg3YlIzM1ZZSlB6OHhQUHMlMkJwVGpKZCUyRkFoSWdzZVBYYTl5aXJqaXBtYTJDRyUyQnQ0bmpNSWpUMXlUelNzak9oVTB0d2ZBTGxaNHpRNGVEaEt2d2tiSkdSVFZ0WjMyWUM2YzZEcWozZDclMkZweDJKWGkzWDA0YkdMYUcyUkpsR0M2Z2lFRGxiS05ETCUyRmZ3cXhQdzViMjV0TEpPJTJGZWpmbDQ1V3haRU9FSEl5dFdzJTJCJTJCJTJGTTlmU3BPJTJCVmVOYzRReWl3SnZwc2E4OXFxVUg0YnF1VmlhcnUzaiUyQkIxNDJrTTQlMkJ6MlNwOWZHc3hKMGVqWERSeFN1M3BWRWJITWtvbnlYWWRscmJVSWhDUFJmaFhvalBTSmtaOG8lMkZtTUFRUW9rMVFBOHBOM3N2R050UCUyQkpEVWVDQmpXdENkTyUyQm5pOGk2ZUNBN1l5V09zVlFleWJ1Zm4zeCUyQmRTWTlLQjQ1TWs5c0NFaUN4NGFYYTZsblZ2T1R0cGo0c3BoJTJCNyUyQkdEeGh2R093dEp0Q3NGWmxhenhuVU1SdG9rVDZmUUVUSnBXaXc3MCUyQkljUHpYZE5EWWFuV3NDc1ZFMjNnTWYzcGVqSGRIYnlsOWR4YmFzNXpBczRuRTFTJTJCMXolMkYlMkZLOTFYY281SmNFMzAydE9HOHRmJTJGSHJEanhGRUdpWUFyYzhYcURkMlZ0VmhHMDgxM2t6UTFERnFGdmtoYzIzWm1ucHNjZ1ZQdUdTd21aN2pRZ3hqSkc5Z1UxSmElMkJnWU54eGJYRkxKJTJGdDFrd2tGaXFrOHRPdUxKUXJJcEZ0MWsydGdSa0FTUEhUTlhjaXhvNEpzJTJCYU1XMHp2VXhIZmRTbkZQZnJzcWN2b3I5R2hWNDE3YU1VeGxOZjNRaTJleFU2WnRxJTJCSlByREx3ZzRnT09Jak5EMnZCNHJxVjJWOTVwcTR6cG9KQ0lXUzFGT09LNUl1MURwM3JKZFBFaElBa2VIMjY5empXbm51T1hIVnZESVJXNkd5M2w3REwyRUFPNFNpZzVRb1dTZFhsMEx5Y3h2eSUyQnQ1Q2QzV1BpU2ZXVEhFUGQlMkJ2bEQlMkZydGVWM1NyZyUyQkpYc0VLOEtINGwlMkYlMkJsUzhiT0dFdm8zeDVwYmVnMW1PSlBodWFEMWhQT0xUekpCd2pTek1NMk1KUyUyQlJVM2NzcWpUV2JUUklKbUtnalhybW9TTjlsVUw0THEwTDVPaWdsbXpuUklnUWtjTXRDRjVZTjBmb2UlMkYxMGd3JTJCdlY2c1RmOHJ6d2x6dXl0T09jMWtlbWl3OEJTZkQ0Y090VkxuRUdQcEtZUVVId1dHT0FPUzFZbUpjMlpmSG1qUXdTeEhROVpKckh2RGpSJTJCMVozJTJCVVdvSkUlMkJJTndqbmpPSjlta3JtejV0QUwzSmFsdE4wZGhSU2tYNktGOXB1akNHd2d0TXlaTHJ0RVpBRTN3MDlZbm9WcHZnSmJ4WjI2WDFGY0ZHdGMxWUZzdzJGUnZ5VjZRQldHSzE5WGl6eUxJJTJCdXN0ZzFUMDh6UDZreDhHZmk3Mk1vcVhrd1Y4M3RxenZtMDhvWmlpWEFQbjRDMTJiMlQlMkJ5eTNkREVBNlpJU2ZEZDBCVFRLakV6YlBKSUtPQyUyQkpMaVFmOEtxOEFrZVJZbmNwZllRc0JqQWI1OHYwTjYzcTMxTERYdWxJZ1JUaFlGTHVnYnR3M05vU2wlMkJHWnJLdmprcUM5MCUyRkhrd1R2SDV5M0slMkJXa1VuYjQlMkZ3Y1glMkJFQ1FxcThKTGdvJTJCbzVUZGJ4R1lLWDVQVWdFWmt1TTBoYThhcWFwM3JXVXdWWnpGQzJ1NkFLUHB6OFd3NHg0UGRCZFhHb0ZtayUyRmdrd2VOQkwlMkZZOGt1Q3hZOWJySEtlVWhVOVdRSG1wUDBad1c5bVRWeG1YRWtMbTJaNWd4Vm0wY054ZyUyRnhzUWpsalNEOGRXRjFjYUhjMG04VXVDOTdvYk9SSWdDZTRJSm5jVG5WWVdQc1ZDNWNYJTJCR3NGdDdXZFdzYSUyRldjZGkzNjkzcyUyRjdjN3VYTmhnWGFMdTdYc1hwb2tlSCUyQmclMkZFTVprdUQ5aTNla3RKTlhoWThuUkhtMXZ3bCUyQlNRVSUyRk5vRDRSblNWeGJYUFprSjlpM0pJcUQlMkJna0FUdkQ1UWx3ZnNYNVM2bG5WQmk3S09wNU92JTJCSnZodHRmeXpzaEFlR0QyQ2k2dWtCamVMJTJCc3RGa2lSNCUyRjNZOU9ZTDNMOTZSMGs2dndHUWRlWXNkOW5aV1Z0OGZGODFjeldadFp0Q3QlMkYlMkZJUkZEbzJFSnJoeE1kYWIlMkJHNm9NSmdIUmFoY2czZVd5U2Q1WmNFZDRhVHE2bUVQN1Z4cXpudjYzTndvYlFvSzZmR2ZLcmV3R2wyUExXSUsyY3pET3M3M2JoSExwVU1veGdLbWVRM0N3dTBqMTJ0YkpRd29ZdFd6aU4lMkJhUGIxQTV1WnVXdWY2bjJseDQ5SnJpVDRibXJ0VzJvNENtY1B3cFh3ZmRsOU00SUxhemFldzU1Wng4Z1p0aHVvTEElMkZVdHpPNmIxbzlOTldNWTFNU1ZQaVBIYkNoMDlNck9mbnBmUHBLWDhCeXl2ZUJURVhYSXVmJTJGUDAwa05WZU9vemw5VVk2VUtkZmd1NzBQM0ZmSE5uMGI2SXh2dmNUbHl5WkNwakElMkZIV09ZSDFXRWNiOUlrQUlMaEFQSGY5VG4wdDlHWHp3UlZuVWV3dGZZWnFvaUxVR1klMkJYU2g5cURiSUoxWUdqNVdKMHBra3k5VGg5dG41Mml6M0M1RHl0c2VBVG1DNzZZZWNXa1Z1MzRMaDN2RWRkR3daZTN4JTJCaVRQQ3JkVW1WRWQzbE1INWQ4YkdTUUttWUswQ3BMSEZoYW9sM1puZ2xxTXFMUlc4M1hyT1l5eU4lMkJEU0tIelY2cVdIUERtV0JOelM2N3h5OW1ZUU8wTXZFNnYlMkZOdmJjMG44d3lwRUUzMDJ0ZGxZWmpxTUtyeGRXWkdqQjZ5OU8xSTUzUXhYeDRXQUlkd3MlMkZiYlk4am5ERUt3Nk1XQzZyWkI5dTVIQ1liZnlTcVVIelptNGR0S0RBczZxM3VvbUxKaDZUQjRSZWZia3M2YTJlUXkyJTJGSlBodWJOR2JWM09yMmtBUzJmemlac0dTU2Q2S2VOV1pVUjdLVGRmVnYxV0VvRkFjdjRrblZjRzZ0b0EyY2ZGZXBNT3AzTE5MalJtRWtFZU5yUzYxeFF4REozakpjd1hhNDcyNWdISm1LWHZkSkJDNUhwcW40M04zNU9obk85Vkpwb3NmQVVudyUyQkxIcmRjN0xxdGlmTmpLNFZ4RFNTM0RqJTJCSHh0ZEt3WFBjNHR4YVJodW5tWENYaFpkTkJEZ3ZEd0MwVmF4T2xEck0lMkZKNWVHSkkxVHk3UmJlR2FaSVBDa0tMRzlUNkRFTGMwbHRyUEpPcndoUDhvQlNJbVlyNHY1N20wYlRGbWFTTGJIS2tlbGpSMEFTUEhiTVhNMXhjdzBMVlljaGNsN2xJJTJGQ3gya3AlMkYlMkJlUiUyQkpDbyUyQmFmZkZpU252Q09SM0VvVmNJJTJCNlZpMGVNdHFOMDZOakk4ZWRMQ3ZSdmU2UG8xQkxVUjNyNE8wMG1IRzdMaVlSSVV1QSUyRmJZQ1hMc2pUdm5ZeW9wOWFodWtKQ2lzTldDVGlubXFNUnA2WmswZlA3WTF1TXE5ekJDVEJuV1BWSnluRjFEb0VhcFVRSHZHRHBrSkRzNFYlMkZUQ1hhdDEyOW9SYVhvTjVHSVpubyUyRkJJdmdldXJ3JTJCQzFsUkpuMjJHVExHam42aVZMSnhQRExXWFBLZzN2T1VKVFB0bGlRckx0WjEwUWZTUWxsYzBtM0tBYTZqdmQlMkJXd1RYbXM2d0R6UlE2d25XMHdTaWU2UXJVTkFyNkVwYmpod2RLdCUyQlExMk9KUGdBYU9GcDVXeG1HRHNqZjloUHJvY1lTU29wOFNuWTZGRWdoVnVRczRuRDZLNWhnc1NvT0V3bDFhMmdIdnBDUHFudnElMkJxY1YyRmM3RlBJdzFzNFJGdzYyWSUyQlljcWVyMEFTQTd3RXFBYiUyQktLV0VrbzVvNTdsVzNkUmRmNkpqdGhmYjFTRWYwbDgxN1glMkJFdzJPUktnZyUyQlFGanRyVmFnZzA2dCUyQjI4REIxelhVY0xTS2dpeGl6UzVHYkozQVc2MEd2M3pSUkY5TmYxUkRXS0lsbFBGZlpYamcyYlVNUnRvaiUyQnE3S0ZzWXpDUVRlVEt1ako4aVJ1ejlhYWZzeUpNSDdIJTJGT2RsaWpPb3h1cSUyQks5SHFQQkd0ZEc1TG85JTJCQkttVEZheGJhMEN4WVdxdkxIVVlWTEF2cWlpaXBPcTZlZGNvRGM3ZHlIY01QaWhHZGtENGU3dEZweSUyRm93NWxGWDlSdEtNbVVCQiUyQmdyU25Xc0Z1Z2slMkJTR0FzVGJEanh2QzRRSDRpZ28lMkZMbzFBR2drRWRRa0ZVaHJDM0R2VHlEc3hGWHpBSVYlMkZ5S2dsQ1Q1a21sSldSQ0t3SXdLUzRMSlhTQVNHTUFLUzRFTzRjV1hWSkFLUzRMSVBTQVNHTUFLUzRFTzRjV1hWSkFLUzRMSVBTQVNHTUFKRGd1RENBQ09qWGtUbkFlaFFPNjlKQmpmJTJCY0YzU2JqJTJGZkNFRHg5eVRhJTJCYTZOQTlxJTJGZTVMQm5KTkpna080cldYVmZvUUlESHFDMzdiR25ORmg0V090dlBQQ1JXJTJCZkJBS05IUlk4ejRFJTJCTEEwMGVvdW16TCUyQjdFUmowQkg5dEE5JTJGMHloWk1FMDRLM0hpaXpTOFRDYndWVk9tbGklMkZOSXhJJTJCWWZDUUNndzJCUVUzd1J6ZGc0bmpGYW50eHN4VnhTMlElMkZUbXlrZDlaUVhlVllDSmFYNE5KRmhmb3BnNjF4cGI0U2dVRk44R2RXWTJwNmt0VVVUWEJCN2p3UEVRSG13eUpvaDBwQUUlMkYlMkY3RkpJVTNkd2hDOXN0Qk5PQ3p2ODVRbEpOR0x4bG9jNnBmbGVpcDZsWUcyN1c4cDNjMVpiZGFtQWpjRzVwcURDRnFrdjhLbmlEZ09jOWxLUCUyRloyQnJITDkyZzVyZ0MlMkJwdyUyQkNpZnRka211Q0IzbGc2QmxnQWQxZDBkNVo1Z1FrUnliWlV4ZVp4WCUyQmVMTER2QjNSJTJGSjVFJTJGVHNudVRJOXdNYmdSTldHVlVlaGVTS20zbEhwcERORjR5aDZRTmI0JTJGaTFHOVFFbjc4TzA4ZnExc1pvZ2hmb3l2ZkZPZXFlOFVQU21mUDJHdVBGMVFiWmJsb3VYQTk3aWZYSFJZV2U3ZUo3OWJZc21iOSUyRkVUaDJwZEUwbkpKVU1TQWNrVXpDNTQlMkJoMnh4bjlLOG1mViUyRmFvQ2I0biUyQnN4TGN0cmJZb21lS1lHNzgzTzFYN2pCblMzMWJLSGF3MjRRZ1FORUklMkZvRUprYWhHYm5VTDhUZDBWdTZDQmx1SSUyRkExRlhHcGtTVnBFbUN1NCUyQnRxeEs3bTZLUHBlVHZEJTJCVFJvOXdxNk5FR3Z2YmZyVGcyZXJxdUFqbGhRUUY5emEweXBKeiUyQlJlRGtVcVBKcjNTTzRMOU9VZUNjMGVxZ0h1aDJoZDZncmxoM0klMkZnNGpieDNmeTUxWlFRWHdGMWRGU3BZejlVeW0lMkJDaVUyUjdvUDd1YkMyemY3dWxMTTB0QkNUQjNVS3lqJTJCVjBQMFVuJTJGNXlkUzMlMkZwWnRIejF2TE5uN2ZqY0p2a0l1VHVFeE8wUWYxeGRCT2Z3U2JydEZLajNhT1FCRG1DRCUyRkNXNjI2VExWT0g5MmJudUxNR3Q2diUyRnA5WDhsSTBjWDdUWDRvUUFQSjB2Q1Q3QXUwZTM2cDJ6c3VNb1E5WGZ0aU90Rm5vSm9LYU9LQjVMTmczRyUyQnZTazg2QWVoYm9qJTJCRmdOM24wZ1YlMkZ0dFR4V1A1ZjM1cGNFY1NtbDEyT3JNMVZ1Q1gxbURZOUtJZVI4Q0hzMlFwSWFqbERFczdBaHdxR3MzWVRGYTFsOWVuT3dwaVVYWFdOTmVYTVYlMkJucWFTWWhQd1p5cVF4R2hkSXJJc2JBT0FGVnRNNjdGd1FIODlsaWdwc2VvaTNGVDVGWDV2Z2dybk1OZ2VGeUZMJTJCSyUyRlNBSnNNSU1zWU0lMkJmT3p1OFpHeEZoZGQzb2pwTzhWQnZ2NWV6UWpsRG9WOEhFRk5YJTJCV0F1NSUyQlJCZzZRbiUyQkw4SklWbmFZR0dqaDBOakUyZUluQ3Yxclk2M0RRRXMlMkY1QWclMkJTb08zNXVScXg3Z0p0RnNFdjZJNlZEaGVvJTJCJTJGVk1Sd2ZIWVZrWjdxS1VRWVJ2Z3VZY1Brcms5eUwyeTJDSnFSWWZGYWlBbGYwNU1VMVdyZFVGWU1NeWIzTkJyM1hUZCUyRnJ3cWRid2pBJTJCMndTNGZCTUhOVUptRWM1cEY5Y0xoQVBLY1ZSWnZwbVoweDdPMTclMkZlR1liVHl0aUtNTURrNkUzU3JtbEZPVjF0SHNicXhBeGFmTktqZWQ1eU4lMkZ0U2Y4c2FjZ1JQbzdCc1hwNDIxVTBncDY4Szc2Rm95dkxlak9BUDF2R1BTMEw0aTREWjZmYTRjM0FFOEtzQTZSb1Jyb1ZCM0pleFBaVGE3cEZGT2tTd0xJQTNMWk9ldDNSeTcwTCUyQlhGekpidWNJTjdWYnNKMzF2aWl2dTBmbzJyWHpwNm9ZQ3Bod3lLSkMlMkZjdmU0bnhCaFhHdVR5RlBDbUozWXlhOG5YZ2J0JTJCZ05UeDNBR3FYQlE3Tnp0V3U3MCUyQlg0bFVaSEN1ME12QkRMSTBnJTJGVWlOVEg4Nmx5MkxKTjlEU0RtcUNkM2RNTmt6QkpZJTJGbTY2ZTdDZlRGVmV6Nm9BbjMyREpqMldRVDA4NEpmclBtaTNZY2JZOUtZdlR4RXZqN0J0TzhsT1Y3YXBjQ2JKMzhBeFFEa0lwS1NGU1JuWjNuVVI0UnByTSUyRmpHYll4Z0IlMkJ1YlJRJTJGMjg4OWJ1OGtpM2ZaTUllMFFRUnVtUnEwTHJhSUplMFdWWVptR0FLJTJCM3RRUVBVQUZ1eVpxRHhhR29KaHdsZDdkTDRrQlREQXJEMFg5eUxzOGRXVjdKMzFKa1JPUEtKbEM1ZkxPUjRJMTRYZzNnMG1mR3B4M0dJcXlKR1FueFY1eUozck9ZeHNOYmZQVSUyQlNCdDIlMkZOMW83dWlzdTBzdkRmaUtMOGJ1dUhzbHZZQkptRiUyRiUyRmJvWjZLWHdDWkRUWjJkUjFyaXdYcWc1Qm5VQkglMkJzRm9kbEpsaGJvZzFkRWhTeThLbDhlcjZiQU45Wnk5cFdoaUF4bmwzMEo5Yng5UiUyQjNZU1R1dHVoSVl6Vm9iMFE2MmVrTnRTc3EySnhXaEN2dCUyQmdnWmpKdjVTeWQ3SzJPcDQybWw3SEFMNEFNN05MQkhBZlFwJTJCQUwzYVJmMkZBTmNMQzNTVlBYTGxVRklzbSUyRnRDVDE2RXdaNFJnViUyRnVzWENhZEhFRnI5UDhaUEt0U0gxaUljbWtMcWQxZSUyQmlTaHpwSiUyRnl0OVJ4JTJCYXVjWCUyQnlJSmdBZk95OSUyRlJydnpNMG1BT1Vlbm9FUlk3eGhOcyUyQjFPTmIzZ2tvcXY5N0cyMXdpWTk0ZHBtayUyRnl0blpodElkTVhmTEZ3YUd5NkRXcUNkNzFzMHJtV0l2T2ZLYUFYeGRMNWQ1VjJSb1Z4UUpOSlBvJTJGdTJJVmVySjJWMWJOTiUyQnIxMWJOWHlBQlRaNUI1TjRhdUg4clQ5WXRYdHZISjJDQkw0U0d3TWlUcjZGQXkzR3RyWVdLYnJKNWFHajlXSkVqR3h6ZEJnZVRPalJ6NFpZeWUlMkJzb3JkM1dMQ0RiYiUyQnduUTNsZUpsVDB6USUyRnh4TG5jNHVOUzRQQTVrYmplbSUyQmZzTFhodm5FT1JPY2Y3ak9yZURIVU1EWFcwMVFVaW1BaWRhVXAzclllTHQ4WlV2JTJCSnRWZkhyMkxyakIyNUMwVGZCJTJGRVVvZkJrbFlTZkJjdE5mTTdURWhPNVEybElVamF6cEpOd2YwV1ROQyUyRjJsVWpYMU5sWHRIQXJZZnRqcFNod1hmMzVXcDd4OXN4emxuRkR2TnE4S0hZQnhBa0g2NWk3WjlqdlBoeWZnVzdpd0N1ZlNwZmZ5eGVQVzVhelZhdU5tQ2lYYSUyQjlmQkQ4MDNqTjhScFhoRHZXS1clMkIxOXpORVhmWkxnUGIxN1hUc2ZVVkU3TmpIOUlnSUs0cG0zcWdTJTJCUFNwZlBxS2s4elR5bGxreDhFJTJCQjY4SktyN2lIQkp5a25ld3BSblVCSiUyQiUyRkJWUEdXbFp6OUJSZFEzamsyU0x0aXQ0MmhOalp6UnpCRzFhRklDMTZHam5CUTFiZm5rMXpkeVglMkZzZ29jNGRQTURTS3NyOGlib0VKciUyQmhxYTF0dW9KRE1xamN0YVRQS0lrQ2xHVDhXZ3c1ZnNTWnA2VzlkWThsOWNnb2tobmJmWngweGlQMEpsTlAzUmlXU3pFemtYVjdDdm15M1laOXVIejBQQXo0ek00bnglMkZud1ZPN0twWFY0SkxVMVVuTGJjYjBpemNpRWtqaWRVYVRYQ0taUDV6UmIyYm9sJTJCOEdrZVBWJTJGbTN5NE1RV1R2YmolMkJqTWxwOG05TFJtdlhzTmUyOUZFSDVsNSUyQlVXN3IlMkI0U1AlMkJmR3hEZFhzdGFTa09RTEdSUkpBdWVLNklYdUNFM0ZoazNyVFpxVmhza3l5YXBqNUNqRnhiUXQzdVNJVWJ2RU9HdDBYc1ppZ0slMkZlU3hYZTYlMkJudkc2JTJCbHdSM0U4MCUyQmxOVWR3Uk1Jckh5cVFKc2NUN0ZpNUUxU3pXSkRnZW5yd2tpN0h0c29hSjM4ZkpGbmw5TkFNY0xwUHQ3V3dqdW5nS04xTUI3SzBYWUlKQmlQZmlMUHRFcDJVTmlFZnd2ZHhBZkg0RFQ1NlRpbXR2R1dMJTJGSmRWTTV1YVVXNDNTWjRsZzZ2M1pPam5kQ1R6QmtWN0o4dEZoeGg1OXMlMkZnYXk5S29ObTlKVFA3ZmM3VE5FM0s1NWlGMk9xdTYxdmIlMkJRTjZpbjZJNXN4T1FldGxxNGVYWVpSYU1yV1NYdXlDb1FvblI1VUNXNTM3aHRaZ3hFQWNZMklNQVM2Smd3SkRRdzkwVUh1UlJyYkNNSkFjc29MaGZUbG5zQyUyQnVJcWZ2b1hoOCUyRlp1dFYlMkJCNGdYNTJtMDk1WXZsJTJGUTJybVZGcmdDYk9yalVDdHk4dTFHYkZrciUyQjNhVThzQ1IlMkJyVSUyQlVObTZnJTJGMThQczRwekVpRmZiWFQwWFZUSzAxOTRpWGJLR0I4ek4wYiUyRm9LWiUyRmI3ODhvTTBJYUlaRzJGcmZKYWlUQjNZYllIWG5kRWR5V0hJOWZ0cTRqdHBEbFY5QUlXZkRUNXd2MTc1eG8lMkZWQTlLJTJGdGZCeFRZc3RyektYVTd5dWFmcXRocmRSeiUyQktQUVpyOEc2ZTNPMWNVNTBjeXZOTWFYczRFUUNuOW9FUDh3VGh1blppYnNjTEthV2hncFZVRXZ0bmZNTW5VQXpVNzN6OHNrTzFyRnU2Ymt6T1dlVUdVR05FSzlOOExOSEtRb2h4QjIzdkgydGZJenloOXdJSG1QOWQwZ3VHbDBZZjZTcUVHNHc4UElBMXhiRllwWjVmeDNIYndLZG0yc2pkQUwzWlZQWE1aNjVtaiUyQjJ6c0Fab293VUN2QndidXdYWDY2cVE1OW1tTWVucU9TNkJHcmxLUVFvQXBnaEM3YTBtJTJGQmR1d1dQYUFiOXZMdWQ3VCUyQnNOQTVJVXNubnNSQjhXamxmR0xUd1hIdG04NHNrMGo1akxOM09UMTV2Mjg1cCUyRnE0anVOeGtjNHBjUDZmYjFRZ3UxcWM3ZXd5TW1IJTJGdThFUTIwUkN2WWtSN05Tc1AxaFlUc3MzQ3pFblZpa3RRSjRsbTJMWSUyQmk4WGl6WWw4TzgzTjFmelRhb1lIQzRJSkF3JTJCTFV0OGloOGM4bDFWZ2NocmwlMkYydXlZRUtyQ2NTZTZVU2JxZ3FUVVBIdlpCVk1EOEMzWVlVZiUyRjJTZWI1dnI2Qk5XOHFNOEttNjdrZVZrQkwlMkIlMkJtcFd2WVpCdmZ4U0t2R1RCclZuOXYwRW9NRHlqMUFocXlnOGp1Q1I0TEwydkg5TjJQU2F6aTg0RTQ3JTJCYkZISmlFSDBoUHdjclFFSFJHRkRMQ3hZWUlYJTJCbWhoY2kxYThyRFNLSk5yYklaVzExZDA0WlBqN2VLbHhYaWttR3psdkZCcHQ0SXV0M2dQY05penhDVkVETFJFNEpTUUlDSmlDb1JBRlVBSFF4ZW9yMEZnSW5CRXpMTXNYaEUzRGtBVlRWa0dsQlVBRU02NFNrcEtnNHJjMGlwMFolMkZvSWpsYktQdDRrcCUyQmxxN2dzJTJCS2lpMDAwVWE2WXNSUjRTV1BJSW8wVXNZT3FNTXF2UVBKNkJtbmxJU1NDN0NrS3ZzQXNiWWJZMEx0b1pmdkxyYXJucEZoRzhPdXEyYVo2MW5ua0tIQkpwM2p1STNuNk0lMkZGaTNadDhwNWNhQVYwaFBua2Z2RGNvOWtQZTdzN0JuWHBidWJrNlZLaXB0TlFlYllXNlhoVTdIcyUyRlRFJTJCTlYlMkZienFZQmFhdEticjdDQ2UlMkZZQ2VkTENKSW43eUlFM3M2UnJuOUhKMlN6dkM3VUt1blZmWWZGc0lEeWtLdmVQaEhOTGNYWm5YVnJOZmpQZVFOMHFDT0Z6WWE0OXZXZGYydFpXUXBDV2xiUHVJT1JuQiUyRjFUTnR0UXhHR2FYblFwOCUyQm1PRnZxZDZxbWRmdkpjRTd3dFUlMkIwQm1kd1JQViUyQkN2aiUyQlJyZjNCUzNLMjF4aFhsUWZKdzlDamVZVm1uJTJGMldpWjRtVCUyRkYzVG5MTXljQUNoMnVmUmY3ZDM0Y1ZhdVMlMkJlUklWOGNHYzJQWEpYc29VdE5sVm90WjFHNkpUdmdlYldNSjB5cDVBNHV2TjhmWTJ4ajRyazMxVmg4RVZIa1JHeTRpRjRHcG9Yenl2eVB0NFhtUFFrVXhLOEo0UUd5UHZ1Yk5HVENUNzdSSUYlMkJqbE1WbjJqZ0d6OXV4WFI3MTF0WWlKa3FIYmswbjJ4MEtzTk9ONjB5a09rQmJjMTJacGpVcUYlMkZQMUY4cVBzOEdGTXNGQzlDdkFCRSUyRlRlT0hXMlQlMkJOSWpzQ2dRMiUyRnhBMFVmeE4lMkZIdmtzTTUwRzVwQVNiU0RLNnBBMGhLQUY0OGxnWjcwdkw2YTFhMWhrYnNoa2VueEJBJTJCcFZsQ2RISTk1NWhXVjdQV05KaHdYYmQzbmhPRFhWclBHdFF4RzJqb01VJTJGQzhSJTJGUDFwM3ZTdlMlMkZlUzRMM0JhcDlJTE83MjJRJTJCaFR5MU1KOU9kMXJjelhXWWI1aG11VzFXS2dpZ0VWTDViQUhOZHlyRFRpZDJwaE5OTTFDMTFVUlZ5S0xBTXA3YmpaNUJ4S1lhSTd6RiUyRnVpSWpUJTJCaTBlR1BaOFZuNGlvaXVVNnA1UTFsWVJnUnl4cjgyaXIyJTJGVm9PVTdhdHdWVzQ0NUVKMnEyeFl1eEdla2x3TjFEc0J4azd1Uzc2OUZQNTlMeFlpciUyQnZqaSUyRjh1cVB6Q0VjOGdwaUdoZk9YVGRSanZwVVdmVXdtWmdNaER4MzJ4azdXdDdIb0dHJTJGYWFSWDhXRUNNM0NJVDljcjJrSCUyRmVuZDA3cDVTWGxnWnpPclpPJTJCWjFPMFM4cFk3YzFBZHhxRTN5S0R4cHZISyUyQk5qcmRldmNrbmQ5RjdnMTQlMkY1dTF1RGU1WHlNSUZNZDRIRjM2N1V2Sk45bVZINSUyRm0xVFlaQWdBNTdZNSUyRnVONTkyVnMzNURYejlSNjAlMkYzUDhPbUhqeEc1UDAzYkxXRkRwZXQ5cFlVbSUyQlFVJTJCMTZJZUElMkJpd3IwYjN2YlROSG1uazZtNktlV2hDY1RxcXl3OVJCN0VxbEJ1bHRNUk04b1kwR053RFpERjNsTTF0dmUwRWY1dTdORjl4THk1Tk1GOU1KWWk3eTFsdjloQThNM285ZlBmZ0lyRmhSb2U4UWk2ODQ2ODlJVkhkWTgyNkFqV2NHNkolMkZMMXVJJTJGZVlpbTd1N1IzMVpyZmw0U3N5TlJZa0txWk9EOHozMVhadHRtcDB4RWNFTW0wQ3I3TnJrRGs4eXZrdUFYNTlDJTJCOXJXT3MlMkJjOG9ZeUdOd0RaVFZVbndXQkhzcCUyRlJkd3dlTFRxTVRtTHVvUU52bUFTVVdWZWF2TTclMkY2c05YYXQ4dFVmYzZ5aWZyVlR1VjBQUXNYJTJCUlJHMHhiMjBwZWEwJTJGSzdwcnUlMkZqcFYlMkZFJTJCZzBNQkhyYncycEslMkJhaE1STWNBSzZ2NXY5YXclMkZCUWU1byUyQjNnUHQ5MlpyJTJGVzdOSm0lMkJUeGR1YiUyQmpuZmMlMkJzeFlSaTEycU92aTZvQUR5NHUxR2JHbzhwVmRUZzgxVEkzUjUlMkJOUjg2d3c3SGR1NTVUeno3NXNnTiUyQnZzMjJIZUg3WndxMVhnZEVqS2RPZDlmeXoxYUU4TUFmVGdub3VKZUt5THA0WkVYbmlYV0tMdktlc3hwVFEySGVGSDNNcGdBY3VyREFQWSUyQnhUdW9WcmZ2UGt3aGNQTlo5YzJJbmV2UkhHdGZ0cFB0RGFidU0lMkJldlFQMWEzT3FJSmpoYmMlMkZ1TEUlMkJHOVgzVnJEVDY5biUyQkh4MHdFRVZzR1Z4b1o3cXRHNDMxR01hNWVZbWV6ZGRiTFl4QzY5JTJCZFpJJTJCeDZrTXQ5SmRWbVdjdTVtVGhmYW9xU0I1N1BraWVrbHY1RTh0d2RFYTVRMng3S0xiNWMyc1pxdldzUiUyRmNXQWxqbTFiRG1TVmViM1NPemhzOVJSZG5oMzZtcGhUbmsxYTM1QThrT1lPYTRBJTJGVm9TJTJGSGEyNWF1Z1Vqc2J6RmFNc3R1UEdWaWRvMkQ2anhnUDFNQTElMkY5Zml0bVIyJTJCNG1SYiUyQiUyQmVXSiUyQm1WTzVkMjhtdDFkYmNBTjBUTGFUYnp5elVuNlhLY3l1a3MzdFE1OWt6TWc3TlJPdnF1THBIZ3ZwMFRyY25tbDhlOU5KamtvSG9LZiUyQlIwbUpDVHc5dWk5amdJUE5MYTMwTHdIOWlJZHNXSWpQalpBMlBXS2doJTJCJTJCWE9SeHRKNCUyRnM5ellRb0VNRTJWRjdoOFFhODhuOHp6ZngxcjJZRWclMkY2QW1lNlRIWHZ0NkUyMHdnRFF1dVhUWlJlNkEzNE45VmphTkNpcm5lSG9GdFdhalJZWXRpT1BLYVc4JTJGWGY5SFJ1YU11bnNpeG1SWGZydnBoSHlJdHpEU2ZhdUxXYVlqUXJGRHJvSmZ6dlZWTzZubFBMU3Y5TGdpRjlzYWZDakJyY2FFV01WdU45Ym1nUEh4SEJ5bzN4MnJvRWwzTzZhdjQwU2JCdDZMM09vWlJESVVROTE4NHdiUENxVTRucm1JMyUyQkJRc1praDBJWXVaY1BqekU3ViUyRjlaVCUyRiUyRkFxMjNFU0liSjZLUVdHOERoJTJGY202UHQwaHF3SjVrRDlmMmdKcmk0dlZXVWJxNTVzJTJGbUhZNmtReDh0Zm02elA2eTNncyUyQnZabmQ5MXdFM1JIVmtoc09yNUFtMlNVOW5DOEtWQU5hcyUyRmFldjBpVzUzS0xUZ1EwN01HVXVMdkdVOXlSSlJTQWhqMDcwcTNOM0NTWUtRSXo0VUhLd3psaFY1WHVncHYzZ3Y5aGFROGMzUmwweE1DJTJCNmRXRVJ2Y2pvVG1MRWNoM244JTJGSk1ONXZaUlFoenZvbmRSZEVhRjhWd0l5Wm4ybjIyVFhoWGdkVzd5cXhjVmVXdTdpOEZlaktoVVYlMkZLZmFRZ0xnOWpwJTJGTkYlMkJkQ0NuelMlMkJnTCUyRmFFeVZtbDdHRk80SXJvdkJxUW81OTA0SGFxSjlrRDdmMmdKM2hCdXJuNnI4MmQ4YnRGSndseHZPaTF5ZnI4M2dJdFBoNUp5V2JneXc1VXQ5dFZSM0xjc2lMblJ6dkY2OUNmcFpnYjNtJTJGQkJLR1RyYWY0cVFHcE5CRGVzeEElMkJaQVRYS3dpb0F1Z2VsV1FrSzNDWVQ4R2pOcGt3V2pqNXR4OXhzeXZmQTJ2Vkdwb2RpeFBIeTZ2NW1ac1lQaGV0ZzElMkJCOGc3RE9uNVg4YyUyQkU4MGs5eGJnOURPU2FCSlZvNlUzcm9CUVNJUHF5eVNGNjJMd29KekZtYSUyRnNycTlpY0RielQ1M3YwQjFEOExoeENlQWsyJTJCMVhTa3FwaXVNTWlpUzBjVTFxUUpOaFdoJTJGWUhVJTJGdzhJSWswZkRKR3pYVGlYR05xU1hpU1JwV1NhSUlMR1NNb2RQZ1VDSXFJVVMwbUFBTDVLSFdOZW1vc09QZTIzN21kZjFBVFhJRHhUQVAlMkY0dDBXJTJGS2tnWVdSa002M2psazEydGhickNjemI2OWloN1NiNVY3UVpLeVVZRHVackNVNDZraTFmZkN4R0R6ZWZhRFJnbXRpaGp5YVolMkJMMjdzRUhSWVhyczIyalpIc0xiVGJ3bDFFUWZmSEklMkZ3bnJTdiUyQnY3NjZxTlN6MktNaSUyRmFsRmFrMFFpMmpxS2tXaUh3b1lYUWhHQWxLNkFjMG9hUXM0WEJDSUh0cjFQSWxvMGNUMWFNUUJ1YXlpdWZtOTd4OW16aTUzcDR3Nlc1aWFOaTFVZWt2N1RLMkM5REk1OHRENExXbGVnN2t4ZjlNUkJYWGNmcThMQ1ZTZVIlMkZvWllBQUFOelNVUkJWSzh0Sm1UclJkMmVOYm1xaW4zVHlHSHZhSkozZCUyQnR2aEliVDUlMkJicXUlMkJYV1c4JTJCMTZEbkZvQ2Y0N0ZwMlpBaklQNXBNRkxjMTJ0ZmwwTlJZeU5jVFJIUHEyZDFiT0xsQnhBd1QxeVdURkFpcldkVHZkR29iTGYlMkZldXZBZUdacjZUbGtJeHRZYnVNdmdlblklMkJVZVk0alFoSEZQZTFjdnJBdkRndXdVVHJjSE5OZUdLdVYlMkYzdmY5c3hNWHBtMEIwT2dqeDclMkJna3dpOXhxb3ZMQTFaa2tLTklWVjdhTnRLaTNydFVDUFVraHdxejMwTm01OFI5MWlWbU94MlJQQkV6bHpMVU1RWVJKMnRWamslMkZMZ0pOSzZqdU14dDJacUglMkZYVWpsM2ZpODIlMkJ6R1RlV0dOQVpHYlYzU05DQzdlWTF0NFA1VHB6MXhXckR2MlJmdEFUUE5MaEtqQ1olMkJpR0ZHN0F4bmh0U1BRRmR2QnBUdzRveEZnRkRZY1hUTUdkclIlMkI4cFgzZnZ4Um95cFJaR3RSTHo1MmtVVGglMkJ1a1dQWGhoRUNZdlloTHFjUUFPR1BXQ1ZZdTg2QTk1bzR2dWJsOURNM2ozR0VEb2tOJTJGQ0RWSkJlbjZYQkNvd0c2S0Y4OGd0VHBGRFp1TWVHdkhSWXNNenpxeDhValNYdlh1b2o5aFFRam5FRXRUNk5idWhWdndFVGV3ZmZ6cXVTRWNUcWN1NG1CMzliciUyRjUxWHdqakJiTFJXMW9XVmw5ckIlMkJwZmFSciUyRm9qVGRVRVRkT1Y5blpHYnB5WTZzSldYYjlrMVdvclE2VEIwSmg1YVVIWTR6JTJCRWslMkJmNk1zOFE0TGdmUWxRWDh1ZWo2aEJOZmkzS0RBTUZGQk1DbXljQVJzVHNvR2RSRWpVNnJ0dk5DbEdwQ00yZ3JjMUNGcFllS0QxZ0RGcEJBVDdvJTJCeGQxUWdSeVdNYklVSG9aWm1nMHlRSUJEZEFlTllrWUs0N1NFUWt4UTNnQ3daQkc2V0RrWkVCeHU2dXYxdXRMUW51RnBKU2prUmdBQ0lnQ1Q0QUcwV3FKQkZ3Q3dGSmNMZVFsSElrQWdNUUFVbndBZGdvVWlXSmdGc0lTSUs3aGFTVUl4RVlnQWhJZ2clMkZBUnBFcVNRVGNRa0FTM0Mwa3BSeUp3QUJFUUJKOEFEYUtWRWtpNEJZQ2t1QnVJU25sU0FRR0lBS1M0QU93VWFSS0VnRzNFSkFFZHd0SktVY2lNQUFSa0FRZmdJMGlWWklJdUlXQUpMaGJTRW81RW9FQmlJQWslMkJBQnNGS21TUk1BdEJDVEIzVUpTeXBFSURFQUVKTUVIWUtOSWxTUUNiaUVnQ2U0V2tsS09SR0FBSWlBSlBnQWJSYW9rRVhBTEFVbHd0NUNVY2lRQ0F4QUJTZkFCMkNoU0pZbUFXd2hJZ3J1RnBKUWpFUmlBQ0VpQ0Q4QkdrU3BKQk54Q1FCTGNMU1NsSEluQUFFUkFFbndBTm9wVVNTTGdGZ0tTNEc0aEtlVklCQVlnQXBMZ0E3QlJwRW9TQWJjUWtBUjNDMGtwUnlJd0FCSDRQdzU1TjMlMkZNdGVjWkFBQUFBRWxGVGtTdVFtQ0MlM0JjbGlwUGF0aCUzRGluc2V0KDcuNjQlMjUlMjAxNS43MyUyNSUyMDkuNjElMjUlMjAxNC4xMSUyNSklM0IlMjIlMjB2ZXJ0ZXglM0QlMjIxJTIyJTIwcGFyZW50JTNEJTIyMSUyMiUzRSUzQ214R2VvbWV0cnklMjB4JTNEJTIyLTUzNSUyMiUyMHklM0QlMjIyMDIuNzYlMjIlMjB3aWR0aCUzRCUyMjgwJTIyJTIwaGVpZ2h0JTNEJTIyNzcuMjQlMjIlMjBhcyUzRCUyMmdlb21ldHJ5JTIyJTJGJTNFJTNDJTJGbXhDZWxsJTNFJTNDJTJGcm9vdCUzRSUzQyUyRm14R3JhcGhNb2RlbCUzRbsBjJcAACAASURBVHhe7J0JvF5Fffd//5k551nvntwl+x5C2BN20UAR4aUgWEMrrb6KFF990boRwYpc6lKrfa3V17ZSq7zaYptocUVBgSDKmoBAErKRPbnJ3bdnO2dm/m/muffSQJEkNzc39ybzfIwaeOacme/Mc35n5r8R/McT8AQ8AU/AExgGARpGG9/EE/AEPAFPwBOAFxC/CDwBT8AT8ASGRcALyLCw+UaegCfgCXgCXkD8GvAEPAFPwBMYFgEvIMPC5ht5Ap6AJ+AJeAHxa8AT8AQ8AU9gWAS8gAwLm2/kCXgCnoAn4AXErwFPwBPwBDyBYRHwAjIsbL6RJ+AJeAKegBcQvwY8AU/AE/AEhkXAC8iwsPlGnoAn4Al4Al5A/BrwBDwBT8ATGBYBLyDDwuYbeQKegCfgCXgB8WvAE/AEPAFPYFgEvIAMC5tv5Al4Ap6AJ+AFxK8BT8AT8AQ8gWER8AIyLGy+kSfgCXgCnoAXEL8GPAFPwBPwBIZFwAvIsLD5Rp6AJ+AJeAJeQPwa8AQ8AU/AExgWAS8gw8LmG3kCnoAn4Al4AfFrwBPwBDwBT2BYBLyADAubb+QJeAKegCfgBcSvAU/AE/AEPIFhEfACMixsvpEn4Al4Ap6AFxC/BjwBT8AT8ASGRcALyLCw+UaegCfgCXgCXkD8GvAEPAFPwBMYFgEvIMPC5ht5Ap6AJ+AJeAHxa8AT8AQ8AU9gWAS8gAwLm2/kCXgCnoAn4AXErwFPwBPwBDyBYRHwAjIsbL6RJ+AJeAKegBcQvwY8AU/AE/AEhkXAC8iwsPlGnoAn4Al4Al5A/BrwBDwBT8ATGBYBLyDDwuYbeQKegCfgCXgB8WvAE/AEPAFPYFgEvIAMC5tv5Al4Ap6AJ+AFxK8BT8AT8AQ8gWER8AIyLGy+kSfgCXgCnoAXEL8GPAFPwBPwBIZFwAvIsLD5Rp6AJ+AJeAJeQPwa8AQ8AU/AExgWAS8gw8LmG3kCnoAn4Al4AfFrwBPwBDwBT2BYBLyADAubb+QJeAKegCfgBcSvAU/AE/AEPIFhEfACMixsvpEn4Al4Ap6AFxC/BjwBT8AT8ASGRcALyLCw+UaegCfgCXgCXkD8GvAEPAFPwBMYFgEvIMPC5ht5Ap6AJ+AJeAHxa8AT8AQ8AU9gWAS8gAwLm2/kCXgCnoAn4AXErwFPwBPwBDyBYRHwAjIsbL6RJ+AJeAKegBcQvwY8AU/AE/AEhkXAC8iwsPlGnoAn4Al4Al5A/BrwBDwBT8ATGBYBLyDDwuYbjSSB5odZYQbU1CwCLvYGQgmZFFlhRF5Im7ZF22+tzhqTgdEaplSCyeyDblkE0wwwiHgk+zOertXMLJpWQ2ISAiQRJPNQedUvM8hCM9imYfo6u21UqjaFSpjaHEznLpg7lsBQ+dd/4rIbT/M8VvvqBWSszswJ1K+/aeOKNFCBYlSXToiqgJEJmZJGICRGXDRcMAp5kMr3x1HeJsL+qB/9xWnIEaCbiewJhGtgqMzlJ//f7UIyaZEsilJdgkVNKEwFgVJQSthY6xJkgcH5EnMeYZgLCPmSQL56O4plAT4R2Z1wi+XoDdgLyNFj66/8ewgsX8Nh1IRkY4DGBGFSS8FM6LGyNmdsTcS2EhApC04aRsAMbcAFARQVUBBC5AnIpwT3pAg9gZCdkYm6baS7VSbdv3MCCnfAvV0fX2/Wy5nlrl0IZ1SjIiihVlJcHSiq6o5VpjtGtk/bmgi2KrbIGnDSshCWWFuLohAohBAFWf5fzqel7KokdGrG3j7q76hozPZtByIvJv4ne7gEvIAcLjH//SMm8O0urrZ5NEzL2EsSxJe3RWjq0jShW7Pqs5BFy6LERCUGMTMkwaYE2bSATVD5j0lLzqUUtcNiE1v7opb0QhypbfkALdMbULyOyBxxR8fQBb69lZMRoaY6jblpac8MiU9WJOZ3x1zdaynbqVn1GpZ9hmXRQmgGiMASZFMCNkXgpIBNCtIZyfuyAts1029Kxj4rA7VlVxu6mhciPt6EdwxN4XHZFS8gx+W0js1B3dfBlYYxKW/MSRH4VA06SzMW9RpU5zQq8hYoWkYEIOaBP2BAEBASkCBCQIAicCAQKUI/g3fDYpcQtC3BvGOioh2WeHdeqt2RQU9fJ3pp4fg75irbNvpQWxVFE7MQk2NQU19M9Tlrp5WYZhPRVEE8pWiRLlok8wYo82NGxIB1AoJXslMEx49DQo8S3GaZ1inBG2ql2JqUdnNBqw15ic6PNyDvhWRs/obGWq+8gIy1GTmO+/Pjbp4Jbd4UMf1BxLhsV8SVOyIOCgaiZMvPu5c/r2UVH/qC+18m9x9wwLBJCVMpydQoaqtXvB2gVXnw48bITR0FbEUJxTtPIadL4+bjjvly9Tg5ifisSiWWGKbTejWa2jUyLZFVfQYyzxCWy9zK53XMZb0dMJG4f3jAaA9kR0RWAjYlWVcr6p8c0N6M4MeKmpf32OjFmVPT+463Hdy4mfhx1lEvIONswsZjd3/azTU2xmkd1i7qjPm8EtPJseV5PQZBl2FoC+cxZJnQB4s8ExcZFDsnovKz0b1OD30ESacbBKogIKMIYUiQSQEkBOWThO6YeVfeYHuNwp6GUOwy1q4pWbMxE+XaO/+ttr+52T1fx56N5Bt7OG0FsnUh5kGb+Ttimp83PF+AZjO4yXB5lxb0GkbRorzTYPd/GQUmOGN5CVy2/xh39Aciy8xljWFmIQgZQZSVhLQAkgn3X0RxVqI/Rbw9Kei5QNJTIczjJRnsvqWRWsfjevN9Hj0CXkBGj/UJeSd3FHNmO+Yy2Xe1arpkR4kXdmqu6HY+poPn9ACcvaKkLbdYoJUt9xhGwRDFYDgPq/9SEKIECGlFPEmC6hXBCUmSCKKsCs6p1719EzA5RG5KSO2G+Yea6QEy8sUJjJbMDMTXAXasuP8yM60ARFc76qM4njwhkH9IzG/ZGmHmvhgNPfGAYAy43ZZZuD+OizUWXYa5wxC6LFEPLCJYp8cOL+uyPovyX2RAaFBAUyhpogRqHDN3yuXmoVI6XoSUwEpJ+B7BPvWRycFzY4XRCfnjGQeD9gIyDiZpvHbRGX5lCnNyMOfkNN7ea+mMzpjrcpbDki0/BUsEFKy1v7VCPA3mfWy5yxhErGRsGdbyAeLhQAhICCipTVYKqgZRIzHNZranC0FNTlAAZ3cHsgJxRlIhIH4pIWhTdUAbKoRYZxnPF4rYM3kG+o7lUY0TjjsBOW0PmpTUcwtWnK4tn9XLPDtnaUav4aq8QbrE5R1a+UiKQd2GuYWBjZKwzoLbrEGHFqIIQsQWhp3oGmcH0cxCGk2G2ChKCJOWoAohabogmhPAni1As4SADACRlkCWaFdtiPUC9APBYnmvRr55JhXH6xr0/T66BLyAHF2+J+zV3c5j5m7UGGUu6zN06b4Yf9BreLo7fikfV5V3FraVQbuZ8d2c0T/qR6pz5SnUf6jQzt/JqURXND0hcFZIdHkoaEFAaKKBXUnKCYkARIVTFYlCtaCtGcnPWpb3A3ghLbArZ3blPjJlSnE0jcZOOO5aDVWqQiqbLlRZChYaEheUDF+kgTe0xCzbNciJRlkHGLHboQGUZ+ZdJcvrLeE3MezDFBfbfnZaddehMlu6fLnsnHf17DBQp1UK+0dK8IWKRB0DKcOgagk0BGVnhbuzsF83iWDnhxto36Fe33/vxCLgBeTEmu/RGS0zLdvQnp1cXTk9tOLP+w2u2BVRU6/lbOxkg11QIHoAvh9C/LAUmc0d3LO9r7ijtHrxYvewPKTPkodZqWnIJAzqpNZTJNupQoipAlgMwvkSqJKEjPPcCgRpBe5PEXVUB9iZJlqriJ9Swq6JTPDi448jWnHd6Lj+fnUTJ3SyMKFGBCdnArxpX4yFuyNMLzE1GqAhb5wb84AnFRPljbXbmWkdCE8J0JZizO2G7d5ClGupSdYUVhyOgwAzXbEZFcqgLqVL82QgzwX4OgLNlwQZAhQKoE7h2RkJegLEP7ixMXjwkCbEf+mEI+AF5ISb8qM/YLf7mLqnNLdEalHO8E05S29qiRn9Fu5AypkptgO81oKXnzQv+LeRSkeyZCtXyzwmpRFfFEi6VIInKxINAjwBQKUzHCQF8UQFTgnaIsBPBIKerFbmKRsGLaU82ns3I26+mPSIU2KmhwG5ow9VhVzUULRyjiI+NwCu7Igxa5dGJm8gnGEc+4P6ABQBbnc7tNjwBstYxbF9uKoqsePuGSgdsW2imcXSy5BAVXwqC3xACVwUEk1iRtLtfCaH6JmdojYwviia5N0t+zdDPtBwxFfFuL+gF5BxP4VjbwDfYA6qWs11OYNrNpWwuMvwDLfz0IC17mCe6OeG6J+NjdetmJ/cdsQPw0EEi1ZxUK87U6o6XSeMrBeS5wiLBWkp3iIIi82gHSEUxBKcF8SddYp2Tg9pK9g+1CHMQ8X+fOedc+t6R5qqiyTfva27oj5dfW7J6nP7DC3u1Tyv26IxZ5ApMKQ7QnKWcQJaCdjBEPdZto9bzR15Y9qTMtmGdSiMzE6JaelyCJyMiVqaxYGwlwVMS0FodBpWpyhuDOCOzL6gi+qbCNHvbSEjvSrG//W8gIz/ORxTI3CJEWunIJ1K248WwO/aXMSEDs0VZas2o9Myb7HM97II79Lz0LXiKEaMX/ZCfmpaBbMrFd4sgAsiw5MtaAI5+zohcIF11RL9DQF1S9hHpRArWfMLVCpsCkVF34fmUulI4ToelXMQTJLRjFjIud2GLyxaOqdgcXKfxcSOmF3E/aBrFXUC3EbAeslYYyweyObVqo19iFYejV0RgCs2cSIwqAvJXCqYbxZE8wVxNksQFZJ0StC3JwViOVm8+P6ptPtIefj2xxcBLyDH13we89G4WIZui1pt7SdLlt+zT3Pggt4GF9pzFvgPHeNR9O5dveL8KcWR2n281sDdwzHR351KZKvrGHpOrPkqMC4MBc0ShErnw6oETADSExR661X54b3CEv8ikKWXPtRU0XakQL+0lzMsUDEN8VLLdOXWIs/oMOR2HemYEbgdh9sZlQ3mzM9ool9L0G8DK5+O813dCxfV9I3UEd9rjsUdZb0dqij1+cR8Yyjo7ACYrQSUIthJAT0zI0GPCyG+994GevxIefj2xxcBLyDH13we89H83fbiLEi1YF/Mf1609NZel5qEy5F/loBHopi+nId8Ri5A69HcfRwIYimz7N+MWorMBQHMWYGgeYpo3v54h/kA0u5kq0YC1YpiZv6NIPtYUsrVVdK8KFS463/XH7pn2NB9v7yTU0ohmwVOtmTP6De8pGBwXpdBZY/hdGHAmcAKsGaIXTHzBg2sMrF5ioEXf3hq8qXRnMwrXijOlkK8MS1xeQj6Qyak3Z5xckitjYFYz0Rf7tuI+wbSwI+9IMzRZOXv9V8EvID41TCiBP5+V3yxJVy+o4hLegwWu3xWgmCzElEC+DkrdfuuaVg/WuIxNLily1kWZyEhEoU6y8GsVAKXJYF3M+A8n4TbjUgBThFKGcFtFRKPVCnxsCnFD358ZnLH4e6UvtrCE4kxPUN6qRT0ZxsLyO6MOOPcignlMHvnTxATIWctPWjY3G0t1hcLiT19ixCtpKNgyH+dmV66hkMQspnAvnO/tN1hmGtcdpm6gEyNwG4mfLpPyOW7piAa7bkb0QXqLzaiBLyAjChOf7Hv7C1dbyDeva5A8/ZGPN0d0QigLy2wJRT4hSX9j1+fldp+rEgt2crJRAE1VUovTBIuNBbnaaZzCZwRhNCl9wgJxTThpbSk5ysEPZok80wpGaxbNgH9B3v7/norZyNGPYw5Q2u+KCI6J7Y4u12z7NZl8XD2jkgDXWC8JIBVxPbJKLKPQybbVhxGHMyIMmSmJSsh50w2S5ntrTHRNM2orpBAStC+/Xy+lE6q7wdAW/Mkyo/ovf3Fxi0BLyDjdurGZse/3xZ9xLD4xPN5rthaKh+DuKxTLZLoQQJ+KYT8+bfn0hHbFo509Det4mBvFkll4utB+FhA1CBFOYqd3G7ECUlGoqMxoN9VCH5AJNX3JtZiz+tGrjPT19rRZDXOMMZeZZiv3xejck/MLoNwOW+IBtgw+mLGRgM8qErm2zgtsXkFucDKY3809Ocb9BUMfl9MdErMPHsggy+1B4K/mZX4caFQ2Pj1BZUdR8rftz8+CHgBOT7m8ZiPwsV+uM3GjDZ7izH2UxuLFOyMXLLc8me9JPFPyuiHwqrwpbvGwBus6+/atVAa8QISWCyB84noXEFoEuS8WN1OhAoJQltK8AsTEmJlWtinC0o9U1iDwqtjRf5mPVeE2Xh20eIsDfnGvLFnFC0WFBihS7PuElMxo6CBZw34eWOxBqA1yYx64d+moftgO5vRmuB3rS+dJkAXx6ArmPCWQUeD3mqBB+oUPwA2v7p9RmrraPXH32dsE/ACMrbnZ9z0bqiueW1ob9ufRffT20uMvYMx5cxYRRa37dmnVq5cAnO49oTRgHD1Wn21ELg2ID5DguYS2JUfUe7eWYnWyQFvzEi6PzTqPxMBWms60du1EFyzFtRVC6UNJhVglhQNLikwLnUuui7TsDuvklS2lOdiw/sM+AdFtg8EieQL984Ze9lur93M9WQwPcHxe4nofW78ilBsUFg7UeHXRPbuW6Ymnh+NOfH3GPsEvICM/TkaFz28Yw2HnQkkJyT0sv2p2P+yLWZ06/LDB5J4FYiWTftX9Uhz89isX/62dYXpLNRsNrhIAOcFEqdKwmQHPxQoZAV6ahU2Tg3pOcV4Og+zSqpQGx2pSimm9Bpxco/mJT0Gp/YZnlwajOjmcl51GAv6VWSw0kWUF+N4fSqf6lxxARXG2uQuXcNZmUQNaf3B/Qb+W1z/AkBPT9G+xgBPgOzffqAxfGKs9dv359gQ8AJybLgfd3dt3srJtgCZdKw/zqBbB/KxAy7Da4LwNFss+79zg5VjeeBLmFVyrT5PARekJS6RAqcRUOPKZjghrFXonRqKdiX4N2D766RADG2ColBzCgYLeywt7jdocmM3cOVkwZa5E4R9lumegrY/SmTDPfdMp0NOfjjavJqZ1UvPI2GS2onHHWUBJfCsJBXrFa8WpD51UxM9Mtr98vcbmwS8gIzNeRl3vbppD6dVCZVJ2I8w22V9ZqDgkYuvyAh6WoCXfXbm2BYQMNNVG1HHcTw5UFjkhEQCb5ZE09wPJRSIkwJRjaD2iYrbMrCWrBa7rcp2sKwsWq7VjGQ5CSKzS0Xvqp48aEE/MRLPKgTrohKKh5X8cJRXgssUfPFKyElN+lYQPjMoIJiWIFMn+RkB3PrBKcFDo9wtf7sxSsALyBidmPHWrRvWc0U2QA1D/4UFPuoC5ZwJYOJAKvWn2fKy5rEuIIPQnatvGEUzUhZnJQVdJUFnCWCay8XovlKryrmikGQDwRb7rEC3FUMVAgfC7pn2GOZNDPysYM0Pi7rYfjhp14/1/L9rQ/xJED7nxNCNZ2pIqFX0DMMu+9gUn533WM/PWLm/F5CxMhPjvB8f3srVsS3Vl4z830z4kAuUc4trPAqI89Ba3YKk7CnWKxssCBVfGgDXE6HRTVPZ3azsljtQkNzsj7IrlwccnMPBWI8HGHSXhVlXTIXb2qYgHu3gwCNZUjduij+534P3c4PZgTE5INQE9IwwdtnHpnsBORK2x1NbLyDH02wew7HcuIUbhI5nRCTeay3/uXuYujfX8SggQxjLiQb78nXVmeDNocDN++0Y8zQPxIocUKV9UEwGWjHQReBtluknZNW3c1nsWzF17BnLD7ZUPvBSfCszf67AVC4TPCQg1thln/ACcjB8J8y/9wJywkz10R3ojesLMylILizo+HrD9A73ah6OcwFxNhEXnX3KFP0GBr+/BLGoYHm6ANRQdkhH9cAfEQNrjbU/NIJXysrE499pQH6sxHgczgq4eWu8jA1/Js8kLUN6ATkceifOd72AnDhzfVRH+u6XinOVVmcVmZca4I+oHME8vncgQ8CW7YgWk6E/6zG4sM/gdIGBVPAHftxf3ZjBeFKDv1Es8RNVp4Sb7yI65AqLR3WCDvPiN79UupUgPpO3EC7boxeQwwR4gnzdC8gJMtFHe5g3biwtYKZzItC1Bniru9/xIiCf21E6RQh1VUvJXtKpcREBidcSEPfPiFysh/mCRvxM/7PZzpEp/nS0Z++/X//DW81tzPbzOQM4e5YXkNGfg/FwRy8g42GWxkEfnYAY0HmxpWsMcPXxsAMZTM8SVrboNwpL72uJ7Vm7Y5pKDPn7diABeH2F5J9mSDxYqdQjHx2H9g+33G5+Kb51fwzoZ/IMoa3fgYyDn+Ax6aIXkGOC/fi76Xs2lU4WoPNKhq7RwFVOQMa1DYSZvrwLyYQoTLCUuNIaXtZqMGNnxM6o/HKFrFfbQBKEztoAW0LgR5FV/xzOREfzKKdmH4nV5W0gI0Hx+L+GF5Djf45HZYQ3buQFQHxeEXSNYVztFtZ4PcJywXR3ASrVEs0JhLi21dDFuyOc3We4ajAxYrkE7dDHGdSHfkgCKAlCb0D0UFrie0kp13x2Go1qcaiRmPAPOS8s4s/mDIRh8l5YIwH1OLyGF5DjcFKPxZBuWF+cz6CzYxJvs8C149kG8tVNnKgOMCkOzQUs8P72GGe9VORE0UK4oyvDiAzgSpkXCIgVIUtAyuUdtHAP3PLu67kahQcDoR5K9uORSQtRet84Mqh/+KX4NiZ8rt+AXLldbwM5Fr+qsX9PLyBjf47GRQ/fvZVn2NicErO9HuPcjfeeff0NbMLru5ku3x3TqT2G6503kouHKDtaMfYwsENb3mBAbaHAIgLmW6DWAkm3O0kIdFdK7JWEHyvLK7gQ7frSKdm942IyAXx4a3wbMz7fbwbqtXsBGS8zN7r99AIyuryP27stXcONYQIzrDHvBfjG8RgH4ozm09tQX7J6YazpA30Wf7C9xJmchSrXoQW6wdxKoBeJsSZiWhcztyalOIeZzzKwC5lEE4GzIUGmnL8v8EhGivsgxG8TbXgWfYheXUtkLC6KD26JP0mMz+WsF5CxOD9jpU9eQMbKTIzzfrhcWEVbrIVUHwLw0fF4hHXHmjXh5AknXZa39Oa9kb2kV+OkfgupB3ceYF5NzPcDeCYRhM+VonwuR+koJUtVbOU8zXytSwUviGZLcjkkgQqBrhqFVob4ZtFGK7LZZMed9dQ/1qf7/ZsGcmEV7UCKFr8DGeszdmz65wXk2HA/7u76wU2c6CggnUzrjzPjk+7Yw+WMGi+pTG7d3l2T4VQjpPrjiO3/aI9oZs7yhMGaUB3MvBWMXxumnyuoTfecTK+o6371C/0NoUi+UQhcJAS/YTD5Yk1GQGQlcYLw4yqB+0iYxws94QZaCN1MY7M2iovAv2mzvo1fIxeWT2Vy3P10j2hAXkCOCJ9vPETA1ZHY04IwWdS3MuN2d/QxnrLxNm8uncIBndWj6bqIcUnBUhAxK2fPYPCzxtB/AHg8Kqnng2BtfsUpp0QHzv6Sh1lNnIYMisVFRHKpGCiPu1AQQrcTaQioc6K0Wy2LrxQi+eOWHhTuWjwGo9SZqRmgHZvtrWD7ORdG714E/A7E/9Zfi4AXEL8uRoSAsx/sWQ2ZrdOf3H/B5l49EME81ncgX97JqaJClqP4CpC4cl/MZ/YZzNUDZQT7LGELQI9a5v8sItqQeD697/Wiy9/2XH6KCuRiBl1GQlwlwBMEIVmlYCoFutNE/1kt8XMi+XTnN7FnrFVoLAthAkF6or5lv9PAnUPp3CeHZGskPwPCJ27x9UBG5DdzPFzEC8jxMItjaAzLtsS3s6C/6tGMkh37AnLbpr6JYSoxOWPFTQzcuDtm2a7LL90uu9V2bezPNPhXTOGv7z0JnQer597c3CxW3nGHqNlgroWxtyhBswKBuoG4GIomK+xoDOkJq+0/3rtVPTXWasQPHUVSUn+UGZ8q27IEeHIAU6uwmoDbPjYleHgMLTnflWNIwAvIMYR/PN76QAFxBthqCaQFngaw7AtjqKDU0I5pbqO+SDLe2mlwQc5ica8B8gaRIGoh8LMx0/e1lU9VpLDz7plUPNQ5u/aF0gKS8kJFfLn7A5A7ypKVknrTgl9KCvwoK/BI0ajnm2dS96Fe92h/zzlD5Bl1JPTNBHzM3U8BuilBrTWCnyShvviJKeRroh/tiRgn1/cCMk4marx08xPb4k9ZlHcg5KK2s6IcE/E0EZZ9ZQwJiHvTrksiU0H63cT4y90RKls0nM2DwegTwNOS8JBQasXds2nT4fIfEqi+dOnPSdDHQKKWmauJyL3Rd9cr/K5K2gd1xP9+8uzE1uvKNaleUWbkcG85It9/xwaewDqeSkrcSOAPuItKQnGC4vV1Af1aEX/r1inhcyNyM3+RcU/AC8i4n8KxNYBPb48/waDb22OEvYYDl85EEK8C0bJvzVYrD3YEdNRHM2gkrmzDLIrM+e0aV+QsvzVnkcwZkAC7VCQ72fJ3LNH9QRhsuns4O4TB+2xcH59pGecx0dUgXOx2IQEhTgm0JwlPhpLukZF+dubcxM6xEKn+zjX5aVoFJxPx9QC9082HAHLVCo/VCDzEbO797KzkhqM+T/4G44KAF5BxMU3jp5Of2R590DI+vi+mmm5brt7nPquY8MmKXrXyrkXQx1JEvrGKg5bZyAT95nzB+JNWw4taY5zEXM6PaCV4hwD/jqT42rdmq4ePtBjU0sc4VaxDJqGjm4nwZ0qIiZJQ6W4WCGyoEvhxStBKlcs9gdbK3mMdZPjuDaWTjKXzLNE1TANp+QnozUi6r0rifsvy4f8z65UuzONndfqejjQBLyAjTfQEv95fbtFLQfjTNo1T+i3PHkw6+Cwx3UlSPhzNQW4FkTlWmJr38ITA4tQ+bS/OW/vWvKVpecNVAiAJlAD+LkHcq4R8/ptzadeR9nMps2xbiaCqvnh2INX5KcLb8JSsegAAIABJREFUiHCu45Ik9NYFYmdS4AHD5t90vrjtrxdUdhzpPY+k/fs3R4sM01tKFpfGwMVlASHqCmFXZEj8TAXy6a/MoJYjuYdve/wQ8AJy/MzlmBjJRzfHF4NweZfFJSWLxS71OQhrBejvlZAPkcLuwzFGj9SgnE2iZxcSVXE010p1ZZ+xS3o0ztdAhQt6TAiYJNBvBd8Rx8G3VD+KIxmnceXzXFMVxLOyij7BjGuLDBkIULUkpAU/niZeLgUeK0wJnsGdsMfKvffDm+IlJOkdvdqeW2A6vVxpEegQhG8qUj/Sum/jd46xyI3UmvDXOXICXkCOnKG/wgEE3vdStNgaeWHR2msN4U1lAQFtU8Q/kIxfIaGeGJZN4QgpO6N5pSw2goLzDHBDnnFmj+YazWXDOWoUCrUKHfujsO98dGtw98NLYI70+OrALi9axcGFNWhKSvMpbfm6bo10xCjbiKoVOicHvDsQ9K/FPvWP1f0ovu8YBRnetlVfA/CHuwzm9Ro0uaM2RbQPxH8rlfpBqQet3z2dckc4Hb75cULAC8hxMpFjZRgurbuV6jTD+J/MfKXLoySAtozAkwniB0QUf/8rJ2dG7QjE1fa4swWpKkJ9YM15PRpL2i2uKBie5rzEBlOVoElxsUnZTjA+l0onvlMqwahiOQ0UGucMlP9Ytw2iUoGmAOiSL5cAKaPvFfuo0jaUv5cz4Bo90KZLgXolqNIgGSGaHFn6eNHStW0xUnlGubBhVoInBLAJ4N5agX+hUG18+BFsX74UdiRF7PXXyP4I9GZQ/M7oHSzoU92GJncbVCQEXCh9i4X9K1ssLO/lyv4Vp9ArovDHytrz/Rh9Al5ARp/5cX3HG9bzpJj0LCX4g8x0nTsekoR8jcTuFPEvpDB/99kZqa2jBWH5cpa7zi80JhCcmpB0Q4+lN24pcXW/cempABdp7aLOp0pjp0vdzyS/aIF7emGLpNJRksHJigExkHnIfIQgnQFUARQRKCZQylUCcZ8CUEzAJi2Mds7AAPoKEJGCTJm4npWYbS3em7e4dE/MMm9BQ8WoiMATFNbPStCzAL4f5+R9jXOgrxsle1FzMwvcAVHaYt4Jwp3dhht6LMKMBFKC9li2n9oXBv+OxxGN1zrvo7XmTqT7eAE5kWZ7FMb67q1cjShqVFLeuj8B4f+MuByIFk8MXAAd7tNaf+azs5OHHVfxWl0vVw5cDRXWQeYzUFEOKp2AsgYJESJZJeIqslTbZXleIRan5cEX9xma26GZXDUoF27unvJORGql5QlkXQDhrzKJ4KmMRJQk6P2PVXb7kMHvCiIhLWz5d0MW5P4F28G/C1cyBOy8uTDoJsBUDu4QnQZVOcP1RcPnFxnzug3IsRkMeS/vhCoVOmslt1VI8UhTiN8K8B4N2xpx2BeJXIEKmRKnEA/tjjpK4IULYUZCZN753N5MSlbWhcngT5hxSxGoKVrIWomoKsB2tvaO324LV4y1yPlRWNL+Fq9DwAuIXx4jSsDZGgBUxmQ+Y8Hvc+lMFME2KEQZifusVJ+8fTKNSBzB0uUsz5mPZKoOSQukwhApy0gpixpiU5eRPDsQNLdH8+IuQ/N3lBB2a1YHlqAdGrz7IUgCT1SIJwQUV0ripBOPA34hriTI0F8PLGn7aoBc1oyB/wxWuyUnWu0xRJfhIG8gy2djr/oQlZWJZ4TUMStBexl40jKei4l35rRtJRF0R4wcEwoyBS3by0dspQ/NpdKRTuL/2sz1xHpBgXGtZtzAQAUIPCmg3sYAmy2bz90yNXHvkd7Htz++CHgBOb7m85iPxj3UG89EJpTmrzWzK8rk3vC5VsEmBX5hwbcn+oO1dy5E/PviQdzOonktglQKqYmVyIg4qqxMirrQ0kQpUamYKjSQiQ1SRYKKDAIDqJJBUAKCvEWqaDlNzHVEmBAxJhcMJrg0JU7QBotD/fcHOMppV+AKQYUDZ/+v0AlXkfBlwaFXlEX/vdyH2jh7S8EO5AdzSSZf71MtUapWlDPMOy3QogR1B4T+pDshk+R2RnFIsFKAFVAIJPKKkAss5zSQiwz3xUJ19hdLvXGQ6N0rkKeJyL9W+viyjQiQ2B6fBkHXtMd4U7fGuRZIOEGbILGuMeBVBPr2rdOCXx/zBeY7MKYIeAEZU9NxfHTmIzs5lTXmi5pxc4dmFLlsKEYIPFQ2UifVczMmo7dlJRhLgCaAagDKAtS/C6JqCsTufqR7e1GrSDckFDVlieYlwAuUwGTBNNmAJ2qmSncU5R7I7ggoGnxI91vACVdx8IE99NB2FuuhI6PXPBJzGXjdtY7SNJR3OQM7nUP6uP46IXOVqYaEzYlbShCc95a7jiDkA+J+RdQqmdss0BpZ3lO0Ykuf27nEtsWqoLWyEe1pQGcA2+X2RqtdF1ajtGiRQCcS/XlzKcAf74ixsFUjaxiCiEyW+Jd1ih+ADH75+Wm05pA67r90whA4xKV8wvDwAz1CAt9gDjp2o5Ks+WzM+F8tMaPPlKOuXbzD9nqJx9JSPhFDPJlEzIopUZ+iqiyZ6kBQpRCy0ljU9MRc2WEo1W04kzOcMaBqy1yriLICnHW2awChO8Nxf5zxwT349f4Uss5w7/5/WQyckXzgNOnl7YP7Z66JILbgV+4yytcqmzEGD59ej8dAkMtB9hPOCuIuMvBTcwJ24DHYYGO3nxFuZ3SgwLn/X/5nTizK2XydaFDZdeu/vstueDFAebDLA8kFw3A7kR7B6A8l9VcLdDeF3KHA7YK4nWXo0tTnTazd+JMxobG1ZBd3GlyRt9SUtwjc6Zuz5VQIfqie+EEQ/fzTs3wOrCP8eRx3zb2AHHdTeowGNJj7aeZu1PRyNKlE8paixTtbIkb34Ct9hYRuCBAlBJ6IGD8LwBwKSldJasxIbggJEyVQbyAa84YrOzSkMzb3uieiAVyRqoG4kgELg/NcGlzA7mH38lp+vbd8C0SxpX4GFxTZIpVN5K/6uKezMwDsH9Pr0XT3/++th/RksKkzspev88pLOfdcd2NjWQBCEXEo3UaNkC0Hfw/e2F3NCd6rOzmoiWUcg0zKnXYNnfA4kXEuuGlBqFGcm6ioW7kcX+CdDOqwoB7L1lggzQYzuyzPaolpdsRIH3A4Z2vJPtkkzKMs8J+5Gamnmx16OphoHqM16G876gS8gIw68uPzhs0Ps6qcg2Ai+s8VJN6wRQdXdFm6oN/ZHQafqQrgtICRAm2SsHPwbdw961ICnCISzgBfNoRrICgZFs5TyVXFc6/Z7o8zMpcdn8p/5bL7E4Hc2/vLJ1SD0dP/DbR76LoHaMxiJTOvDQXtNMa8HNPghOflT/kvr/gn/+16xhzCYZc88CoHXM8Y6LKHliRNthpMDRJwpXAvlQQhB/ct7qavZXC3jNhYjtkJ0X47hkutRUQuOoVcWpZBp4DyMVcI6IRE5JIiEji3v6ZHCSjHcjAzK5c0OWaqKFlUOFvS0D2dXk8Teu9UZV4ExNf7enrvn35aQ3EkvL6Oz1/BiTcqLyAn3pyPyIgH0pWvlqdPW5RII5dNiEy1NKjLxdGSorF/sNOIOR1GTHWPWOcme+Bn6O14cCfx8jFTWREANlxuYveXxjVEcOEWLkdVbEGxBBcEuMigAhPH7I5+ymYBUUPMNUyoGjQPvHqcJWZuAdEzkeYfsgyeToTYdizSqrzcMWZaugKieLrzGsOkBPRVAvjjkNCkCBNePYBBjJFgLhhgX8liz6DbsGAgTUQpECWJOQmCi3Nxf0IXiuO014mSBJMsK83AlmjIjfnV53BD8zZVaN2geB8T3S2l+mUCthMy7JEG/Uai2NKE6FimXhmRxewvMmwCXkCGje7EbTjkJZWs6MlMTKQmS8aCtBCnBoJO21ni6fsintLLlMkblEPsXv1wcovOnRKVj3CGzmIA1i56glgLIBZEBTD1E7gdRHs1205j0elSrRN4txCimyQKOoZzSGqSEKcxsBjAuULAxb+98sPYC+Ll1ooHjdHrSpzYu3Dha3smjerMOhFZi6A/gWRWYyFgFyWFfasiXHpgP4aOsgS4LWTtAjFX5hD8gp3YWigtqZZBdcS2kUBNks1kKUQjCTRYy2nDCMpRKwQhmAI5sGMrb1UOtMsM3XNozpJgTgsuVSuxo0piW1KJjbDYELFdZ1ntLERoLRRQuNNHp4/qshkrN/MCMlZmYgz3Yzmz3AuoYB+qpC5VZ1OJuigytd1sqopGTDGW5yYknZQkWtCukWnTnHQeUe7I6fU+5SMlgjXMW4zFTkuUZ0YxII5dESNikZOCOow1bYZEZ5F1NzPttiraqxLZvhX/gtLSt0MFaTSJyJxuBS6H5T+W5Ly3BoTL2dEJtAfgF5jo/5m49GhNkO782gjEToz0lF21iieoNBorKH4PSXEdmGtAyAz9SJ3YCuI1KaPvJ8sPbtu+56HW+jn21DrIzn5UMUc1BFuvZFCfgG0SkuoFcb0BktZyYIgEM7sTsipJqKHyTodqBNiZS37veZ07BnOVJbOK+ol5O0CbI8sbEkLsnqi4VRB3KnBnSQadxai3G6gsPD4F0XKMZiqWkZ4Nf71DIeAF5FAoneDf+fJOTimFLFifFBKfmhU424DmdmvUdGrKdGhOxba820hZgrCMgZDsg3BTAkaBYw3cnWe6N9LcIWD7ZAgObMJaU7QqZs1k41KQ0YUQ2iQQNe1BPGkRTDmugZn+dDMqyJSaAHkNE31YgBudgAx6YhUJ+AWDf2k1P6J506aF31+oj1W229dDsoRZVaxGWJ2Jr2PitzHRqQSaUXbXHdzJEePnyuq/kZF+sfHebHvzHeBmgPashuyKoPoFgmQVAmUQZJMISrYUCAFhI1BhwFgkYMV0wXxSqMSlAjhTgl3N9uTr9W3Akaychr8kgGIALtaFVJgScFERbSeizZr5mX4rn9cG+wpT0bkWiI9l6v4T/Gc7KsP3AjIqmMfXTVzRpe7pSNZxqSEkObloqKmgeVKPxdTIYkZS8HxATCpYzuQslAvQG4rFKJ9MMayLwSvbgd2xyaCL6oGeRe74KiDeGIJfgMB/9nP0q2Jrd9+KC6YWDpfWbZt4YhDoU/YZ/GG/pne5tFJlRypGDuA2Bn3HSP5xKhFs/Zep1Hm41x/t779zfbTYMs63wNtJ0IXKGdWH3LgYP5JsP10qdb303dMb8gd3I35V75tZXP1HmBgE8dSkkIsF8fnK1f1gnjp03Piy0X7gJcClCnPeWs7YXg5hcWLmXIorFGytLItKmwFaCNgcgLekJbdmlGgByR2Ssdfm0LnHHXO9TvDoaDP29xsZAl5ARobjcXWVO9ZwtqIWdTVkzk0IXFxgnFY0OHlvDNmhWUUMZZxh1rkAgclZvId2G4YRa2btPK4C6Z48FLqM4C4OZCjGwT2gBo63+D8CE/0LSG7KvfCTnSuWLrXDcRH9/C6ex0Zf225wSXuMCwzKrrAIiXYnCJvYmH/o0uGPFi6Efq1o7LE2ee/eyslcqdgElp8WwPUJQS79yhC+nwrFnzGU23j3jOqe4fBy2QL6z4SaFCFjlDmPBN++f5d23lAszZBdynGxzHkXo0nOvZcoHPKXHvJ0E2WXXnZLwNRI0rUKUaVEX1ZgB4MeESyeiizW9uewrzAfufHAf6yth7HcHy8gY3l2Rqlvbsdhp6AmKeJJGYg5PZamtMVoKFieFTPPJdAkZm5w0d0uHsM9/J23VNkGzuhiYCeAnUS0wzDnDaOkhPMHtaFhWU/gGYpwqiBMPNDFlon+oViMvpAOUt3fOon6Dne4zjbz6GZkUqE+W1q+sc+Ic3osu2zrLqbCBd39JLD4idHmsX9emFh7uNc/Vt93Tgp/thkVRR3/sQRfFQpxFgGTXX8CgWeqCT8MBB5ZNFP9drgutS777trLkKiaqM/dH5v4Wcu4cMhNWglnl8KqiPG4MdYJSIlIBK6IIoPSAE9kYIYgNElwPYiU84YbjJbnpKCSJHSXDL9EoO1VklvSUmxLgbdYZbbtoHB77y5EI1mw61jN1Yl+Xy8gJ+oK4IEQ7BWA6NqCbDEVz8lKeXaG+MpeS6e0RjypLUbY6s6mXhkG5wLJnO3BgDlixiZt8VsLfpQpfDTOo+cniynv3HzXrkXacnySlPIiJex7BOFUZ5sYKFJU9gD6wj/NDm4b7hR8lTmxZ1uxqcTyD8D00QLjZBdsKFG2Ctv9KtfMvepvXraXDPdGx6DdTas4aEtgjgzMeYr4JgLOdXm1MgLtExS2JUjcIyD+sXkGSsPZhbj56d+HVF9On0eMv9KMC4oWSArSGek84ezXegvhF0waeefq7ETtul1IFnoKEyHCU4j5kqTgxSmBUxnImEEROXCpuB1NRrqEjOAKgQ1JyY+BxMoeIx8OkugtTEDujnJAqA9MPAZLbERu6QVkRDCOv4t8eSfXKhs1TkzKRcbyKS0xNfS7t3eimSWLCTlGJm9YFgZTmbuoa2ORN8wdTLSOiDdLpl0Mu1sbu0eI5K4wwu6dp6G0kkg74/ZNgNq7BrW1ypwTKP4IA+fG7EqBlwPlnIB8qaeoPoV1MMOpMfHFVm6UUfzWHiPe3BbzRSVGvTt+IWC9Aj8rmJdPmhf+eDxGT5cFeB2qpcJCCfN+MF9sCTUJgq2Q6A3c7grxd1WQfOlzU2n34a7ApY/tTE2orZ8bKXqjZdxkmZwQuGjEzWmJ1WDzoz4R3rttG/TKiwfmcwkgKzcgxShOQIRpqTBoSEg7UVuapRlzFPF8As1EOccjudgUF8RYFpGAXA0u3pNRtL1O0XYCrdNs11ultuQKaFk7wxvcD3cOx8L3vYCMhVkYlT4wuTfCFUBS9SG9ozuexUKcVCnwNgu8cV/M2S5DYZ8ZSH5YPgfnsm28pAhF9yey6IoYO7TFQ5HAE9qq9fefjK6DvQF/aHPpFAH6WAni4pzlRmYkBhMK/r01hc+IZEXusAL6mOmDmxFOTsUnBSSW9cR48+4YVRGzUuxiSfBzw/YeATx39/zE+lHBe5Ru8p7NPFUb/R5mvIUFLZBsaxKCXPDLb1NkfyZZPJKarZ44XJH8xEtclUN0aczy0rzB5S6LvDOMC6KHpMC/cmRW3bUg8cLrDmswfc0z6+LTDeG8ComLJOFsZkoCVA4h4bIpCrIcxEhAnYJpVO4UlB6PmB8D6ClJei0qEh3FXcjR9zEmPeSO0vSO+8t6ARn3U3hoA3D2gnXbEMxO67OSUrxhVwlzu2OeU2LMKFluKoFUZFkOeVOVkxQyb9XMa5UQzycErdPGlGIWfSXYPazj1jiZ6f75IcRT/MUWbrAwFxWNvSxmutoCDQNuvvSvzPxPBmrrv5/kYjUO7eMSNrZuj+YUSZ5TNHxDweKcnC2/7OaSxO1EtKJI5pvoLbTdfWZN96FddWx+64b1bRWaJiww0JcQ8C4izHPP+QShNSOxg4i/JVPBdw/XpnDHVm600O/PW766w9BMBqpcIi4J/MAI+SWhseVrc6ntoFSY6dr1qI10VJ8JRKMiajBsa4hoKjPOJ2A+EWqFS83lwuIJnJawmtHKjL0TFFpqJG+2ECuLrJ83KtHSPInyB72v/8KYIOAFZExMw9HrhDOQd9UgnZGoZRU3KEEXC9CV7RozujUmdw8mKhzM3ufSVvUC3EegfsP0QsnapznWT4QbUqtWLMWwvKScVxGZwkQJdYVgsSxmdkn7nB3kwSyZnwLi11+fGz5zKBTc0U5hS1dFWlZeWmBc2qFxaYl5jtsxKfC2CkWrpbU/rNkV/nuzO3oZ55+y7WEtggQVz2UlPgzGeSAxMSEQuNTuCvyPNWHwT8j37WmeX9l+KMNdyizn78QMWNNctPy2du1qf7joS8SK8F0ulpq7+9NtwzFylz285vTXppKJ2YLoLVLQGQLcRCDnTDGBB+JN3GanXMCrXiGulrwnZvyMhXg0TWZdtircE2xE7/sWQR9sd3so4/XfOXoEvIAcPbZj4sr/d1dvXYzUPAVxniS+pNPQjHZtm0qW0iXm1NCOw3ktMWhPyfITlvBMKOl5a+3egrZdJZQ67z+58qBHVb9vwO6hMuV8hCKOrpQkPttvML/HABWStk9UdjMT/9Nnpye+fyjAXK2RKo0GkL65xHRtu0Z93nLW+ZEKJ0iK/iGt5O++PA1bjxfjbNkesqE4XRp5MQm8maS4XICrXdbDConfTAjwMBn+2adnhk8elOF+54k72pDp6cE8Jn17BFzVbyAConx9QB2hsN8TQn0R/4LuYQVbMtMVmxFmI2REEDXYSNSRIFfg8VwSuArANLgKwgO5ucrVKt3xaEjUkpTYVKX46bSkJ1nLxx+fgh4fiHjQGT2mX/ACckzxH72bf3srJ2Wq2NRj1bycFouY+ALDeFOP4WxHPBj4N5CwsB+grgB2D4RY32/oyaI1v5M1wQs/GeGjhE9tjS/ff3z/+V5DC9s0B5USxTqF3v2VMO7cMFXctcJ5Bx/EI+f/7OJ5RWPO6DV8Ywl0ac9AfXPjoqMJ9INIyL+q6sGO4bw9H73ZOPIrX7GJK5NxNC1J4ioS+ADKdbggKyXtqpa8WYC+0Z3r/Gn9wonFZufE8Hs+Toy6t2FaMTJnGsE3G+ASV3ArJOyuD+iZhLA/ob7u7915Sn3/kfcacC8POB+hyutFAuJKy3YuEyYrYIrbmZiy2YUo5ULhJXWkBb+YFng6S/RbgtnYUwy3o4Siz7U1ErMx8tfwAjLyTMfEFe/p5wbOmyt6DN7YGfOibk1TegxXGS5nZi1bx7VLCc68iSGeVWx+ogT/Lm8TvVqgP/H8ivyK6647hHzlhz7c5m3xJftjCD/Vben09pir3RFMpdqfzZXEpypYfP1QPHH+brd+R2T47TsjciIyy3XQVeVLglqJ+F5t1N9+az5c1t2DZVI59I6PgW+6Y6ee55GsT0VXM9NfEtFMVwc+RYiSAl0E/H2gzPJSKtH6D/X0ex/+zcyqbau+QBssKTKuMYwznb1LgFdlJf5fkvFYVSlYM2IP7EFD+9rVqEhmUZuzeqoVNC0BvkaBr2CUgxPVQNEsigNCvkqhfVKIPYr5gf5YfZ8E9t02nbrGwDT4LryKgBeQ42lJMNO3tyFRkcGCPmvObNP24n5DZ+YMZuQsMq4yoMsx6GIwtOVNMdNGzXjRsH0eIvzNDxfQtqOJ4/Zt0ZkM+tMugzf0aDpDESeSLl4D/DXJ+E5sgx13zafXPMe/iTlQbUg0FPVfGMs37ItpQp9FZUBgCdoewD7sHjixCn9+12zqGfFxuKOftQhQj5B6kU5IpEtiIDo8LhZKNpMqhiFKnT2I6+YgPloR13+6Ln8epLqeQeeDcGYAyIBQzEr8tCbgXzCCR5qn0ubfN/4PbtqUUGLm9Rp8bZ/hMyxoakoQK/BD2pq/iSjxu+lz0HG0+n/NVq7W3aWJ6ZS4SAAXWqKpZHkqCWqS7n2C4EpORtWK8oKwWjOtJPDqQMjnsiF6bmmk3IjPrb/gsAl4ARk2urHX0Blcv9fSV5cIMzf1an7riwVM69BcqwFlLIR705QEKxjWWL4nz2I5SflSzNi9ux/F1YvJ1W46ap+b1+cmIZk4vT/C1SXGn5KLL3Nn4IxfJInvlxQ8+PW59JoR48vauIJ6CzWawmUGfFOfgYwshKtEFQr8xkVTS1JP7X4afcOJKXndQQ++RXMnsigVqmVJNQkZNBqOwoG6GaLDMncSmy4jk70zp6H/JkAfDRvM0k19E22UmBUG9A5ivL9cNr2cghdtdQrPEZsv3TY9+avfNx5nQ1JR9GkN8d4eiwpiJBsCcEbQT+PYfHLt7PDFo2l3cEdoP1kNeVIVUlGpUJ2n8I2C7ZvSkt4kCXMCKldVLDvppSQVKyUVFGFFgu1yG8eb7pyb3nXUFqi/8GET8AJy2MjGaANm+n4Hzilqe35rbN/Sa2lxm+aKnEHCHVdZV4WOkROENRJYZdg+XrDh01qg88fDSCMyHAo3rOeKpEJDzto/sbAfs4xq96BIE2+sFHjGgr75lTnBQ6917b/aEp1OEue1GXpbweAy5y7mHMjSxJtDSQ+ysd+snxtuGJk3Z6blyyG2vxFJYVCb4nhyQGJmkW1jATShR1N1ztgqXc4HVjYE5xKCclmBfEqgMwC1WObteVJb4gR67pyI3EgdqTmPtp7e/spsMvlOQfQxA3YMkzUSUVZi0/7aH1/MlYr3xSdV9N5Fr3whcG2zpXxtrBK3W+YbSgylCKUmRfuyEvcpK//2lhnkao2MymfRKg7qRTRXBnJ+UvHpinCmAM52KejJ5U4hkPP9TRE/WynpSWL8Skr5hJbo8q6+ozJFB72JF5CDIhoHXxh8Q17Qpm+JmG5cl+f6vTEqXc+HEhcyodtY3sfM3ylUhV9JNqF0NN80X4uae/vktVA7wvjdYPprQ6h1+ZeqBeIKyTuJxCe/MFP9x2u1/fwu/XYy/L5dMc3tMjx9sA743lDQjwMyv0QxfvSbp2b3jcRsDRXMqs6iTks9PyNxfkB0WWQxt8Bo7NSQnZrLOcFcP5LS1R4HXJGNFKFNCbzIzL/OG/zCFuNtel6q5XAD/Q42jvdt0n9mmW+JGJM1UOcKeoTEOwXoq6G1P4uicOc/nPJKW8h7d3It5XJTcgiXuaNE57qdIHRMlPy7Ckm/MCK6585pmUOOxzlYHw/13y9dsybsFTPrUkJdJJk+GhDOSBBCl+PEMZ6gXAAiFRj8zy4WlhJqY3MjtR7q9f33jh4BLyBHj+2oXfnb7XyS0eaMlhK/LW/x5h5DqbzlxEAwILo1sNWCnwfwNBms3pwPVq/+6f5yGc30WuW2j16/B0u41p9lljL4tiLTtKLlapeeIyRXnpXv1Cb4j2nzURjyJPr4Xs6UNGpkUV8P4g/0Waop2vJZOSuil5jsVyUF91MKu+46Qq8xJxx/tws1MsCk0Jrzc4YXtkRcH4OmBKAZIFQb5mzMcJ5fL5fqde6oLrBhIL/IFTWVAAAgAElEQVQX5dlVThS8UxBtTRKvryJ6MTL6hdtnJjaW4Y6Agf/G9aXTALqwSHS1AS539w4J3ZUSv60gflCI4EfN07B16F5ubMt26AviGJd0WVwRWZzvMiSHxFsqJN1TRXiQK9Uzd9ZR79FbAK995aXLl8u2k5ekKoKqKYGh/8/edYDZVVXrf+29z7ltajIzSSYJaZNGIoFQlKIUQRBFQQlgEERAQBGfinQeSQQECxZQRFRAsZInVnpJQIoIiZQEEtKTIX363HLK3uvNPjMXhwgykymZSe79voiEc3ZZ65z9n9X+daBDOEwJOtxmmjFQnBCgJCGMC3opKfAcE99LRep5GhJ1lBz0tT79Le/enK8AIL0pzX4ey37Rj1gEqav1R4jwqWVZnrE9wOSIZwptZWKApxlrfMNPGRKP5qR86IGJ/X9A7CiWi9cEx4Lp3BbNM9IGE+1/Z2CbFOK7JSK4N1US25SsQHrpfNDomdnquEOT6gN5msd0juXAMBxVM2djAi8T439vmeC8o8+/qyqxh9i0A2c5QvkT40z7x6U4PaNxSG3AseYQMrI2OpgCI0LIHQa2KV8dLMXtVomIOKCsZbK0WNAiw/gLs3yMxyIzj8jv6rre6boP38+xoirEZSq8DISv2kwmB+AKB43FEs+EhJscpV7AcvhcCZGugMOtwelM9JnGEONywAhrNbmCX2yjJruWYvKJypFo2qUHcscHBvYJDyfw+bbZlWgHbkvuTOWKbN1LrQv+gcvmb9JrfuOyyRWtvQHIPdXHnnp/AUAGsebn1HEJZbyqNpaSUwTo7C0BhjaGXBalBhFZl9VLBuY5Y+STgQ6XORTbMH8A9K7+8hoeK1jvk2ac0pYNdnoUo2GkyxWeLldYyJrvb9TOGqA1NiKZOFhp88nNIc3cFmB6ZDIR5VzwvxThSWH4tz+Z7L7UUzVe8VrzUJUsHg4OP25AR1t3Vc7w8CxH4BH1PGm3Ht65h3jUQrfjOuseigrlgAaHeFsR4emquHhKQj795ZG0vKfrjeor9oYUIjiXBH2WCHspQkVCwI8RXo1L/DZOeNYjtcYNvWIj5ah0yJ8IIT6R0VwSMpJDHOiUwAsg/O9Go/4+diz83okh9WB3FkRez1ZDi71JyOMBOtkhttiRssAdJ7QMc/B8hSMWhCTujQ3Hir5KWOjBLvaYWwsAMohVffMWnsCB3n+bwUlpjdMsEWLGkqwD9gt3nWH8STMeI6NemD9t4HTis1Tlai/EqDX8chvp+jX2kA4YXC5RXyKxNCbpNwnm5WF7i9yjiOmMbSFXbA5sOwzbZxtNZOgeZtznkFx0Rzd4tP5D3R3xI70meA8JHBBAfMo3+GCTJZW0bfjeSmXf5afFAl17D/N2yo4ywSuGKHoJRL9R3PpErqU2PW/69B5bIrOW5Y4TpI4X4A8IYB8JJodoU4mip5KSFqeIX81pU54lqslqHO4z3m8LB20OwjAHTaUCzwrB1145ugtV7F3efe9c+MnXcicQy3Nc4mmOJFvzQw7BjHQoXaawWAI/YvafbWpKbOu1upXeWfoeM0oBQAajqjsOvTGb9XGQuGBNDtNrPR5nXSiBiZhO39DgF9uo2X+BIPcskKofCJZHXtTW9WZr11rXmi+CzVXNBqm0Rtx+PRdLaqpUvL7EoWYYVo0hqupCjG1luGkN4RKyMbJZTub72jh/aEmhYf5o6nYb3PxabIFeai2cyY4+Uxv+7LaQxrZqHm4tDgsCnRtgdedRiayRTvc7hBZFvDkp6E+lCo+KmHrpqmHU46D/acu42piwxlX4IphPBJGURF6CsL1McsMwB82thpytARd7jEptUGlztQ2jtURiUYnEAsP6d98aH++xVdQd+XTl2lnLeaTW4QRH8JkEnK6IbNaYjBGFcYH1wxw8WubgMTeUj507CFoVd2XPg+2aAoAMNo21EQndvIJjfqqlOE6pU5n5qo0+V63zIAXAgtAaMJ4MgcfB+r75UwbewZAX+WWrvVOIxGfrAp6SYbJdC6NspqGKon/an7WqtoWAJV+0ABknvJYk/hcLuuNHE5zHeqq+y9dxORl/mBTqCwb8+YYQojVkYS2HfA/Zns5h7+/wbGVLFZ4rlXiCNf9xS73z6k/271m9iAXjjatRnA78r4FoNjOqpKAi20e4WAJDFCFrGA3hm+wD0b4k0XYJ3KMEHlAkn//B+J6DWW/I6S1jdMRE9N7BGSRxZkLQREUYFT0HgppGuryqTIoHIMXPRg7Hhp3tztjr696DBiwAyCBU9jdqm4eC4zU5QyeFoM81hVzeEIJihFCR2apJfDcn1P/JFmy/e8bArdy9aAXvzdAzmw3P1sCH88Hp6PDueDKjZtv2T0eQWoF+lhTy10rj9R/2xHXVofevrfSmS0EHNxv6uMc43nb96xTu6LWno4MTxpQoakoJvCRI3tTq48mhtcj0lDV41gZOyFZ9EmA+IgQOFqBx+c6PFizsfiI5drjVSiWQElQbwtzoK+ePrRr13erH0mtS6cJAzPSxV70JrqRpCRKfk4SPWACxz3qFomxS0f1KiBsDgdfnjEC2L4o3u7DKPfaSAoAMQtXftpUnwpjjNnrmmDpNR2U1p6y/3gWvcyQtYa1v/emk2AMD/WWavY7L3SZ/GMfpMoDOyj+MHenHkWYiF5KNQ7D9UkfQlq36Da3Vj8VmpO86knI9Vd+8dcExBJq9KTAHNGma/nYZVj2dw96fJxWz2VlxQWtjxHeWOurhIIFXe5o6a2NKDalgHyIcqkCfFoQDOzLxIvCNAvod4KEJpkzS1lKJpazx/brx8qHqedA7xbzbG4LpwhgWIP3GbEVxzLmYGLMNUOwQ4tbCigtamCDc7Lpy8aQRqC1YIV0QaC9eUgCQXhRmfw1115bgUAJdXOvzgauyGG4rijsygB4E+CHB/Niv362bXH8t9r/Mk2dqLffCG8H4UjstyJvunujOfDA6RkgnJVqI+PrN45wfd4W5tytb/NY6/0wSdOWmgIZvDri0rwAk78bqoJNpqFT0QqmiR6QUv7+8mtZ3Za3veI39Sl++vSgpSvcWTHME8GELIHnrIw/EFkxCIExJPFsq8CQb/uNNE5zFAz4Ndu5c8bHTLkzFucz2hp8lCBMkocK66WKEF8sd8X9xYZ7Uzeq5QjC9R09St28uAEi3RbYLb2CmewCxeVP4wbaihLlbA56x3kfCRs3bDyi61dPmbnad1X+sGRyVutaHv2mVuZBhzggMxhqgsnPgOu92ccgGfPlJMP315hpnQY+10JGI4K0NPkdE1zWFKG3WcHo79tF5nRbko8ZXhNwIV2wqIX6UlLzpsl5K640fhL20F14E5o9IopGCkOocx7HgZVsUO+BfF0txr8/+y7fWJDf0WJb9MICtVteYfKiUOEISPi4IM6xVVSxpw1iXFycl/8Wh7b87v7q60M2wH/SRn6IAIP0o7J5OZQ/bISvh1Mf0sYbpG82hmVan2w+lCEAIl4YT1Xd76+u8p+vtyv22Qvq81eEHtYGtvTiOAcuJ9GYAOw8gzPxzJ3BuoBB1d+1HPW5Tmy/CfKEkuMAQ3cCMVF/zv+cBxBHE1Q5MscCjSsjLLh5FPa5jsbKetYIrXa1PAMyxDHq/IIzYMQ2ZgSwI80yoflaq0HpLF1oSd0WPfX6NDajXIo4sJgsTfp2AEyzYVypkpySoMSn5l6FQ159TSS19vpbCBG9KoAAgg+hhsCmnlUuRcBL6WDBf6wFTs+05/dHPAJf8apLznUG0JVt5R+es8iawUTMAvoCBozuv/98WAf2QhLx6w3LkHjievJ7u0cYNwiLEAwrPI4I9kPKJXz0d+h3vfxNACBjmEBcJfhSGL71qnPtib0x6xkucMvHAurGOJOLPEtGUzkF0y5cVk5Rh5v9tblU/mbAPvF1aed7NTdvnX73uT2xrCX8DgBPt4VWhEE6Ik5cQuDP05TVb70TTQI7ndHPLA/7yAoAMeBX9e4G2GVDjWhS1+Po4QzwHwJQdln/JnYMNQABcZNOSBfYiDq5j0CkRJUgHKlo/d8L2PwVu+t44dUlv+estM63XilLhhmcz42pJSNqv9b78dXJhodKJ/EuPGGMunddLAGJjSsX7IAnSh5HguQwcZKtK8xlsJRIoVZRhoivWtIjbpk1DuMsrz7sp8FNX5CZII78FwknWZztEAWNjEYnlz3VGXjG8BvWFQHo3hdqDy/v4lenBygq3/ocE7FezTqDYOPpYgK/ZXQBk1hJ2K+PYSwp9nWE+1VZKWxCxrrmkBMol2b6nN31jjOg1ADl9BZeEIYZLCs9gwsUKSAx2AIl6p9ciVpoNDxOEaw3wXgvElm0wYj2WgG3URKDLnDHi1t5mCO6PV/bs13PjQxY3MHCSIZIlAmKEQ4gJ/DzrySuxAfU9TYvuj33sLnMUAGQQabIzgBDxNWwtkLc67gelBWKtgQR7YxyorxvmUyyA2MJBCyBFsr2w0BF009zRvQcgs1/mcs/1RzsQs0H4kgUQy6jbl7++tkAsgKzagkTcAkiIrxvgoI7MqwhAyi0YK8oA5tLrxro/6su99tXYFkAMxPUWQDSTk5IQwxTs8/Fz6cgraoYXLJC+kv3bjdvHr0x/bmX3n8u6sNa+iCKV1Mdq4rm7iwXy+Zcby01ZcoL06SoGTsyDhz1wbd1EkaViBb77nXYXVq9Q0M9awkXQuUrpqs+AcKmiwQ8g1pIrjaGKhf4AMX+Nbb/zTi4sW0AYubBgLv3mIAUQ68JyWN4Ia4EwRJktTXfAcYGfeVpefvleaBzo9U+700lVAJBBpM18ED1w9bFMfC0DU/N1Ex2GyCW/GGwxENunYiMm+b6emdV8rmYc1bkWxNYzuJajBfRjZjnXNKL19gPsV3TPfmct4LhXjSLm8Jy2/INrnP6MgQjiSsW2jewjJOVl1/RSFtaly7g464b7tlHZHOUbzDaMSfYFz9fSWHr5lKQMMV2+aJ348YIjoAfNYctMH3p5S7I8OWSyNDQPwEftE1AqkRvjUlNC0i+KXHFdIQurZ+9Fd+8uAEh3JbYLr7cpr+cvgoqV6uMg+IaAMc238YKO+gIiccndE8VNkVJ7oWlRf2x17lwWOFt/LGfwke2+eb8Pmmwzh/IP5pukhETzY4Z/wkqtuH1CDwvvbMprGxrhWbhqSHA+kbhOgiO68L78venCEjCVCkGRDaILc9Xc0THb7KvHv0vW8HBhzOwc+LhGzfsZoKJz3xLronMFsoC4mrPi9qppyA2WLKyo6HSf3F5tjbL2I8MXEXCErbBPSWwaqbA0KcS9pUr84vweNhXrsRL2sAH6+JXZw6TZ59tlmjsXlP1MeExbk53rshrvadZwNYMiqgzGdSKubm1y0fTXQfAi5Vvc6hJzYWDMp+sC2itruOLt6kAShOcrFBYS4b4bxjlP9FjUHUR9xfuazzGb6w1FLYAjDOmrlyIPIEIgW6FoY1LgEdbh96/rKRMuM120Eq52MF6G+n9C0HEZY6oYSHQG4w5amJwk3JwQ6tci21z7vWml9T2WZT8MYN1zxY7+oAEfHYCPM6C97d7iAksrFO5LAo9vD9XCQVPX0g8y648p+upd6Y+177Fz3LAhOAJEV9UHPHNLgLKQ2+vuop7Rhn4D8l//3ZT+723dXYXYmA5vQzybCecZ0AWNAdysYUvZ/R+FhKUSLcMVNYDNDdeMc2/r7lxvfz3Tl1bps5jNnCyjMmsoaV1mO3Yb7J252ut1Ooo+64oUPZMkekRq8cdvTaTansxhrbjVp7aUs3Kmg9UlBBwjol5Wb3JSRsNHVDGIGk79tVjw/QbO32+eQCt6Mnd/3fu1lziVS4Vf1eBPZwwNDzlqa2x19WSCzI+KXfeFmXthXSGFt7800j5PAUD6V969Mts3N/JUbcKT6nw6cnvIh2pGwvq5XYGnkzB/Z9Cfh9U4/xzoaZoXreBKzcFIUuKrhnGGZzjKFtrRhWUP3YSASQloAr5jhLrd9VD3rSk9rzq+cHVwDGn+dBo00zPoMzLFDhqR6IUTROtc4rvjAo8QqZe/P65nlfWW5mNUcvJ7fYPDWww+2dZIbN88mWK+p4mVacRqTNBDJF4d6vA/mekuulM9M3euxbY3SYh75RntzUHOfI2HChmMjgH/w0Qn5wzitoWv5WmRwEOkcZ1w1ZKyX6C5UETYm5J/97EKAPLuMhpwV1y0gkvg+qOyPmYZyC+FzEPswVsskE5JrGc216Ub3PnVfxvYLKuWzj2Enpk2bBlW3yQAfDuB5ylNXNAvixV+D8glN/dGLGRprsYRtA+kOA2MWX1Fppjvl26zyhRhqTFmjjbuwy2TkZlP7R7Inf3N3cjJjGfOC7SZ1WgwMWBUWgCxvzwg231ZALGAUu3Cr3CwWmtzjbfa/ePcI6AHcszsjFe96ZLoAJI02zIVWO43m1hRaVPnBP4CX1+xd427vGB97OwTtPP3FQBk52W3y+6cs4Td2lIUlfjBKYJwedrQ8GaNmO2R4BKalOCHJPCokXrhD8cm1uyyhb7LxHPXhx8LtZm9TdO+LRpR8FwSjAA82e5xsTm7KgRcY/uSW/I8gReHKHrOMP/mm+OdJ3u6t7PWcFk251WlpDwbRJ/VzMU7xg56Okf+INdA1iU87wo8wYbvpWZn6e37I+zJ4X3GZk7FGnNVMUd9SRuckgXKtOGkI8gQIxOCGwgUl+CyECQ1QxRJcJGgN4j4h4LMX5Brrv3WlMoBxyEVxT0UYob0iQb8SQa9B+Dx9jlQAg1DBF6LEx7QOrjrmzWJNwZNRllvPFADZIwCgAwQRezMMr6xIfwEmC/fGmLC1gBD7Bi2Z3hKoikGflEKurFknFpIbYlaA4qyooMJV20Iv8wGc7aEiNdruEQwBHguod4hzoEhAlDKMyizZ4b1bg0RCEsc2sxsrl75vPOr+bNgenIA5+X+pRXhuYb4/AzTaI+5SgHUmx0JQ0Abpm0M/gmI/+Q6ztq7eui6smv/4jKuDkRYEwBfZsJJ1uKwniqX2BOMLZqxhgSVEDAmYC4KQXGbEy2AuiLJfyxT4kGT85791kCLmTHTWWtR6oYY6nH4JWZ8wRCErf0gAgvm1TFB8yXrx12KPXfLRGremXeocE/PJFAAkJ7Jb5fePXeNN0VIechmn09IG5yYJ+WVgC+Ja+MkHogDjwdCPlP+S2wbKP7hLyzZWiRjRWUuyc9DiK81G8iMNTUYjZKwqq2r3kMKtJoIFBieZgwODwijNWNYUsDEgHoIfJdZz0dJbPOtVdTaU0VctNyfYQQODEEna+CIwC6HozbBPQoURs2xLFEyYznALzGJe3Kt2b+3Fhc1P9ALTLhfXZU73hj10RaY9/tM0zuyyGoF+DES9IphWi8Al9kMFURHM/OHApD1aPlVDl4bIvlJBv/8qr1iS3oqw966/4gFrCYVw00MCQ+VwEebQxycA/a3VqgicLGEFyd+UTPfksnqp0cgsbnQB6S3pN+9cQoA0j15DairLQlh6CLp++F5zLjUUkcZIG4L8YgonSJe6xI95TD/zoFaGqtBw0DI+79qA4/UOpzcEvCnA6LPRtxXQC4GvBYDPaXJ3FVd47y493zQghnhIZA0K8d8sGdwgM2QUoQWh+j3Lun7nJj7/PdG0xs9VYyliXFSKJHx8KLQ8GlZQ1WaYb/cLSHwm+9JV16Yzi1xQyCrGa1K0OMO0wKCePJnk+i1nq537gJWS2vgVHvhF5n58y1MQwOgSBF8QVisjfmhEO5TrTlssXO5rYgXVdjnxHzBYxoKUNFwB7kSheeIMedf/1DPzD/FYt2uC6bbOqd5gGx5HWWB9IcLEiczcH7aoCxjA+d2HwSv0uHaEoknjcAPrhnl9goVfk/1safe35X3YU+VzYDfty2u2nsW5Bsr9YdtbZxveKYGptqvZoGoBWyrQ7yhhMSLMZjHOXD+GpsSgUiv0IHsrIC+vi44FMDJ2zQd0hTyQRbwDFDvCNzpAn+NQ716Sw2224P4/HUYLr2wpoX5dENkO9KRJPhFxCtShGcN4fabJrjP7+xa8vfZmpS6lXAggxmIWGzFx0LmA3IaRSHgRO7BLqT45lN1821kDePlgPl5QXgyoZx/ELDl9gnU1NP1nrecK3yFERQG59l2wCEQM4COEdY5RE8FbVZFkFEvT9jHFg4CGxdB+iXhEcx8bMg4koj2K5HQcYHFYJqnAvn3NS8jM/+UngX0e7IvG9trHYIS+PpAqfGxLHj/tMH0kOGGDGmZmR3ClpTE3ZUu7ieol68cRXU9mbNwb88kUACQnslvQNz9uRXWzRMcEIA+xkRHEXOSKAo822Bjtrg9prCQIH5Ljly2Ta99Iz12bNDT7J9ub74j9hGu1zZ2c3GDpvENIVfZGI1g3th2+M4lz7lnQz28hUeSLbCPKsZTa+EEvjmHYS4nUCnARUUSXgL8qiZxfb1pevSN2iGZ/D3dXlf+hna/e6xcoNox5lTP8GFNmis0qFKCq4gQJ24vE9mx+VRHkZ79ez9kZMDcKIjqmOjZQOsnFbsv/XIqvb7Ta+t8IzN9fo3/Hg7p4AzRx0ODD7enB6MhBix0badD6dz3o/G0rvNts17KjjMOTVVCnieBj9v+IA7xq4rkzXESC3hL7YbvHTI6Apz+/Nl6oG3LWkpZxqpYyLEKfKQiPsXWe7Qa27UWEAJagTe6oJeI6NZhUi5Y+jyCXQl4/SmjgTpXAUAGqma6sa6zl3ExB9myRNI53bKUZg2NDQ1XRc2YCBqMICZocxHxGgL+lnP838XdZNN3hlO6G9P0+FJrMaUq4RSNCk4XQlyTMTw8Y+DGgFYHvAZCXNtQI+99S0fFjopxZ4alsMepAO8PYJqKsrV4jRTyNtb6EXDT6jt6IZPIWiLYhHg6643MGVndzKY6TnRQUuB4DRrpMZJR5f8OCGJlbU86AupCxgrDeM4IWuj5Zn0ogs06TDfPn17V41iNLRpceDjEPmMiEL4gbagma3h0VHxJvEEw3eKQuU967vpbp781NnTCRk7G67MVUrlzCHx2VDRJqE0JesDWpMRc+fgNu+CL3qalSxXONFoc5LN5fwieYkDVISNui2TfpGBh/hUb8ydXxl7ZthgbeyuBoscP9h48QAFAdiPlf3Vd8EEdmKPSLA4NDKaDLFkgYvascwhhUsJr4xBaSMx/CYlezWS9lW4u1dwb5IRdEeN5Gzmp6rJDg7hj6z4uDxllAYNdwqtx8AtEdOePJ749TckZr/PU0Pj7u0KcRsBH2gsnaFsC5rEE4VFJzsMlE/BGb7rnLM28CrMVRULMSAr5QY+5OsMiGRqOhQZOez4QExhGCoRxQYEksz3QtJqYFuUS8hm5BS23H0BBV+TTlWvOXratWKCiwlHh6cz4Hw8o9gxch9DkEF5lQ9+WLfLhhtXw3u7r3IJIcUt4HYAL7GPhENJlEstSQjyojbjjxvHY0B/psDbe8aWVcKuSGOt5enIT6EDf8AHa8P4hUBFwe9zJ/o8iXhUXYklo9O/T7D1SIYpbCpQlXXla+v6aAoD0vYz7bQb7JecqVAc6nB0Qjk2HqNHAkA6SQNuczh7WzSlJ9Yb5T2nG31ytXr9tcs+D0F3Z5AUvtVRxIj4lB5tuSmcz2PJPGTD/jiD+KCAX3T2F3rZuZdYzGxKJ8lHJkpiew8wX2awtzfDLJdUlBBYaY76bNc4rt9TA7420Xrsf+7W/9GSokanGZMzESnKBSGSdmBuGYWlodBlISZAWDOk5krMxcDOEaVXapKVKtL64Fq0Le7lI75zVPEaFev8cm48bolNM+weCdgVec8HPMdGdIyeof8y1sPY2AfFZGziRzIZXMnC2AcocIFYpKZsQuJ+EnIfVeL0/GjLZJABveEtpMpma7TMfXxea8VlDw4L23vQ2ZTtiJGh/dvkOQc7PXIP1yzZiyxFPzDNz587dpXG8rjzve8I1BQDZzbR83gucLCkPD8kCB7aENJWIp7iEyTajyGuPiXCsnRfpOZ/p+RSZNSVSrPJDvSIj3Y3V45Huq0yta9d6UwH10S2h+WC9pg9IcMIR0Ab4TlOo7lAutsx/lwDzRatCe/DNbtU8RTOqUwKhK/CKIvEbB/rvgeO88r3R1Cd+/IgRdm/IVApJ4yPFQVZqQWREPCBq8VuLizMty+H3NmhEj2iHK69sZvheCfpUzvDBPrCvC0hHUBZs7hXM95HjPnvbOFr7To+1Lc5LOvo0Q/i4YeyviMekLEsv4XEt1DcDgxfrFqOur2ILFy/nCqUwgkmPA3hiADpcG8zMAuW+4aStY5EUJQNYq21ZyLQYhAccIR/ZYJDrjdTn3eyV36XbKQDILhV/H0yeZ2ZV6fKcjk11gKNcQaf7hsemdXs1t1U6MwIQ5Uol6lKCl4eGf9cC85RMxjbe3kdMvjdvCA43ki7Z4mHmep+rYgRZJG0Gr7js5fXi5q4cvGe95r0HRAd6oDMAHGFjDy5he4mkV2PEf9NxdedN1bS9DyTbMWQ7I/LSvTtSe2e1RWTmA9NmwXb44t6yfnZcf9SudinU0Lj/ibaQ8td9g7E5hlMsbddGW0RH1/ihuNNrQva/ucwiGvulwXtIyfdJmDOJcLCdSwL/jCtxZ5z0s94459Xbqffcbp33ctlqnsFsDoWgYw3MEU0abkazo6idAs0CSELAK5NIS+JftqT9b2ZSqcaxv4A/d07fybfvnpfde+QCgOym+rU1Ilmg0qVwogIONMDBAeMwn1HqMZx80WGckHUEbTPML4KwNE68UjAtl15mWTpb0iv++3x+f7JWf6jNjTanLuTpb/hIuIQ628+BmL9zS437y66owqavZimYoEh8hZlPDBkOEbwYUZ0E/sIx+d0NHmp3ty/VC19rHkpOYkqO8VHNOEcDlUHUM57WlgheBqLbasfKv70lAeHtBMpMJ61CZSIMpzkSlzDjuNCAYsTrqlzxbFLg/pbG7fd+Z8bwHjAlKMsAACAASURBVCdYWL1/tRZx1igbQuF4h/g9DZomN2uaBMYUJh6fM4Ddhw2UCyDDzFtdQcvKpFnkQjy5tV4t6M0YUleescI1XZdAAUC6LqtBeaX94hxVC1f4/omCxKWtBmObdeRntumoEVtHe6Ayeom3x8BLFPFjxnHvlQYbS9NLM69Om6bvQUQzslONquwaxryMeHGxPh6Srm0MefLWiIOeX00AixnmNz+dHH+gqwK+8DUeilh4jTY4PaNRbLmy2pdGfxEw35COs/yusWjqK2ugq+vsteuY6cJl3kSW8sQc2W6DdIgGF9soh0t4LEV4mIgf/dFEd3FX57xwNY8JQn2jAZ+cZciUpNxIB00Jwb9yQnX9V3aWZqUjVdvWnaR8KGdIptzEXesmOyYm8KnGACO3hSi2lkaeQZIAttxnirDVIbysiB8Q7P32lonF27q6n8J1u0YCBQDZNXLvt1mjr/+FkJkxmGDgH9hqxJhWQyMVmYMkaEYACG2ifCKLJlkB2i6YNziSVrqC17sk3tBkXvcdtSLMoblhPFojMOlGx8NLt3Fx2BjUAHSckXR+RvOYVh0d+H9MEH4VhuErd+0d73JfCpvNJbL6KM18dE7jwxqYZAXqCiwtlXjMFfTQ82vkwz2uC+k3Lb3zRBZ8yxc1FFF58QHG8Hkh21RXVEtixxUW1OmnMTI/D9lZf1sNbe3qks9byyNMEH7JMD7mM0bHBSUqnIiH7Fdk5Fwai+3dioUx01eerY2LoaNSyXgwRkKMc4kn5QyNqte2Zw2PdYgm5wwX5QzcDnp7TloCUEFbA2MWajb/UpZ6RdLKRNxZ1lexrK7KqHDdu0ugACDvLqPd6orTV/AoAUwoouCTAH8kZ0RxAKTQns0jo+JDijq9WYuk1hVYaYCnA6Zn447cIk2uzjXxjFOKLIYgFxE1/hffv/XdZ1ZmqyHVkVkjjk4b/nDIqLRVgsz4fjar5nlFyHbH5TTrnntk4pBZZX463FcQLgHjCJuSGiekSxRvU0R3N2QyNzdzSev86eQPZgV+ZQMngow/xhN0lAa+qJmm2hoUV6A1IdBE4G//cIL7g+7u8ZwNPAS54MTQ4NgQdFhMoLpEkg1g/1aSvBY51L5bv5U8EwLqEXdDJOozfrlhUanA+ypg/7iggz3G2HoDldUQ1uqwahcE1gZZEKXLJVqLBK/wtPlZE9wnWj00DXaddVcXg/n6AoAMZu3txNrPeIlTsgTFiTAYC3BNAPk+Bu+viGoMc4X1SduvQ1tkJoC0ADVLMlslaGtSUWscaAB4JREt01K+EothMy1F7u16SuSL8qAxnbU+v9XgA/Uhj7J8XVG/CsK3W3LqarwK3a2sn45EgcbAnygceT4btj0ibDGdGxPISdBfmfhuHYbLfzZl4NLZd0V9X16bHuEiflLW8IdaNA7WHFXuW/086xAeEMDjt9U4T3dlrM7X2BoXrf0ao+kDDDpfEfaJepUwHlFEd5CQ//rBeFr+tuN2uKka16IkrlBREurpjqIZjZpHpg1XexpDDWGogOUT42LP0vLb9AKL8kDgEnyf8XzO4PliKdaUKrPag1reCGweOxZ+b9bydFcuheu7J4ECgHRPXrvV1V95hhPZCv3BNv/5YY6wnEM8Nm2oTAPFBKQsG23U6bA90wkxAe0QWtoySpcyzMskxHMx8LpSVzVJg1aOI609eI2t8BMSFANiTtwfkTPyvTmmz6cN79fY8RlqaTTaqEFuvG2Cc8XOCvXc1TyMg+CEEDgmhHg/gYfLdq6s52NkHmdtHq6bHH+iuy63nV1Pb95nXY+XbEHSbw2mKCm+6Bsc3axRwczSIcqCMN+HudWDs2H+ROp+rKCDtkWH4XvZ4HpBODQ64AVeTkksBOvHgkzs8VgpdJiD8Zo2yfLyEU6JzCSdRDIpg6CoRVNlk6GRccaBruCDrWs0yzzM7wiMd1DLR/ENQWgmcF1cUFMCaAmABfUGTxijVv5uCm3sTdkVxuo/CRQApP9kPeBmsi6IygNRabRf4ZIoCzXX+CQOA/N+IEwNGQm/o8VsRItiackBm7TTLIGmhOSGIoH6ISqKm6wNQCsCzRtDVpuFCpwkU3mREoe0GH7vGz5s58Fh1kVmrQ/rJuspgNivaBF41dqII4lwkWFMM4KkC25ICt4C0I8zm527VBy5wZbJY9mB3aGYoLV+rwGfpRnvzRrEJNCQIF4vie5pMNmfNYrilu64/zo/hFb/xfuFBwnCNw3j/TYbyh7wJRLbBXg+a/VrKKRzOXiJpJdwSQwt0mKikjwxJqimMeRhW0OUBYaHaNAQw0jodlJHdBBk2sbsQUIgQ8Bin/GgQ7QmJXlzEJhtdXC3x1y03jWOcgPu5SgsqEsSKABIl8S0u1/ENJdBG5dmR1HcPRjMM0CYHBhUeUCZAqoUocK2ErU8UPaAsOlbSRnl7GeTBMsuu94HrdKGN2lgK5FQLkxZStABITB5a8Dltpd1B/9SOyMh4dsNO+PC6qQO6yZb91qwL8kotfWwEDTJEXBjxKwYv0wJ+jWMWv6tiVQ7WLRo+2GMHYuieOh/SJM8OjTmKA2aYA9lAX6tSIjHHIGHysfLB7sV6N5Bbhs3IW4y4fvaSumv1cAh+XTapLQMLfx4wHgAzBkJ2BrUuCQaEhM0ISZ4ggNMyDLKGjXingHZeyPd2o8MoqxhbtGMjYKxrVhFxJKLs8yPanbW31mD7btNhtxgeaj6aJ0FAOkjwQ6+YZkuWgHXMygWJlfESiQDIyeH4BklEoe7AodmDGTOtAdDI6qJdqvECELITPaQyRE4kIJ8YtuZVkgGihicYG7vKJh/4KJiRuAH8ZialzXI9uQr9MzXmocCiUla4AQGziWg0gZqiwSWlktabAzffeME59HBohMbpxJJDHco+BKYP+lDlBtjSz6ilOuHHOA7FPpLfzI1ubk72XBvsT6WsFuewHCj9aFMfLGtSrc6zXNECkQB+oaItJJgbNa1ZqEM2PbliAtC3OZbhAaiI6MKSRF9UIQE2szAMs+Y+3OaXixxzHYyukF7icYwB2+wWYOD5bnZFessAMiukPpAn7MjSLpuFUYyhxPKFc+IkZjeHMLNmahn+DiAqolQaphj9uszf/BY11QH95bNsmrP9e9AjvzDlj+oFOGBUsH/x4QlzY6zMta0zZexysBrgmlYDdNVtlVLz5GQKIY0JxPMNQaotplKKYGGlBC1TLhdGvHnkiTq5vZRlX2vqJRt40LgqrXBjIDEAQ0BfypgPtyAhA0Z2TiUILpXG3l1grD6XQkFO+hPymdBVK+F3JreptyUo4qorJwQDvcNT89BHNii8SHNPMZalXn3U9T7pP0DIaoTsh8N9k8eLOx+LeWIDYob5i0BY2NK0vaEoO2SuE5ArAtYP9eay66SvVSQ2isyLgzSqxIoAEivinP3GqzDlaKKQ7huCm5LFkn2w1ExBycJog+AeJJvUJZuJzaMflF8413EYA8hexilBLaVSRszod82sbmP2G0sUmj10whlDMHQXyPoUhteZjpv0SIlyvc9xRi+MQBG2S6HDsEoohYH+HVCyj+zwCvfH0ubBqqWLHkjDofQe+kztcBpW0NMyeh2qnZXtKdWS+APDH3FkPGxNe/mvrLuPWslZJcjpksQ89OIO8JLFkk1jZj3ZYEjsoam1wVc7DMsnUg7zc3btPHtXPiXl19cIFcEpA3hH2mDhULiX8VSvSq9lsAXgQ8M8YbWtOmwDyleBqou95R1FQBkT9F0j/fJNGsJnKFxlMVEOINY1ECYKl+juEWTKwTXuKB9mLmsLbaRsv76HZsu5Zdg/76j3sRzBTKhwaIcsFQxsnEBr1jAlAgExY7ICdatnhFNoeGtHsxmhtuYbkaLl0Q4tAZ64yJQWIR4qgilXi74BIMuDw1G2AOvo3Led4lfjBH+YYz+q5+ILZaj0NJXXE87JWZrKQBi2npvDBk5scnQSQHjwxmDcp+5OG8JdKQ+30+EGwSr1x2OYk/wUpAVuXSx66ZKi0w4nMhUKinLjTFFIVPM8k3VGzihhqPBrmCMEGSLSVFjgGHWLWnrOt+u/3tEectRBp51ZbV6jA2hwQYD3hAnaiiSSLPhNc3Ainjc2VA3CpsHY9bbTumtcNO/ez0XZFGQwM5IwHJu2bhJSukTFPE5HmicZ3iEtUhswP2/jWndWx1ZvW/SqdivbFvQVmoBRCFLzJsDQ2t95peyhhZpNmvSwtlQVopsq4dANEK0qmyZImdMFjg+1DgXQKWdN+9ysSnDLtnufHyLUOb+XK659ueTK1p3lpplZ+T09vdEvUQwdyEkxlrDLTyCiU6oC/ngtMF+ne/JW21EeMKR9BMHeolMZ2tLS0uR1XBTAiNd449PSMx0pZgugEkMsgWbyUYNpz5gaTPqrF6syzEC2A4XVdSM6h02FemHwBUSQYJ4U8bgyYzWT/o6/oQOsPGX+yCzs3GY3pNjYaRdJYGCBbKrJL+bzBuxu9bCHeH5E1wpp+cMjw00j2Oigw3wns6WSGR5dLhH7IGV//fOorB/b901LsG4NmWYkNZMTRq8zYC2xGCaE0o2pwSCOBmtAMqBYg2BKWsxNN7TeI8ldLVj5v311qWmCM0xSYuTMK8UsXnNYb3WJ1Xb5JlmyCDti2JfxRGUhmBOw9A0hL1R0BZVa+8NiWltncvXQiAGkc3C8bxM0onJomIlShIQ1a6isVt93rfR8EzfwHbjq+osl3zcSAK1CYmXSwVtH6LQ4oPgGZYtGkUecykMDyNChSNEGYGT1pPnGYicac+es/rI/9oBNGIEeBNMdjwQUtCIQzcrqe4TRE9nQrM2o2l9a5CtLfJLW2/fH2Eho2o3eZl3YhsFANkJoRVueWcJfGFlZnQIp8ZhcyETfdJnm6LVfn1HUN1SWWQlkAaRjnr6tXf1o5DJZvlE7n4QlK1ezp93+dqR9kwfQkpCJ2yMw7pwmEWDhrB09Tb28XauMwtMCduAhLAtweErAvxKDuqVnDZbApL1zJxNOE6u2HimVMVCKeHHwjf5/nZa5aED5Ss40gPlCKIh5ztZUNwQlTqChjoww4uVsD1bZtaF2GtLyNVWFu80obUWrEVVIoFSSbBFezb9zebM2iZb9v93tuqslUEWNxi6ncIfvgRCGwBvB1kizewSkSvbM6zeYoxUwg+GUriBSc5bnUz9X8MIePOJ8jyIOy2Xwo27hwQKALJ76HHA7OL0FVxS6ntV5U54lSE6q54VMtx+JkkBHQMCAp4LGH8zxI0CwmM2tuI9HhKNdhiTSiUfwKCRLQbKtja1bpd25pN/FyEqAts/9u+sq8xeF1kc7xR4idKOiQU4R4x6Jq73DRpIUFTnkJAUWlAqbk//ZUkw9k8vCFaAIHxD8KwpZSKgkznDbsARUCYUuNwRYmhgUBQwp95tTgsKFjgtBbpdYGe3VP5kt3U2Foljgqzcmg2b+sDQyhzR65J5E4G3QwhtNBeHTDWC2PaZ35cA2yUyn43FVRSsHk7hixr801xtyWNzjoAuuKzeTUN7zn8vAMieo+t+2elcZpVb31RcEsrrA6bPbzYKzSyjwz8mqCEFs94R9OccqTuCOLZVj0Buo00uWo1kOgwmlUrsW6lwVMA0oS5kx2OKitQMs60psedigiDiRPZ8ZFdSdI7a8zRKdY2ApuOp3tF9Zg/aHREhX9hoYy+RZWP/2SmFtTeEZjHNWgU2BpE2HZZCB92HXVNnK8tuMP/vnWtmOu2LO/YVamu0MYeaIxH5zMa2880J5sARpBMCnFICAqaBQZt9wy83h/SSJrlGprFJJKA9iVI2eh9BfIRifByE0bZo0Fp/lhatgsLnRgr9d9b6D5dNLv1nb8ijMMbuI4ECgOw+uhwQO5mzhF1yUALlXRcSnb9NU5Tnab+GFfgFR8g7HKOfU8XO8nXDkLMNkOYCZPtHNCRQXOF4ZVWOqPIMFTUQKGdPydACiEkaIVOSeaISPD4uaFhcwnY1rJSgEkujEQAyYH7zAA4MqIP1t92F1ulwzgsrb9lYhLP/37qIoir5Xv7l57YWUmeqj84GU34t1orIsyJH9RgdlpcriG1qcgysmch6rZo8g/qs4XrP0OaA9SYNWidYbFUC2YRga1XZ1GrfWl6tATc1h2EjO8l0qq1zYfX+4KW1cGItmTIh1fuUoNMMY7+QaZxN/7XLKBX892FCL2Qp/zJ3bNf7jfSy+ArDDVAJFABkgCpmsC5r7guczJRmhwjpzgmBcxs1R1k/RTYwLuhB1uYqDWfpLTWwX8v/xeH0Vgmc8AInlYOilBvWWCqNlEPDkgJVSeJKSVQaGop7hlWm0xe9Z9ixbiIC7UVAVQhYKyZvoLxlgnydg2XxsJXXZCvrmTsSlkjbKA3ZWM2/vWlv3t+BPR3//uaeLJR1FOyTdWMlqD3G8LbzdwY4QdDWrWaY1wuiLbbSPwIOiuI4pkhElf8t1iOWBepbA1Pvsdmc0WKjL9W6rMbW5k3IdqcfylnLvSmC6biA6GhNOAocGWKmXOK5SmWekob+7+rxbsECGawvZh+tuwAgfSTYPXXYL6/hMun7wz1HXm4Mf8YGdm0EZJhDnBK430BfZu50X+tSgWAnIdqiOOvqaljUkCwdUh4vMXAle25KkeNIqCCEsA0mgrZKbvvH/sKASgJBwxLQnwbE0WmGrZpXHZQg/wEg1jKIi+ig9l2ibQJUH7Bp1cy+NWaE7dvNUELYXlgdge72gLeFQopSAdoRirVhYyii9XAkUcwwRmniYYGl/niHILm1PKxLq1QiWyJ5m6fpV00hHpUOt8ZD+I4DxB2HSwA2BhoSYbP2Qj+IBc0Cfqa1yQ9aS3M4GP67trbd4QE9618NZTKWHOUpcYph/A/aYyE8XGHFCIcWw/BPLxnrPL6nPteFfb+9BAoAUngyelUCX1meGQnHGZ/VuCgEZlm/v03JtcRORQL3k5RXXDbyHfpM9OpKAMspVZzCkDiC4zSJo3LM+/sGY6x7xrKrdE43Isv5BPiK8GKMaFmMuN5SkIcsMiHrQLPtwggShqSUUdHdm+9OhBkGUYQ+2oINHhB0CNaCyVEknBBmmAaN1IyZGjw+qlHJZ6d1uKwEISMILcUCS8olXgw1Hlxj1D+tu6mv+aMs+286RCI+NPg0Q1wTMleEgBimaHuVwnJifOvyMeqvvayiwnCDXAIFABnkChxoy794jTeFtZzRAj4zZBxvD0pbzzHCRWuRpPsF5NxLR1OX29f2ZH8RNcgciOxqpAITTGVBF/uMY1o1UgZvtUTihCBJaGbCt8HqN3EBn12EOQbnDBhNTUBpKUpt2nBr81vfm5Iocan919z+P7GiErZl4vHWZvJt+le82HFDVEulr9KMT2Q6XHv2amt1WDklBDaWSqwlwXcPjTt/8BlpjECuX6hAOvjPGlbpT4PMvIyh4RmD+FAFXS7FBiP4imtHy993x+3YE90V7h0cEigAyODQ06BZ5XXrgsMgxFGbAnNcOsTB9mCUhKahkl8vkvSg66ifXj2SNvT3hi7eyBWcCY73CcekNR3JQLWNR+SLGUsEvFKJesM8Z+U4547epuOw2WnBGoxkob8RMmY3a0a++6NAFPMIHMITxZLvg8DT395FAev/WRHOguDL0obGZgwPLY4o+2kjDK5qlPJ3hY6B/f3kDuz5CgAysPUz6Fb3w43hSYHBaet93rchxKT2FFy8kQA/HBf8SMjuI7dPpu39vbEohrIJcZEO398Wg5jHhAMjivKOFNuhkrOVDrazwZw549w7e3t9UXZaMUYR6et8g081hAxLQmkBNk7wiiXSknGb2aquq62F360Wv7242AtXhR+F4S9mmKd6THtFOdKCNrUdFHNDKe9x65Dua3daL26nMFQfS6AAIH0s4D1t+Fs3+ucS5OdX5njU1oCrOuocXneE+Jmr9eNl5c6y7wyndL/LxbpoFkLWjvQngsVJmnCk7fLHtn2v7d9LCFMKTdYC4c3OHbU2EN1bFdfMdOVazNAw7/XZnB4y3p/WEdU9K7JcMPhXStB9xFj4vgnqyVPaC8S7nKHWm7I8dwW/j9g/0YP4QMg4uKPny1YCbgKpP2S8bVvmT69q7c05C2MNXgkUAGTw6m5Arvz2TcHXDNOVK3Oc3Bgg1lEZ/qJhulYGcsHGOrR0J720tzc5axWXxjxMYGU+zEafK4lG2mLEqP5DUIY03+j6wS/cikRdbwCd5QpLrYUzTOiTteaPt2iamWMeb4HV1mckJacV4w+hMTdU+bHaedPJ7+09d2e8U1/LTRKGDiIlTgLwifZ7aTuBfyqI/+wGzoqfT6P67oxZuHb3lUABQHZf3e6Snf1wo77CfsWv9VhtDqK6C1vBt4gYVzUotfC9Xe3x0Uert82n4LeWxpKJg0ngFDDPBGFShB9AECNaGAMvIKnu+8E4vNJTS+DLa3lEwNhL6/BTzPRRj7lSM0ramXB5lSvFgw7jMZNpXbh9WWnzrnJd5cU9a0lmL5DY25FiNojOiP6e0SCIfqsQ3gc3tviucbS5j9RTGHaQSaAAIINMYQN6ucz07TfM1Yb56xt9xjabB9peZfc8a1z6q6nOwoGy/jNX8SSpzZEa5kMMHMeMuC0TjAN1McJrDPphVslHdtbnb2MuS5cuVcNjk2aC6NAs00cD5iM6XHqhImoV4Gc09I+NG1tUuwbbdqVlltfLSS+1VIlY0V4O9DmC+ILI/gCaY8T3xwUeIuEs+NF4S41f+BUk0CmXvSCMggR6IoEoSL0IsqrSXNn2yTq3LmC06PYueq7A88bg0tsmDhwAOXsZF5PCMMHhLAn+fI5pqG8LvTmi/XjDfnEb4GHWaukvp1Jdd2Vznq2cH5oukeyeDMZnMoZsl8ThkUVG1KCYF0uBxxnmT61xd809o5AbCCSFs16oLw1iyYqEK7/QBhxftcsVjEyxwj9LpFnAhPnfGht7rbvyKFy/e0qgYIHsnnrt911ZX//wlVAJ11zRxs8+pylkZE077XhC4HkAl35n3MABkLyALlodfIgMfzrD2C8ATdW2UhxoUcDTAuZJ0vSw39yy0l8/JN0l91JHPUXdSm+cFjQDoE8w06k5hrBU84KoSYBXC+B+Af1kLBZb9OMx1NDvCnuHCWc9wwlUosgx4ZcBXGkvUwSvXPKacoWnwM6P546lxQNlvYV17FoJFABk18p/t5n97QDE1jlUKEKRtBYIX3rdAASQi5dzhY9gpFH4nGE6J2egbE8NRWiUjFc0+Dda8DN+3F0zfzRl301h1hKrWwmHlf4wmC/wDE/NGRpte54wUc5lLHElPatD/hOn1ItyC1oGUlqsrUjPjoKrm8JL2qIfczoARA9TaC6VsFxY1109xnnq3eRQ+O97hgQKALJn6LnPd2kL5TZuglvih5cz0//aQjnb7KhSEYolnmfDl84dgABiD/ZT5kNUH6hPNoZPa9G8T8A03tKcCGAjMy9k4HHtmwVBeWzT/FHIvVNg3Y511RpUaYXJaT88wQfOCAyGeAxHWZoUoF4R/cWFfphIP3fLxGRtnyummxPkXZHZkvAyZlxrXW6WYLLaoaBU8SJAXXnFaBowsaxubq9weS9LoAAgvSzQPXU4m91UPAyxkpbwsjY+w6tadXvv7YEOIHl95TspZjQuMsBJHbS7gWC0grDAEG5D6C/xlty3df4pp/xnRz5mmgWImhXBAaTEmS2GD24ymKoRpTJTSlBjSvBaZvpeluSf0YDMQLI83vLcMtNZr4dXgHC9DfrbRIhqh3iI5MUQuPSSUQVSxT31Pd9x3wUAKTwJvSKBs9Zw3PVRBBVeDMbl1t9vf4MFQGZt4ESsBWWawtmQ+CgYUwQw3LYMF+AVYNgA8tMszbNJim27fQJZqqs3f5et4lIlgqk5TR/IgU70GBOzzOUSIEUIY4THU8DjRqiHvzueXuoVoffhIOcuD66EwPWWDNMeEiMdQrlDi402l142xnmsD6cuDD2IJFAAkEGkrIG81DM2c4qaUGYo/DIzvmZdH5YGY7AAiJWt9f9vj2f2lUIeoqScTcBB9u9tfw7FsL2pHmRBdwDh0l9MjK/qrI+r12bHAWp2i8YH6zXtGzKX2QzmhECQUpRtI3ufN4TVrUvHIui1Cvc+fCDOWxFcSYTr8z3mCwDSh8IexEMXAGQQK28gLf3M13iohl9tSF4A8BdsodxgAxDL3rv05HSVpNhEIXEyEQ5nYJztE257fEhb+Ef0LwYvCA0vUMJtLTZZTrnORM/wfj7omKzh6RlDVbaDr61uV4Sn4wKPCMYjN09Qz/a0MLG/dP75VcFlYFybM7D96kUBQPpL8oNrngKADC59DdjVzrJ9QIxTo4g+w+DPWgBxB5kFkhfu7HVcLnP6WAaONjCHA7QXA45LoJiwbQbpTyHwewneFmeYpDRHa4hDWzSm+4wKG/uRQBiX8Ns6Id4aeuoGnUTmrnGUG7AK3GFhF64MLmHwvKwhx1LfFwBksGiuf9dZAJD+lfduO9vs1TwmDLxpktRsMJ9uH6zBZoHklXPRCo7VCezFoT8NEIeBI1fWvjahzIKiBq8OQCsUIWszlIh5NDONAGGIZiQsw64gLHWJniTgobBWPpQ+YnC4rvIyiACEeV6W4RhQAUB22ze3ZxsrAEjP5Fe4u0MCp67ITQDTDMF0KoFOsX89WAEkr9RPLecKY8KZQuBDgnmWAFVLgrL5ATYNy7qobIZSYCxdVPu/gxGEQAbghyDo58ILlt09Pbl+sD0oF67MXcIQc7MarqECgAw2/fXXegsA0l+S3s3nsQAimPYF0ynRn0HswupsiWzTmaHFMnakAz7PB031mIeCITo4vqIMpSjhrL0XuuUp2QTwy4bxMHP4R3jxrXfP2AX09T183goA0kMB7iG3FwBkD1F0X2/TAohkmmEMnQrQKYM5BrKjrL6y2j9IQHymVfMhGYNpbdlJjtzhIvsiWVABeAkM/QECETA6VQAAIABJREFUC0Ol/jGY4h6dt1QAkL5+Y3aP8QsAsnvocZfvYvbLufFa0nuEoNOY6LTdCUC+uJbHkdaHeAbHe8y2yDCx44tjwSNmXVqCFhrD3zRQi+sWo65L/Fm7XHv/uYACgAxApQzAJRUAZAAqZTAu6bRXMqPhOpPY8JlEdObuBCCXb+AaHegjWhjHZjU+QuB3BBAl6JHQ8NyWIvXSL4chMxAYdnfmeSoAyM5Ibc+7pwAge57O+2THto+EIjFaOM7niOj83QlA5qzh94H0OQ2a39egaTKB/8OFZbmzlIj4sxaaUH8z4wWLc8uLChZInzxthUEHigQKADJQNDHI13H6Ci7xdW5ojNRFAL6Sz0oaTJXoO6rga5s5JTIYpSk4kpk+nTU0KW14aOSpeocYiAS/Hic8KJgfZ+U+8cZYtAyGyvMd937B696lIPp6jqEYJAt1IIP8Be2j5RcApI8Eu6cNG7WKTSBRpMNLGLgqT8I3mAHk0vVcbVgfldM4Jqf5OMtOz225rf9Ntw7BLxZIC9A9WSm/2crYNBgD6Z+zleiGr/OZImLiAoDsaW901/ZbAJCuyalw1btIwPYDSa2FkwjDK5hwje0FYq2QQQcgzPSFpUiVlGBq2g9m5hjv16B9AJpgmJM2ZddmYEU0JWwgwfAgEEYJvVEmllGAJvArQtICgP7h5YLnc0684dcTqXnAP0htDbHsGj+zMrwcjOs0QJYQcqRLptyy8RIuK7DxDngt9tsCCwDSb6LezSfqoDOvXhteRYx5g43OvV07TLOWLHVGl08bJnzzSc/wh5o0728YVRYwDEcFhOwSwrhAGGfNLhu0QFIOUjDY0n4IW4nuCOgEcQjmPwQs7oL5f/a+A06Pozz/eWdm92v3ne5O0qlLJ+nUZbnIBdsYXCSDcYgJRA41of1NgDghzZjgxCfbYGwDJiHYYJopTogFoYZijCVs5C4XNavrZPVTufa1LTPvX7Pf94mzrHI6naSztPvjkKyb3Z15Znaeebta1zkFLy+wYSNEUWXbgXjZfGCLboYYuTq8EYRbbR8dAR7lQDcoLCHgU/842lk4EPse9+nEIxATyInH/NR8Y+XkeuOm8CZmuqVDl0vaNihCWuIZMUArElYnwxaDalkBJ6wJzw2Yz89rujQAnRkwN2pGmi0pEPykQJGAxQzx+wQHgaND7iSnNiBqUgJv1EzjvIqaSxEMMa8TQqwAm99p4TwmXWz95hjaO1AXwVVrOVFf7EzDzfwDCDdFBEIwoxzkhzh4Zp8Cr+UfRjqPDdT+x/06sQjEBHJi8T7l3/ZvL+tPs+FbdodMOQPKSopqohN4QNZEt1KH1bV9cgNqHYMhvgzfFgJX5jRmBsBISxxW8DCMMCWwu17xNgH8V6ngfDdfRMnvhqEhxaFu0j1LCv2B0OACD6IhNEjY4HRZzsjLIPqxYPyfZvNc2nfWNe5CqeUysiniB9T1nif31Pqp9GCVlB8n0D9WCCQY6WJno6IniOUXPjGGnhpQnY47c9IQiAnkpEF/ar74s5uDGwzjX3f4SLRrOI6INtBnwLjhG5OcAVcKdd6DLKfPg9St4eXEmLvX4Kwi0xSA6w0jHSVGBLqSEtsdosU1pH+jDVZ67K4dvAV6xS5wcgqSbhZDXKOnM/SlDHqHzzTGZziWOqwVmkCbJGEtmB+BwOOAWvntSbRroK2Cectzw1mKCY5Q7yfQ/7P9k4TCYEXPNkheZGD+p2VcYuVA63fcn5ODQEwgJwf3U/atn93kfwRE12/1MbxdY3A0UMaSfUkGP92u1KJfPTA/QEtLpV7hyYPBGv1HP7HF9YcPaZRCjXI0riHCNZ2aGguG663NgxhBwMhJQmut5KUOiYdkRv7088NQONCOYWuJd25BIgzD85n5A4Ghcz3GeM1IaIa0z5NAYV+K+D8IxuNpF08mvXBNV21y59dGoDhQAg7fu6o0xZA4n0E24r5a2rczI/inWSV+ZbS/+IvN6c0nb+biNw8kBGICGUizcQr05caNwZsN6Jo9mi8qasyqqICWGjafy+lg4ehSZs9AqAVuYzz8PAYzgjlE9HbfYIJvMCZgJAzgRJl2QXuZeQWAxWmJhySrtcu2YMeig6merBPBAoj6M1GfTmBsqP232tLinqFhBUaqQiDWqWmPBO9ISaxzCY8LpX7S2YaX75ttHblOvnH9g6sLrzfkvEMzLtbAedbjTBLtksT3psE/kcrZ+KXx1HEKLNV4CP2AQEwg/QBi/Ig/IvA3670zNOS5Bc3v0oy5VtQwoHUM/h4zflcDtfRbU6n7ZGH2949vToVDRw/WImwC8RRjcAWBrvYM0jZozvaLCCUBbFKg1YJoCcg8rWWUGLFXG6c1yP/TxvASMP9FnunMosZUJqSJkbIR+gLwXcJuJegFV9AvBPRzxZKzTijkvjyJvJOCjXUiAGjLOv1WYv4bjzE1BEYnRJTja4dhcVuRCgvquKbzpPXxpAATv/RwCMQEEq+PfkXgutU8hMlGb+t/MszvsTYEDewi4Ck2/JDk4Iffn57Z3q8vPYqHfWwjD1fQF4SaLzHA5YHBGB+ot+63ttRgWeNm+8v/AxYPuyRXw8WO1lbkDip5HOLd16/l2oSDwYUgeBuD3lk0GOszhldqiLABApfQVSuwQwk8XPD4gS52Nn53Gu05iuH0W1OrgluxAqouEbxXkLjZZx7mGSRqJZCRtI3ZfCq31/nvkb+Abmmhk66C7LeBxw86JgRiAjkm+OKbD0Tg/Rs5CaCuRuv5Bnxdwe6UBgUCbwWJ37LRX/Xb3XULLkTphKhsrB6pFYmhyNe5MjG5GPCMLo2zbHAgAWdoIBOVoCX4EihqxjLN/BwgHoGRLwRZtC0YQ8W+zvT1G/h8NuGleU0zfPA0BTTZ+EpbkEqSjRVBAMKygsEjms3zEFgmU+7O744+sUTyvnXdjayTUxTh7QL4UAhkQwbXKdpdq7CaNe68Y4L6eV9xiO87NRGICeTUnNeTNypmum4JUoMb9B37JI+Pt2umggHLKDobi7TGnZ6jXsDzC/YuuPZau48e18uerHetQn3CKU5JS/e9RfAbdgc03DectXU9IgcpRGqariRxm2Z82fedB/NADjNQPNbAv5uXs1schkRbe/g6w7hYAlcbYLY1hthjPJUD9gNjA9qBRYr55yzw9PcnO0tPCMFW0P/Ltf7Z0PQuQ7iEgXPYlrQnmFriFwcrPEmaHri12Vl8XCcrfvhrDoGYQF5zUzbwO2w3zVI6+EjI4p17NTd7jMYooRJ4nWA8LIgfCkrtD31v1rBXeTP1x+isay6mQ45MY7xkPdHATNaM6Uw022eaUAi5RlO5Ai2ANjA2u8TL0wIvao3HOOe8OHI2dAv1n6rmfet5rPTDCSCcB4HziPgCBo0OrNrMRolEaVBovQCvTBBWJolXGuG8qGuwvnEoSi10fGJGWpjVig3IpI1+Ixn+qAHNCsHDHIK00fQJ4h/USfFjQvDcbU2pjf0xP/EzTh0EYgI5deZywIykZSGrvWPDNwaMy3MaV4eMM6vGY0WcJ8IDUvq3dY7P7O7XTLUVQ7B1py0ZJFNaz4HBlUx8UQBMt+lV/D8mEbF/08RYCuAPYPzfA9Och44niJcuZDV8RKExI+XspJB/FzBfXDTk2FATVa2IW5aGdiQIGxj0nRLJX4cB2runoDBjPrjl5ohu+i0VynXbOO3lvRHE4i2CxN9r5vFWpZeW4BpBvmGe3yXUvfkmFBYQ+ccTn/jZrz0EYgJ57c3ZgO+xzae0933F0RruLOvREwJzCgZCA0YAgQCeloxfkVSPdT2HJxfMO8b8UMx06SLIWWMxMkHhVEgxhRiTuzU3eYbHkY0oBwb75QSPbPNYAVjrGf4DA0sN00tk1Pr/mk6bjie4Fpf1f42U6PaG10g1O2RzQWjoQg0arw0PsTka7fslIS9BnQxeSeC1KUHbFdEGj/SyvOtufXktOo/GoH/QMVnb0CIk1Ch/PIT4E824TDMuNIw6q1dME7bVSrQaonuNlgt2PI/wtVpd8XjO6en+7JhATvcVcBzH/+nNPIrC4NMexJ/tCbjeYyTs6wSwSxG/LEguSEM8IBVyhSbk2xcsMAvmzTtyskEracwH4Y0QmAK3UyOZFsgUS/oMw3yZkLiIgNd1awgrdUSLnGCMQaAEFbISXZLNo7lQ3x+Y5EvN07CzP9VVR4S0QngzRgezmOhdPuO8ItMEYq4jQsbY3toiHDYNClBKEG+VoBc0+NcBsDwtwm2yFORQW1vM70RYjiGJBnlkycTGq6yA4yaQzCo0BKF/HkAfM4xzfVCK2fIXOEl4epDAY1rg5/8+wXn0iGOKG5yWCMQEclpO+4kZ9A2rOCsS4cUFba7IsbhGMybZNzPDZnvPuYRVGaJlmvTvu0PztCyW2ps66nI3Xwp9qMhsaxTftiTKqO6k0xjkpMLJEjxNEGYWWYzvCng0Ew0j4sbQgKLMuDYKnFAIDa8HsDxJeCrh0tJcyV+9K5fu+PlsFPtTLdQbdK00suvDqBd+MLGgeZxvaHRS0BtcYK4lWt9mi7d0QNACyBPzXgJtSSjaniFrtzEriz694HG4Ne0kd+xoRngkdaDFbs86OAXCGKH1JCH5IsPmvMDgDE1iqGaohICpoQj/7yshv24Im77URCfN7bo3WMZtTh4CMYGcPOxP+TfbdCG1KzGIHG+2hryeGRcxMMgAyqpJXEIxRegOQD/3GI/USW6rBXekHaekJIKk8aJ4g1QyQabgq0BAFrXr5DlwcwG5nqCGfUkKz5RkznGIzi1pbuw0kLoSz0GAFmSD9miXQ7wlNLTUAE9RKBd2TcOWY/Ww6q8J/OAqzgbAkMEyeIsimpdnHlxiqtfAIAYypjIeKxokCIWUpA5j+PmixmIB2piRvDlD7FncDHmeChOBToClVyKVSlIYeJIpIXK+nywRpbt8MTkknqmI5zBjhg9SVupRAKcEdtVJvAzD95+zxPnavHkwAyXNSn/hHT+n/xCICaT/sIyfdCACFXVJVnnjWThvNWQu1wYXMlBnD9eCoCUQGubtBGprkCgOcqjbJexNEnVJgaJjNzaCa5hrmJDNaWQKGqlOw6Jg4PqMQcxUJ8ANGkiEXHaPtcYOl9DtENmgwJ+ToEWBMduFcnbIJHbdN+LESx2HWiDWE2r9UiTq0t5wV8pR3ZrPCBmzFOEiJppWsvaj/Z5aEWbWeatdg/ekiAsZSYWMJWPBXUS0hYG9YBEqGKEEXAOkNJAqaB7sMQ1uD1FfNGggQiOAWvtsR8BkBQKH8FtH0P2s5bI7J2BdTB7xZ304BGICidfHcUfgo5u4vlQozQqkOo8Zr5eEqQ6hKWS41kRhVTV2IWYV6YyAp4B2SdRtA/sEWQIxLoNqwJz1mFLWw6pgGKV9tXOtx5At9CTKyQ9tLEXOMO/WRDsTwF5rgNaM/8sl5ONBN/ILZg58T6LrNvJUE/ozHUEXgmlGXiPL4AYlxHAw1wSAtFHzloSTIvqx0Zu+Q9TN4K0GaAcjtFlTHAEHhJRhpAKmep+5oaChilx2Y7ZODUyUS8C0DVK0SRH/X1Aofn/L9NrOI6nEjvvCiV8w4BGICWTAT9Frv4P2hL1tAzI5z2skKcfWC746Keh9JUZdjqFs/XRLApLAwhboIArKLrZs1SdWnBAoG3elIQjD0YkcVtKwm6j9hVuuu9EmmDcYoj8UtF5IELtTyrSHbmLP+tHoWmif2Y8usMdrZq57ltPBoFwmRc4gZjGkZMS4hORzMgJvtkkf8wbpwGJQJoCIPG0pXeKobomPKLqdGPsqe4kyNwubVd5WTLSeXhXSrtQqoS4HvF4SLXZM+LMaYVbt6li5477ZswdEcsfjhXH83P5BICaQ/sExfkovELh+LSd2G2RHKe+CBIk3dzMNzxk0SPBEgMZ4HBm9D7smLVlYkpHlkI5cCN4OprakQLtDtF0Sb2HWS0MklpiO7bn7zh1Z6EXXBmYTqwLcgmQyXxreINXktMIFnqYxnQY1IXg4E0Y6oCES3GD9kq3DgCXiQyWqiuq4k/VhoE4w9hJhk/1xiTc6hl50TGFx9r+ze+NcVwNzOQzEXsUEMhBn5VTtUyXl+bgpSDqNSHcW0BRqf1KtEu8UwJvaNVTeRIfqQ14Ja0gWMC6hU4I35zUWFYx4WmizMq2cNkqioHfBa58Nb6AYyY9pOsvBkXLbku1uw9ARibyPTJGRNQgukITLs1KenSCemTflEsIel4nkYFdaRAGCVnBZx1HOL/q5b/QzUO7eum7kNq1GKY71OKbZOu1ujgnktJvygTFgm/L8b1ahIUhi6BChz2XDM/ZqqG4NCYKwoYX7e1qmFLbxCS6DkxI6SSgowXtzWqzJGd0q8+721rOQW2ST/74G1FR9nYUo9cgKJGuF3ySUnDLIoTEJMqMKISjHoJJ1XaYoNUoZP4ujsFIHuEaWXXQZaLPGdj/Uy9hzN63chdIxByb2dUDxfa9pBGICeU1P3ynU+XISRuUPhsznodzEHyURX4CyAUzgwdSlEdpSsoeLFTmFUOn1UKr5vzIZiG1dkIMkyFO2Jj3I92BKJZhwEHSNjReJaKUXQYe9fnvc8HRFICaQ03XmB+C4baAbFkGsGPpH8sglyifpGg9cXwK3z4Y5HjmhBiAcR9UlK9FduwBi11BQdxY0IflKW9KGEnjCPuwi8rBXTCBHhW/c+OAIxAQSr4wYgRiBGIEYgT4hEBNIn2CLb4oRiBGIEYgRiAkkXgMxAjECMQIxAn1CICaQPsEW3xQjECMQIxAjEBNIvAZiBGIEYgRiBPqEQEwgfYItvilGIEYgRiBGICaQeA3ECMQIxAjECPQJgZhA+gRbfFOMQIxAjECMQEwg8RqIEYgRiBGIEegTAjGB9Am2+KYYgRiBGIEYgZhA7BrYl/HU/jEPEPVLemSDnf3KBdK+4vCpxm3r+hlRiQpU207v8YiVPf7e89+3V1J0xDmK4g8yRiBG4LWEwGlNIDb3Eq+A2oVdbmLMUFcWocISZHUCQ/FKwgiLRyYQoAiVSrFtG5aKhHQKqcoDi4UiVDLFoShS9V+LKCKZSBkZQuccBNkQBh0d8EfVhQkPOr8T4chfQLfcDFvU9BCJul9LSy7ua4xAjMCpgsBpTSC321KrhImB0bM06JyS1hlb1OiPk/vq0hS2SN6hJp9s0bcel20rbE24ymVsHjvbIiqKVP13A7YF42wpIIZRBN8lKmnClpKmTTByLSu0thdRfC2UYz1VPox4HDECMQJHRuC0JpC7N5UmsFRzOjSuzBtc6RvO2jJ3J/OSQMkhFALDa3wjVmhhloSGlkmo3cpBu9eNXGkWSrG662TOUvzuGIEYAYvAaU0gP9jun2eE+Phmjy9a79O40LAbleA+iRcDmsu1rbsMuNMQ7QFjl0O0wQGtBMSTJLFxzcvIx0WATuJExa+OEYgROF0JhKmFQWfuCS8jpvkbPZzzYoGTth63cxACsULJiRJM7HtsXesDLl+CWyVoZSDEo6E2LyUE7xAmaOuekt65gMiWKY2vGIEYgRiBE4rAST5vn9Cx7n+ZNZ43rIMzdjCuIG1u2+Rj1gt5IwMG1AGI2L3c1gAtV+E5/pe1jIhXz4qplLzOGea9BPGyEryKYB4zte6vvzec8se/Z/EbYgRiBGIEXonAaUsgI7YjOdzBHEHmtlaPz3ihwPDNKwmkKghYUlFEnBDWbSuqMh2d+EVZBRjVnxZEQkT/9OrLEIyxFnRmW9ibAbJ/s7faUtXR7SFY+AYiZMASWfWqTpAlMCuZRP9jdBDxJkXiyRTpRxKM5XX/5a6OPbXizztGoI8IMNP7W5EYxBgEDsYqojoHIMm8l2ucza5Gd8tIKvTx6afsbaclgTz4IMvSG5DMKsxVMLccjECqkockoE4S6hRMvYROCvgASpY8hEBEGgRIJchVgHOwlaKZw5Bh7fNWkrBRJxEXMMOwdcEiuEUNp1ND7Q1Be7X9RflJ9v3Wr7inVssAWnPkrbU7TWabIPn9wZvFV3EpTAvRiRKWTtmPIh7Y6YfAPGaZXJ8bXKeTU5TENZJomkOsiPC8x/ilcdT6u8fQ1tMPmcOP+PQkEGaJXUi5rOdKKea3euYVEki0A1t1loB2gfa0oGcaHGwa6iBIgAMhEFhRw3rjSiGsBCJcgpLlvf5VV2jYhMwhhDA6NGBhZZGIE1iXxRGVN5DtIcndIZJ7ApNOCkxLCppZZIiSiYhqv8GqaicRBE8RCpKx0BX0c4J+9j+aE8vjRR4jECNwdAi870XOeI5+oyv0G5JSvF6CxklimRG0bmiSn04AD//tCPUbimOxXgHsaUsg3buRrjd6rqNES2vplQRi1UhW1VQvEGQErwKJz1Kp8PDowVlv6FBobOmB4ejy31PbD++QsA3bUT9ixB8FiR7PaJfbCRiBLgHqCFBX1EHjUEl/pYDrtvpwdoVQVo12oH7M2mY0wAnC3oylRMN3fXmS+62j+3Ti1jECMQLz1nYPNYH7z0LQOxyioQRk7Mfa6FCxOYlul/jebcPVbbGE/8q1ctoSyI51yIyp1XOVpJZWj2f2tIFYAgFFKqvOWkEvGvDn3Cb1u5sBfbxPIH+/mVNCIjOCw7OJcf4OH2d3M2aEGiM0MKjn9EWSSNkW4wmgxMZ8mQ1/100U2u6b2NAZbwsxAjECvUPgz9ZxI4Lg3yTwF66grAAS9ttqdCiYlITnCvqPrcPEv8YEEhMIWhayap6FdAaYq9gclEAYFA5R2F4nxbNa0N23jqXHercU+6/Vg8zypVZ9bSDMNXsDnFMyoonB6sD4narhXYEfSCjxQ0fKF746nlr7ryfxk2IETm0E/nQDD6NScKsivDNFSElByn5XjS7pSS60K/hLW4arT8UEEhNIRCANs5AeEx5aArHOUHUSrbWCnmLB99ze5Dxxoj8hZqb5W71JJlQzcgaXB8wXlAyaQ0Z9z77YhR4CqBFYmRX8nGD69uebnUdOdH/j98UIvFYReNcGHuZ7wS2S6C+ShDQRnJhAjjybp7UKa3Q95iiY+ZsOosJiIj8reE2toCcY5ht3TnCfPjKcx6fFzWv31Apn0BUeMKdL81yfaUJgPYptekUbp1KJVakVCDMCOzRxSz7p/Hf7CHhxkOHxmZP4qacWAu9axsO0CuYLwjtdov0EMsyBaU6SdonvjiWQV8/5aUsgkRGdIjfegxMI4NdIrM4KeoJgvnkyCeRrz7KzbSRGOFqfx4y/zhtc0BZwOmTIqouvtYcogBVhDwNfMVr9b1jEy/efTR2n1qcejyZGoP8RsBKI8YJbKgSSQkUCGeYST06Ak5K+2NooPhmrsGIVFqxtoeqFpSQdlEAM4GcrBBIG5pt3Tzl5Ekh1yr7Sxs0chNftDjHnZR+TAoMaGydSPQWUXbyo24H5RVKIX0spH/1SbAvp/90mfuIph4AlEPaCWy2BKEKKqGwDGe4QJicJCYkvtDaKG2ICiQkkIhDrhdUbFZaVQHCSVVjVKbt7I9cFMjxja4gr94b0l2Ae25NAKgmx/KzkjVmBJyTj3s+cRNXbKbfLxAM6ZRGICaRvU3vaqrAsgYys1XNdSS0HtYEAQVZiTVaIJwDx9Tsn0EmzgVSn9rpn2Rk8HLU5z7+SIf4lMDTVM6ysCFK1hRBgagQKaYHnWaDl802xMb1vn0Z81+mEgCUQ+MFtBCuBUJIIsQTSiwUQE8jhCWRtraQnBcx9t493n+oFnse3yb4kKC2ATG4OrxCCWtpDzNrqsy14SFVbiJ1QR0Ar4mXGmBu/Oin5m+PbqfjpMQKvfQTmLc8NV8r9jAS9UwokbBahWIV15Hk9LQmkt268WYm11gtLkPn6gCCQynzevc0/h7X4QJvmi3cGmG4YiZ5R6latJQjLCLjha83Or4+8DOIWMQKnLwLv38h1XCpMDKT7STL8NiWi81iU2HSIIoxL2CR39O97hPgXrIbfchlZr/n4Ol0LSvUukBBBreQ1NQI2/uPrJ9ML68CV+unNPIpCfV474+qixrXMXNuzTeTbWyGQb8YEEn/oMQKHRoCZPri0e7Jx1Nm+UP+PBF2mKn4plkBqZRSNbpOa3lN0ZEspRO7uMVSMIS0jcNpKICPGItNYhzmHjESvxIFkFT0Bc3LjQA5crDdu4vogCCYUQG/XoI9q5vqeRagqVRWXEeGGE0Ug1j5TOxpubeBPIJYT2WAIg+s1Q2mGtEe2A9MEM0GHGjqAKAVaFzwS2z1jdgrj7AoS6Nj1Gqq6OG85u4OTubq0SIxICTGBCEMMU60NSBPaKDv+Qx1biYQmGM3MBWFErmjCrV1EWx3jto2cjA7Mh2lpGfhZlm2dnc4tSLi+36xINrlkRjJokLb2BFuq4BC7rpWebXoFKYWWbEJjuFOTaGNptnDob3aTmWNOpW6Dcv92HbJ+0DWMHFWThJt0tB4EDuu9UE/xwNN8J3muFnJCVZq36zVhk2LZvCZknqw1/u+SUu7OOmpPwCJvgGKe2QQGQUnDD41p95Pu9rCE/JcnkXc6kExMIIdIZRK58QpeUyPxhABOaiDhgQvR5ssqFooNkM47wfiUBgZH+bsq1wkjEGZ6EBArVkB6WWQCjdqM0pdLxptAPJUZ4zUjpUGO9RA7kEC04UADfqDRGTDafEPP+8YsFUQrQ+hWpRI7Mp0ojpwN3WKzFw+wTKjzHnxQ1k+YJ0bMBu3eiqwpBU1pIWYnCFcQeJoBxhCQFkSu3TwPWTbSsP21R6BdDN7pA091a/O0ZHdFkEcr6lDKNyFYYCEcYBjYJWeJw6p8tm2HW9eFOnb0myXMZQlJ5wAYp0FJY20Kh6jsaTehiECAUDAXQdikmZZr0FPa149DhNtSzak2WgRz86VRPjr72l4XCbX9a10E1x3tjWJjZjngEVKoOmXCcY7h8V4QNAfMYwM3KbRybHbsV111CMxghDrlqC0Z190cMto8Nh3VDb7aAAAgAElEQVQhC98LueQxcgHxupLh50va2zFycnZvS6X2z6lMJDGBHIZAMpJXZQmPA/jWFya6zwyUhTAQCMRKHA1DUVNjgikJSRflgZGdIdf5TGNDxjgJqifwIFujiwFxsLLAlfoo2jB5mrmoCW1ssFsR9gqiNjDvYKLVPsml6Oze+d/n1u4eCHNgN6Q96+AIiSkS/hSXxATDNLqLTX2oabgQGENMDSDORrXIAGnJ8zA7ngFH/FI0QCFk3mF/koLaHPBWQ7SKDVbroLh2zPTajgETi8BM8xZAjDzXaxZCTTeGmrXRzT6LJgMeo4BhkhBhYICo7vKhMCiXKyAjwKFhdGvCbjB2KEHbMoJ31Eqx1TPm+VzBf4my6Y6jUSN9cFV+JBnnCi3pLM1mggANciS5wphawTyIWddpRpaFJCMOWpEBDgy79kfIbkmUM2TnCZ5NiB0aaB/wJaEjJahNCPzeQP6q4KLzvlO8CFVMIIcjEMEr01IsJjb33z3RfXYgbF62D9c9uy1tBo1okBS+k4AbNZ84CcTG0Gxt7ch2oq5uF4JhdUyXpCTeVWKa0KV5UMGACj1EjeoCs1W3DlxsEalUC6NUpaf9RbQoZxhtxpinNcRvNJtVxvHWJwv5wsRZw4onQyKxaqrhCSTzulCjSNUqSZcoiItd4vMYaM4xlK3dEpUD6ONiqWJEBE4AoSPMbs3icQ3xuIB+XATBpkw23fH8ukXBossuOynGXFt8afQWuPlCdyZtsjXa1ReCcTmIzzOMM+wa8Lk83fb/rFOHxaOnlHwkeCJvQkLkHZIWtCtDtDVg84tOHwsdqTeldHdbevuQYm8M2u9/yTsDRP9sSFymmRsFYZ/3/tHp76vpgqoF3nr23y53W1rBFeCsAAuiB0Jh7kbgbfnypOyuI431tfz7mEAOQyBpiWVpwYvZ4Lv/0ewuGSgT/bHlbTUlt7bRJXktA/9sgIYTpcL64ubOBs2ZKwvgc3f6NCZgbpLARA1kNaIEdNRzA7XH7+pG4Frn+gqI9qPzDaNUKeHb857oNMoIQSga5l3MtAVEa5h5tdZ4MqnV85tnwVtEJ9Yb5qNrShMg1CzDPMsAZ4SM4UwYJoGhAGrt2DUjMlZEBNJbFqlsZnbcdoOqXpJg9h0QSiFzGzN2JgVvlxBPa/BvYJyX75uMPSdDpfWhzdwg/GCio3GOI8TriszjPMOjFNEQIli7136DTfWQUC3JfKhvqKJ2jX4d6cMqlTjtn7ZUAYHyhvllA1pfQ/xcSuE5Earnbp9ER9yg563hs4QJbxbAZYq4RhL1hLlXn3VVgi77p7zy6vk7QWBJ9JOMwtdDBKv+sym1sVcveI02Om0JJErnfvhsvF6SsDQp+Q9s8P2vTHKfGyhz/NGlXK9TwXgQvZ2Aj2mOPtr9V1QikbCM0U9GdBt/sgiyYRKGF3U4rUT0F0VNl7SHZlSJkanWcI++SoZnN37N3MGgLoegEwKmRhGnLJlUPkC7oRQ0kDOGSobIY0gw0gLIOgJ1AJL2uZUa8PauzQa8AYTfSsbv2YRbgmyyDaPhH++EkTes4mygMKwAPZsZlzDx+WDMtqdsSxrl8jHlH7uB2JxkdmiBoXYG21LGYdmEQ2yq0pndJZktZEoR1STKY3aMLXF8wEKzcysIxgFrQXjGAAsopKc7dPvSGTOGllpOEJFev9YKRcWhIZyJnsFsJXCJJFzhM2pKBtGu3LP8co9TPluDs2/QbZhtU2tgNkQwtnazPbITyJXgtCIMIops11Gy0GppafunAFgC3QnC80mJx5OMh7NKvTRkHHZ/hCg41Pc5b7l/FiT/myK6zCWqEX88x/T6k+45J4faNCvzD0H0kzThG6TDl+6enNzQ65e8BhuelgSyPxcWYa4DM/9gBaU04KUILyQEHjPM//XVSe7zA2V+r9/Co3XRf10I+RbN/OcMZHsu8P6OA5n3IMvpZyNTlzLv8Znfut3HpJzBcMNIanAUsWvf6UYbCG0VZDb5TI8VND2nCLmE5FJagdNScbICotW9FHRIJQD5AE5oKAPwlBTxrFolLtaMsR2aI9WA3WvtBqSBPJi3gXg9QD/1yTwm/K62BTMbc8dzbq5f659NguYVNc4pMTcLIRokm3qDyEoa9dFergCSArpGWI8cXtEZ0mMeY2cgRIetYm81ObacsbV2kLRUY1JWH9/g4Iw6iUvyBvWdGomo0mQF04hnyj/RHwJoVwJbYfAzT+vviWSi7f7xJyZh5t+v5lEsg6s9g4tyTNMBjCbAVu/bnw3B4mA50m4sKRH9cFZCG2BjZ8DPF5k2F0LsACyRwBMkjIZxiaixRnBzVuACEI0sGqT8fekWfFOef3sosmxCQGgIHQq8ebDCcxng9xyUftUy5dD2sfet8aaB6eNEuFyAmgTBBt9G6tPeXlU1VUSSh9g17elnkCRr9LrfD+XtBth5x0Q6pQu7nb4Eshrp+vpDl7S1BJIUWJKAeYyYfnDPZPeF3i62493un9Z5M6UU83IhLs2DzgNHh/voquqcZUUC6Y9Awq9u5kme1DO7Ary7yJi7J+B0wcCJPmq7qRGMAG1zCBskYaNDvCEI9ZMFSryQSyI3YzS8yGZxkKtlPmjFn0M5BhlKBM2DpJjR4NDrfG2m7g55mAYNFkCD9eKpbNQBg+1H+Wtt8DsS/GTCdVubmuD3t3H5UmY1ah3SKdZzJPjvAsaMgFAPxr5EAPtVGbZbnQDtdQVvrxHUWSfhGeaXdmt6ogjZVkLkZcaCPZacYHv8VgQSvp+UQgwaneDpdQoXdRgauiu0ZV2oCcyjA4aMUvZXJte+KPJYEtFJ/PdpJX6sjX78P4+zfc46TKAeI5TRZzJwbQDzOp9plOHyRlw9eVekMJsR2hqUux3CpozAngYHHhE27g1oaT7krR3MO5mdkiDPD4rgwIWjyAytl2pCvcTskGlUzqDGMzwiBI1mIG0l0uoaty7rkpCrFdicJDwEY77e3uluvG82igdT6f3l6sIoRWouM2YT0XiAsxAkyXCNAGqIzWAypi4QEprEfmmy53Ld5+5vDelWbGozQu4yhvOGongQ6wARaS1rFelGabNA0C/3BOL77e0o3HfuoSWj471PnIjnn7YEsmsXUqME5krw/Fbv1TXRDaHkAM+4wKNGmQe/MSGx9ERMSG/eccvG4I0Q+FRHiNm7dVRcKkrrftwIZGv4oRD8oVafxu4N2UoeVs1i9f1R2hR74hagX5UM7ieYLWlydhuJ7sIe5CMXXDp8DIP10b9sEeT0GUiaLqSHuMiWAj21YPiykHFBAMxmVE6NUbl6hCGjwzCWa5h7feX+XpXQsWAm+b3Br7dt5i3nmqSLMczhVQz6KFl7D0VeZZHLVOU0WpSElcLwEgY/lFS0rlE4fugi3xagm7oR7OqCzox4NYHu2QMxtAZyuIt0HXu1bUI0dBsxuF7i3QD/2d4Abt5AWbuRJayqrt1uoClJnYMU7WGj7/78BPc/ezumvrS7fi3XBtBv1sAcn/n11j3bGqIr5opo96xKTC5BNyh0ZAVWe4Yf1MJ5tkb43cJwrlsn8u25Tj/XOMjv2LKdBw8eESn08grkluBkKZesc5yaUFNNUbgZCsPLCfizosGYIqPR2tOqEhlRtFHbUs6LhME9iuSLO57H9gXXRs5er7is80MyibqEwWBNYSODakE6k2Q0ucY0O37pfIBndskEFaUbzWvPzA72YfUcoJE9lIR6NCfdxb6hDSUW2w3YDwmBMAiTir1RDhdh3D3BRuyquBwfhZzTl9k5ufec3gTCeq6U4uAEApQcoqcc4t+TUD+8byItO7lTFfnbq9YXOmoaatJzSdBNJaZp3SZyE6Xqh2VPQmkBPyHwAiRuunuc83Bf+337Tp5Ann+Gx/IdIeOavSEnuzSsLdzuZqEk5B1hT5m8lBgLOwLn17ty6Pj5uVTo6zur931iZX4E3MRZJcPneMA5AE8HaKr9fVVtpIGdEvwLCX6YfL1448zU9kV2b++nWIl563kQSsUpUjlXEejDAjy6oucvCatOI6xi0BpFvF4RvaQgn22YgG0tfezDP73ImUJtPjuMkleEMJfuDqkpr3msAI0gQrbn2K26LCHIDvU/jK/vSSQSO7/U36qsfd4LH96IRu2FE1ngHUy4jIHxAOqqG6ydC5fASUEcMC/XzKsaHbG7XtGGQItF7UWsSW9Hr7ylqnNvJR6VRCKVCs8CxOu7tJ5UBE1wQM1EPEpb3WHFP9oSiCL6d+EHz7dNS245nD3MEomTRSZZRAoCyRpRHK5CjHKCwlnMfOYep+aMklBjow+qss6sA4gVfbImaG00pdWBkH/okoknA0Pb24NwL2Q6yHmdmlJaO6rBv7/J2gAj081pcZ2+BLICqbHDMWefBuaWg0kgGihJwpMOiUUmDP/3/mmJk04g123jtFP0Rud98aZQiL8l4omyrB6OrsgTi6AHK3QOkvwcGfpMy3hnUV9X8h2bvD9nIT++08fEvZpHVVXRZZsH5TPCbHdIPOSQ/FqmBhtWDkWxv4Ld9ruKljAyQNgM0LUE/kBPw6qJ3FzRLWEeDUncZfLqhYmzUDySxNNbPN69lOtDN5wuBa6CwQeIMNLemyHsrlXYalh8J2/Ez0Qh122G1uRGRnmSIgtHnzYQK4ldC4jzdyK5K0R9sRTMCRmX+yxeb8B2444u+3ArhdijthL0kySZH7Pmp++bkljV27H1pp2Nd9mwKrwAhNeHwDUAznOE1aCVD+hWfLBrYahDZrgD44X8lbaQv1sjnN2j6tCxpwElmo/w6KPo9yUNbQG1/lWrO8w0JXaHwRQjxCzJ/E4QLvNM2RySFJEq8BEm+oLjyBd2PomdB5NA9o+1nIyUVgA0A6A96yATBSgSbcMLMjmlSyT/1pB4kyUQe1mpqkYCgxXBYf6Za4LvwMhVu3a1bZx64ejwYQvBggWYMW8eY/6+A97NAy/YtTfzfCxtYgI5AoFIwiKE5iQTCNODDPFca2mMQ+5bOrWZ0x7iDVxe2/vdCisOPoWswmODJB5xHPWzlpF01JuKTZXihdZAat7B4A9Z427RcCbScUeqA+QUsN4l/E4S/R5CLu73029lVX9sOdeEKTRoE7zRMK7a5+FyFgHT7MalrTrL2l+Y1zlE/6dYP+KZxKPfmkrdx/JRVO+dt5lTMlcaJqVzkWCex4QGYvZTQqytl/QSQz8VOM6y59chWNTPCfauY3aS6zGFOLjAEL0rYJznMdI2MNPu3nZzs15qgySvHOrgOTLmu7dMSP62P8Ztn2EdJ0ZfCDfv6fcZw3/uM6YzMKpqQK6k+TBpAZ2RtKRB0OLQ8MKd+fwToVvbr6k8PrCWh5IJRkrChYbEOb7hJiLUuIROJcRTBuGP8sbd9P1mdFtPt6PF4J9e3JHpVJkmz0m2APjzqjRv11iDIoxxI6L6dr6g79Ipd2fLGNp7tO84VdvHBNILApGkfvTNZlp+shZBSwuLziuRGDQyPJsEbsppXLo7QCJkiIMERO0h4N+ZzI9q4G758iTqOtp+/8NLpcms1CVdzG8pMd4qAce+x35QRPCygramCY8Kkl+6YwK9eLTP70v7D6/l0ToMJ7qSP0KC/iKoxFzYPglCKS3QrkA/Qujd/p9TM9v68o5D3fNh68VD9CYGWaeiTinx7FdPUKGum9aWJhol/rHE4s3W/hQyUvbQUD39D3MQDJNoF0SfumGs+lZ/jdu67HoGWSH0LUz8UYtzNd9a9d31EsGYBEpK4J6d3eozqRDe/H62Q/WUHt6zDlnHWCkwuJyIRkjiViLnJacWS+9ppGPyxHvvyvwIVyXuYvB7ekpX1YqErsC/bzJxNt4D19dpSyClnUhmlZ6rQLe0enzGCwWGdRm0H2fldFuSjMcVsNBI9ePvTLKS74m/LHkkPoBBAftXeUxzujXe4DONK1kPnYrtoxqklZZRIaktBvT5dq/wv+OnZrvnU+8Ny9VTpwjDNwiID3Rrc063hlWTRUQlCAER7Ugx/yjt0EM6lEs+30xtJwKVD67irJAYJBBcQ0Rv8QzP1Exjq/YYYXNJCfpR4Ie3pouJTf3p/WID52QJTVpCiTDwKQx23jc9s/1EjPvGTR31MJkL8hpzcobeYcBN1ROynfcaG2Mj0QkSNwVSfHtLP8XFfHxtcCEzLvcIV2nGxVWbgH2nddiwNpi0wAtDpfm1IrEw36UWrVwJfVgV0jEBxjRvOZxaQo12grFSWLdv1cku9nZ3rdi9YObMY3KgOBKBJATu3rhb3Eg/7ItK7pgGPqBvPm0JZNNOJJsPRyBERcm8mAwWkjE//c6MxIklkEqeoRnnIQsKJjDjHz2mP9mtkSoZ6/b4R9VVNc1CvbS+8cL288vzm9Qvj3bl2RxbaYEhfmjeZgx/smAwqtuKOWWDpXGAdkdiOQzdsfM5+dCCeSc+ud/H1vvnaeCikiYb/2I3tij5XSWS/efC8Gc5dFb/1xn7stj2QZ1xtJgd7/b2ANH6RrjO6PCNTLjVuqJaL7jqe8ueYFZlR7e4LL7TvQXd918Whdf0/WKmv16vP8xs/s4zNDzooSqteN4FgxQVXIEfu9CfF35u8/xJg49a0u17B/v/ziMSSFwT/aCgn54E8iDL9tcjMdTVcx3QrYeSQAToccG8iI358femJ06oCsuqEFQSmUboqwJjrtyr6byCxsTAJqazcQg9prNim0BC8PcbHLEg1MHSz41PtR7tZ3bbNh5HfjC3ncXcLs1XhgybZK7s529P+IRfKebfCGMW3jMlsaYv+uaj7dOB7a9fy0OhgokuxCdCY96WY1KeLicrBPMSwfJ/SZtHJ85Qj/eXMf1Y+3xM99uDBCBGbgwvFsC/lgwuKBhkrOauGvW9L51NnhhfFuAfJJLOy/eOo/a+vtM6L2Ra4SAw1zPMp2w8YDUGo7rOJHhjSomFkvC7ZFD8bVNzTcfhIsH72pcTeV9MIH1D+7QkEOtdMh1IJHZjriBz2yEIxJOM56QQjwL6B/cf70DCykYxfrUNmipkjauGMMSwtKT3Gua37g6RzmskekoeVWuhALpcwe3MuNNtdr65AwiPNr2HPenqDwRnOyQ+1hHy6/eEGGcrHVZUVzYCOg/gC4VAP5AUiR39Zajuy7K93Rr52f97D2JeW2Cjlrm2EsS2RTKWS9APu0P5vQUzEJwKUojF6MZNPBs6+ESexcUd1iOO4fZQtxYd5h+kiX9G0l1yTzNt7guu9p4PrehsUG7t8AKHH9GMv41SCVc8v2zsfKrsRPGUAd2rXflUuBP9qi7sa7+P9b4jEYhL+GJmuLjhWpt+pY9edsfax4F4f0wghyAQAwoUzCaHxFNa8z3fnubYtO7H7bK+73U1SMIJpkiB2ZrkTM08s2jQFBgeGXKUEttqk17hdVXJk/SEI/A70nho9GS1+Ggz1Vr30ZYVcLqT4cVS4NP2lJs3SIeAKAetwSQJXfuyE928I+98a8YMnLD8SwcD3KraHBNeVNC4rDPkPzNM0yvxGUWHbFQ4voVOdafNltKftpDjNvm9ePA/rC9NZsi35wwuLxhcaCOoqwRia9fUCCweJLHQwPz088cQ9PrxNf4FGvzWItOlAejiavCelfBcIBzqWvdtPOIZvmtPTi1r/CEKR++m24sBn+AmRyKQ/TaQGQhPCcm2n/A9bQlkxHYkh6cwZ1+1uFdJIFHxI4aRQLskrBHED9YpeqFOKlODEMlKSlkVxQiXL6PDXmGpoKBRbatQAKjDD0VXQG6OkBKGpkiY2SQwjYmmFDUL6/dejY6tSh32ZRpo14ztDPzGIfwkJLXhgUm05WjXhnUZVSvygymZvNQQ32gYZwY2yKLi558W2F2j+GWj+a7/aE784Gif39/trZoluxnD4HnnEuQ/GuCSKOVHJWKbmB8ohfii4zibv92LbK393b/j8TzrhQbWl4SMNwXEfyoY9VUCsR7NQyRvGCz1s8y4998mpB7rax8+ui58G5g/4TEm+4wRVS8/SyAOUedIh1ftS7vykB+E3/pUH9Skfe3X8b7PEoiUzp1E9O5yMuhyVukeXlhf2lQUn1rxDILj5yhwvEfZ/8/v1abX/689uU+03kZzDmMDqSavM4yQCPmk4M01gvYOVuSniTklCcKGIETyQJVBbHSszbLR4+KyTzpXsljYpKPlnHBsDb/ERFQ0kB0aTmdATjcbJzCUMTZXDygN4jRVNsbqU6uJ+yr++EtCg18aicVuLvdUtqau2JdSmjbWwqSD6aGWl/vGfADAZDu0qrumQ3g6RdahgH587xSnz5tTv806M12/zkbEBzMdSbf6Bld2awjr2hu9g7GIBP+EDBZ/b+rAqeNyLON/34vdjaGTPJMEXw0S75HgIT0IhMcpnW8U+qV9k9bydxMzR+1AUe3bR9b5f7nPZ+K2wNAwHQkdf4zKFqCNWcUP1Cv8NhmoF288hRIFvn8jDw/94A4BepegyMMxqusSE8jhV21MIAcxou/frMsfj3EIfoIQpAVCWzRGEUW6JIrSMlWvKFnRAXhGgROvyARtCaGczskqU1mETKJgWFki8ThatPSK+ubVLzjaGKPn2RoRtgbCajAWG6keBmHd9ybSy33doD67nYd6gb66S2Pubp8vM8AIm8KhGvEsiH7gEv6bHbnsG000YOob3LSZJ4Wh/pei4Td3hGgIANdC5BCvzkg8L1j84CuT1E/7istAum/eCm4IRTglIfAngujDkjnKDVWuA8OYoLQZIfUasLnxr8fXHvWYbeLIoSuQzCaCvyKQ9faq7ynt2vWgiFcCuNNNOA+HJezuy2FlIGHasy+WQIIguJ0Y71ZEURXNngRiVVjp3eLGlbEK6xVTGBPIYQik/GmWM87av5py9u7oejVwUbLug/xzDwI58PdRa4JmtjQTCTRVf/ueEke1hIStUueCNRGeCTW+SY7zdGD2bsp0NhSPRdd/93Zu0mH4iS6Nq7YGNGqffjvTMx8QCJ8NGtQd/naU+jth4bFsKJ9cz2OJ/A8XWFzZqTE1YAyyz8sI6qgXxgZUfuGOie69x/KOgXKvzcsV6GB8gulPJeFjkjHsjwQCTFQBRgi9FuAbPjK+9idH2+/3vbgjU5K1g5XjvJtAn5TgumpKDyvtZqXVr9ILAN/ksvwdjkP246Ptc3+2jwjED24nHJxAkoQvpoaLG+ZFdUyOPtq9P/s6kJ4VE8gRCKQ6WdFp/ChrCBzNREdFoCo3VIO1Kh5Q9j9LvsG6EGh1wNuFwHJNzu8hsLmpCV3HatS7c3NpkhTq5q4QV2/1uKbEtshRuZKgIyypiZuHThC3Ha1x/mjG35e2n97MowIvfHcBuLJL4xwNNFgMUwJ+VqC0TxVx610TnM/35dm9ucd686EVbsHBkITGMJcwJgHd4MCkpIqSularE3IYIgwIvh9yPoBoD4zZ6nnhbhWku2r2wmu59PBJIK9ay7WO9puSEJZA/sbWG38lgYQYqfRaNqZPBPKetYXRSotzAqi3GuCdtnKfnf9oLRLxcAe6VvDzzPiX555SC09GDFBv5qSvbY4kgUReWI+JG649SLbfvr7zVLgvJpBeEsiJmmxrwLeisy3JZutBpyhSm+0paP5ZR8i/BcyzpTC5dUY/RsR+fqM3FUre1a3xJ1sDhq30YzentAQyUUFrvvmu8c4tJwqD3r7nE608woF5eyHkK7sNX2gYQ22/I9ws8Ql8+u4m57O9fd7RtrPOB5ktyLoBZioOz00IutSVNCUheLBNUGs1ndXchyGjEBjOBaBtJc3rAhJ/CIxZpgr+y5lMpuPmJhtnc+iTrSUQEWBsjQivEYTr+5tAPrjaP9N6koeENwSM8xUhYQmkUiyMxyfIa1S8BAY3fXRM3xN0Hi3GJ6p9RQL5HAHvOqgKKw4kPOhUxATSSwLZ7+FzFCv6aKSW6vMZ9HLA/JIk2uqCd9r0JC64s0S0Zo+nW1kmtk9qRu5YpY7qMOwpWrzsT5NC3lHQuHpHwPAqBGI3YvvDjJu/PHHgEcint/IY7YXvLzBd2aF5pmFEapfqzz6h8d+GT1S3Yz5Mf7iaWu+v4eugGkR4HktxYcmYbIlRGxgaasAjFGisFDb/HqeIoThKOl5Wf2pGqAFfM3Ka0e4bbGFBbS6jU4I7HBJ7wWZ5mFBLiqa1eP/48a+IJn/bRq4zXtCcYnqrFPhriXJ9jLINxKqwjk0C+cTa4EIQfSRv+IICY6JAOdtBJf+ZP9JBa6NDi6WQX/m7kbTkKD6D10TT9y/n4YFTsYGIg9hAYgKJCaSKQOSFNQ+JoXsOHol+AFLWsGFsHihJUTS2tgWe7WVPjDaGIvr7gfDaMn3M0jActiU/QY5tWy33eZDm7JB9GC3eV5vgx2xoaZBSL6GA7rFTkD9e6qOWhaxEM6YZoz9XNHjLrpBhXXirpTvtJsKMz+ah7mhMItjSGWURP+yVS6zbD0czmo/U/FW/3+FVbU0rUF+aUdkil2DN7Nk8eQmoPQmqb4AaEmICh/ojBeY5HRpjDJcFpmrE9L4Htxil7sg3ITjawMqenbIkyyug2rLIpDVqEzDvFcQfKhluKAG11s3aFj63HnI95rdcwjYiEOt4Vx6GLf5tf+zfo5xSZKsLUocA7zDAL3zw/xgKd6dKqfZdWOEvmDEjCoZ812oeooPSGSTl1ZLoryRhvxdWfxDIjeuCyyHwyW5DZ3UaDCZm2YOg8vUKTwxWeEQo9b//OopWH/WkDvAbqgRivbCkzd5+oBE9JpCYQKoIPPggy01vQHJKAnNIm1elMumJlAD8FOm9knldSGKxBu0ERdVVqxsEMTQRSVvdmYyQNmqbDBuljGl0JSYQaMo+T6apOQ2Vs5tzJV7BvqcqpThGB1mEBcH4qSfde3TK2ZLfi47ULPj32ZCM42G4Y6abV8DxEsEMVuIzHvNV3bp86uxRi9vudr8Rhn+tjVirpYniTDTbXRVMmoSUUHAcW5udk5kAACAASURBVKaQTQjrJkZAUN0whRA29QpZJ+cy2drtlJURKjqZswkDYrKxMQpSOib0Ag1bXVQ6GgbatzW12TOOgRE2D5gQqRpHNEHzGQy8KQRN9zVnDZVTnVevfRv1fJVRd44cEZW7tWEtfbpsMsVkKWiSUpwjCBcGIc8MQVMZnGTAtWnVK7m4qnnDrOoxqBEoAVSytWVsJfSo9C9xUgpyZflg4YSAW9Ac5jUVAvCmELTOYb0uAVotNC9xHHft4GYEW1aXxgH05oAxNxTyCgHU9qcEcsOGYO4+geOmnMGsToNaYogegYpdWcm/rJP4jWRn4Wcm0KY+ATmAb4oIRAa3C0KZQIhe6YUVE0hMIPsJhFkeLhtv1dVK2rQNzJ1Z0svSbP7gS/y0g82mIFETuu3ghAZ7EuRLkFQQQR7kZMCB3S11wRmWoDGu5jOFcs43oIvaNYZ1hmiw22g1orxaXc9lXapnv8uB+a5xzW13TGywEdXH92Km65YglarHDEPhrYbxJqu+qsaaVONAJHizjQFg5ucCyDVRwT17ura1oAlSCumwiUqFlB2NI/mlLKiQlEKwkYYghG1tSZNElEDYBsiwldP2C3C2HrVhbYvbGYQQ0MYgFGTjcUQI1ppACSVkTRI8E+AZPjCNGUOrQPV0Pd1Xu/yWVKDuCkvw+uKlVq0AqbJ1E21dDiXEFRL8lpJBsliR0ixhRc4VZQ4pSFA+IZCvFSbfqGyKccqH9t8ZgSBbcputlJRyidzQcLLbiGR7aBK7QnLBXCspqva32iFeLggPqyB4bogplboDM75LJd7qC3V+INVUAUpWU+z3hwTyyY3Bm/ZNREte8xkdhtL2ELSfQIjaEzALaoh/aXT4TH+nyz++i7x3Ty8TiH+7oIoEEhNIr4A7LW0gDx6BQCo6GpMhFNKS10pj7ldhuMjNZLa0hq2FfL6p6lm7H+ThiVdqsXYkIZpz3el0xq3TWo4B0YQS45qQ8addmmE3IOu2W92AFDhIwRSlwP0kizd/aXx9R69m8BgaWdVMa2tHbSJIzmKh/pUZcyLRqvLMag1uAgoEyoXM7RooF2sqU0Xk5WxPq6/oRo//qrTqmYGlx15vRZiK4Xi/i3NZPrHxLhHXRJrAKBYzUgdZacbaF4i4jpgGMVBLFJlq9setWI82K+Xti/ScHxTEXakAfl8I5ONbeLBfCM8OGRcFjMuEQLMg2OrmNtAsqo9h32UdHhShg4FlhmipNHghK9E2NCELMGGojQoNwkhic10l2YQqYVUkBNFtA0l9qu82ZnidotdnCHO6DfycoYJDZmfC6D31Xpfn+2FmByXGlVRiCNxEbSTyVqtQ9oMNxBLIvjim+TmNmR3GZmrvQSBAR0LwgjTxL/9/e2cCZldR5v3/W3XOuff27TVJZ9/TScgCYVVAhECA6OjgMCPMCDgyzrg9n8uggg6OQ1BRERSF+cYRRkAZcYnixgcCsu8QdhLIQtIhSWfpfbnbOVX1fqnTfZMOJJD0vd1Bbt3n4SFPcuqcU7+qU/9a3gVKPeEEpISP7m1W1AnIPvKBMEHXS+xIk3lakLjiWzP8+4fa9pe8yNVI5OqF739EE/3TjojH9GjUWSuX4lhL4PichQk/74vMt4xOtCxfWFqSnDd7X3sWVHd0ZozWCZvl70sATh7Yqt+jaFFI7IBp/1wUvje7/0j9u+3EsbHYQKY+CRQkIbcznfW3C5u9H2QWH+AZiDVHWrnSrwtmzwKJM5XBKQo4BkBtvKrazcBIQj4g3uQTrSWIp5j4aaPDp9GUar0GCPdn6/FfN3B9QOGEsZ53UkLw0m0Fru/UqAsETfKNHpUIMyqKImqH70cyEMIPdiUyLtch+oXr8u8RQlzaZ2hhl+43Yhu0hdXls/5NlaDbDOvH/3tu1ZaRatuReo5bgQyNtBOQfQiIAaK04HVp4DHj4Uc/mBE8PjTEgF3xrGpu9pkmnGJYLN2q6MSMxuFWQIopQu3YbPqtde7IsbmemZ//7bzkmqE+c3/KLb73Xm/WuGMnKRJHCyk+B+Ddeys3EBssFg47s7fT/aKT2f48ZySuGeyAKYm2++DNJOi/0tPkjQdqgGCtrbCqp65aJI4hKT/DjONM/0onDn5mhdQuj+okCtWStxqm/43Iu1sh3EYqaO/1mnunT59uz11et1LdGwu7Vda3HYmpCjbJ35gtEY3LMk1LgM82zO/ui4woMAvrwRabbgwK5j9SAhIQ31Jt1O0e4dGrnICMRJf+i3iGE5B9C0iYJH4hJeghHfFNP5wXlGy6uGwTNynWC/si/kjEsOlivYF8TXFnsdtHmrAyYnrYQN+eFcHt1U0HHpp9f3ueHSirX8xNhC+PFEJ8HsCJg0e84srDB0cBkFfAKwbUkvIo8phNbHFkN5SK/vq7Htw/wu7dr2GPyC77eNXBJxl7S3FNdpdrz747sBdovfU9otZA0FbA3HPZNP+h/eVRvO6il7lG+fl35Ng7JW/4LAOaPdioQBKFHjifFnihzsMKo/DHTuM9WehGSREBis+3OekJ4QRStDQEndCluSlkmgiCDVtvkwHu+pVLQHadgRjYFUj6dVtY4N9UGXW7EnjMrUAOtEe9fa+vWAFpXYnUxPE41YPZV0rbQgJ4KknmwZ0WN7+4rgz5QC5hDuiVvvq6ZPLiEPSRTQWu6lL9eR2KM2hrsRMZZBn4oUl730srZG+cUWKGuX30X3sGsnpN76gqz1/ksXexTWFatCaKBW1A1MYK09sodFuo6eZW4E4pZCYI/ALC0IoeiyBgE4Z2bIPdtVFBwJIR//f6Rw/OPBrH6tvLr3hN//2kPRMZ+OmIyJ6kx88aKK6j/mdLHxxYSy3KFwTrXNib7rtyEdk8Jgf0sx7uOgo/V4D46y6FyYpRXdwis3xqBHoaPGol5h9VJb1fRRl0rnoGmXJ5Z1thfzfgdaxBTbcfzYwUnxVCnJQD5oBRVzRVtpUql4BcuD46faf4XtKncWiPQXoPKyx7iM7m1wnwbZLdGcgBdaa3+cUVLSCTGvVpUopLmwvmdTnRDSHvA08mBO7Xwiz/nxJyLAzuQ5e8yMHYMfrMrML7t4Q4vk/zzOKgbRvDbo9YA1hi3CGF+B154pGfzqTnh6Mf2ln8P69uq04l6xcGhpZFzKdndb9w2Flu0Su+QZhHpgn9gCZxb0tX9AxqwoKXtLELgTq1WyS6t4LqJoBtKsSaQX8/+N1HNe2+vmPdXkKKASheY/991C6fkN136XiNwULvZhCm9z/TXr9gAfTZRG/qr7I3ptYvpmNqYYYk7z8U8wcyGimFfvPgosinJD08WvI9TLjTn+o9Vi5Hxb29z6ee72oIatLv0AanGOYPREwzQoYfL/7KKCAXvRItYeDijMGiHoMGezw3KGFVdxL8hyriPxkRPFhKwqrh6MfluKc7AxkaxcoVkFakJgmcJsF7FxAgL4ke95nvl57362tn0QtDQ7xnKZv5Lzwf40BqoQZ9Ma9tHKd+5z37wRZNZwWoTRK3ENGVN872birHs193jwE/kCgdzZckvpkzeG+7dSS0no97vAtfVaf1D4Sf7bymaVS/FdZw+KUMSyUP4KbMdH4zEqlCOIc98TUDnKHM7vRzRedKQfh+mr1v9VSh79qJlD2AJxzwpVbkPwF4Ezerd7Hmf+81dEybQjUP8tOwNy3VE/2La6PFJOnzfRpH9jCPF4xdjoQG6E0R3VUFc5eEufOqOcn1B1yRt3gBJyBDayAnIG8gIB7hCV/gfijz6/85JFGeVYDN/rc1ntVOk8p8PKPNe9ojTA4ZcfA6+xsI2pgHUa9m/Co06g8kEiuXz6WyW79YS6wFx4bzPBaXZw391Xa1O5TJrtUQ4XJm70rVvjmz/PgpuaF1tbd+Kbult3kdJjLrRQS+AIQlxQNz2yYJop4qgQ4S9MMuiKubm6HuO3noDor7TYSZvvxqYYZvxOndhk7t0XQqg+vKuQL5wrrwKEN0bkbjhAxjkcDulLkg5BskVtdJflAwfnzpjODZ/X73v5ALnSPh0BqqwgVEnybxxltYVkC4jFtYxWb63iYepYU+szPCe7aHOD5knjh4b3vg/MFo4Elt+GHNavkt81KPD8fMPw6m6Mvv9Gm8f3PIVAymaA/17WoEApdn2Lsy2Y7M8uPpbSsgi+9lb8bk6LCdnvfHMeg8MI4tCrrdZqyS9OooiZc8gZ9dNm2YVoX7+I7P38DJIJdt0L5/pjH0FRAm2kvLdQby2Vd4to6iUzNEp4fAUgmkiltY1oN+rIe+eoknrXf/xVPfAknFhjbe7bOUC2UyNKAVKyD9nug4bV+H6AbIe4QnPeB+MmZ52VYgA+20bAMn0zJsyhk6Mc/0iZzBYV0D5w/WVHYgxIk1692hGS/BmKu3bQ9ub2wtf0rN/9ycnwPyvt6l+f0bQyRyun/7orgCMYZ/GhL9hKS35pYhpMwdWtcc+VL2fKqnSi9VbJb2aSzRoEOKFk+2PSTwUJ0Ut4D0w1fNDJ4YyTe0B+sNW5FQWf1BNnwZgMnlFJB/Wc/jRKjm54nO1MD5AlxT3Ma0LjZ1ElGVxFM7ww18de3j3n3lMhgYSYZv9CwnIENriYoVkI3b9x0Ly87qBgSk/FtYg9rJbpnUboqOBImLuwxObClwXQh4VkCKP/suGthOjO+R9m4pMLaV28Hwum08Q7G+sFPhrzYUeGxO988+i+cxhnE3G30HIO7+5fzg6aF1tbd+qavXcqJFRh+JQH/boWlhZHhSfO6x+wD91wy+UonChpuaanYcjBp99OXC2STlFcw81YpauVYgH36O09rPj9k5STiHgS95ZN1c+n92kIh9fwSeI02XqIK8u3UBcqUEqDwY7N5QQOKEUvpbBD7HI7w+I6GLhbVXfBUpIDYO4LVbkWwM9h6NtyggkvC4z7hfe+bXN85KlOUQfY9WYKbvtmByaPTSLoXTuhQvUcDowSlt43dhZKwDlwdxD/vilutnljca6vfX8zgdmL9pV3x6S8jvihjjismE7PN9ovU+eBVrfe2P5yX/+Fb7+Mv1PnZVKMh8Os/mQzsUTcsbHm0FxLIIYlNruilidWku27XtpkXjD9g8uBzv+bG1hbOJ5BWGeardYiyXgBRT2lb50UeY6OsCsSXWa3+rhRD/SUbdLaqDjcNtQFAOXvt7j935QOhDTkD2l9reMrPuf9m/2CvtzH8+kEi04TRB5hvNBX6dGa/1x/BAj0rB9wnybvlxE704HBW+6OXWmoRfOz2U3mkRm3/Ja8zMmtjDwbodx6a0hqEkoYMMntWCfpQP848A6Y5ypZe9vJVroiwWtRmzpFvxeYa5qRijyw5SHpAJBNtV0DdWb/FvundxHH54bx5+w4FoxO75vU2cKrD5Yp7x4W0hj8uYOLhhLB52Bi4EXU8sL26YgfZSovuWUqFPri2cDZJXaOapVjzKJSDxOzHTx9bp83b6gHxNEY/XjGRRRAaes6VK0v9LCNwFnbv/mtk1raXU5a1U1gqIDqPLATpnZybLeNG5R050twJxK5AigXjraDMSs5L6NCHE15vz5rBns4xwwJQ23jYiykngYcl8Lwvz+5/MTqwcjg5v/Q6yE5BqrNGLYfDpNoXDWiJutAH74lwc/echbGJLX35VGdyuSdytWT7023nUXo53+hGz39KM0T3QiyPDX44Yi6xZ8UCUWesToonRvdPzYFkyFDeMXYD8wRpAy1Hffd3DCkhk1JcKTP/YojCmT7NNBR6vQGxbCKLrQ8pfPHljun3ZSFhf7eVFh1VAAPzrOvU3JPC5jMacrNlt2BFnJhSUrRVoqZK4g6T8/ren0LrhbI+RvPd5qzITpEx8h4jP7XfD6hfn8T5hTpKQcALiBGSwgEwDgoY2nCYFf2PvAoKcAB4UJO6RUH+8YXZi1XB26B++WlgoPO+MzSGfsiPiEyJGwq4+ijNAO5hrRrdhrDKEuyC8n5omNJdjH9r6GixbCT+XVO8iD18paLyjRyM9EDC4WO0cg34CxbcE8F68dr4NFfL2+sUCwuqLBeC8lhDj+zTiFYidjvbnp6cbNcuvpoDWa2ZT4WDUfri2sIp1uehVPpq0+asOxaf0GT7JeizaGGi2/1lrrDRBeQL3RIzL8lHXc1N/MSZTjmyPB4Pl4GdaAQm8xBWMWEB2nf/ZvdzZSbKr0O9uGi8u2t/4Zge7PiP1/Io8A7ErkGnNCBqq9WlSiL0LCJAjxgNSiLsZ4tab5tBLw9kodhuJ8hifMeZD2vAXugzXdqqBzIDFvKiAVgZ5JvyZ4F0WVuHF5ZNh/UVK3k6yIvLdrThSqeiznUa8a1vINsNfHGbF/uLspsxrGHiCJF13Q5P/yHDyOBj3tgISwnwmp805WyOakjU8KhaOXULOP1Pa/1pOY9gjJe+r/vYQnaW8AsxT7TVl3cIC8KUOrst1YmyHUp9SjAuKq684bn//fywIj4LNfxrw415PYtNQQuUfjPZ9o2fuS0AafWBmguAL+u52JyCvQ1jRAjK6Ls5IeFlzyK/fwgKsv8O9EuLPCur2n89NvDycnd6aaU7ejKBO6aUkcH5bZPMysM1NvSvke3FZzeCXYPh3Uop7cinv4eVTyuOb8f0WnmqUXtKmzendRiwtGG6wqVoHTFltko5uw7zOMP841ObP3apr650H6TB5ONriM2s50SCjs0Mh/npHiGNC5ulF35x4K9HgTjZ0g5L62eHuD6+tX3/uFgRG6Q+C8U0CTymnI2HxedYXprEJfm1efZYZXzZAyvQfAcW/frcgbk4K8YBHuFN58ra2x9Gz/OyhhY4ZjnYcyj2tgAg/cTkxn2vtJWyqFyvO9R4wwbcCwt/PRd6/rXyy/Gb0Q3nft0qZihWQUYA/vQ2nEfYhIIQsG/yZWNylEd35y2EOrd7/dTL9+wbM8aQ+ZofCmXnDfzs4P0dRQIzNdwHuIcLNEee/8fO5tW3l6FB2AJ1QjdpsaP4WwFe6FU/pUNy/fbPzLyKOw823Gubfa4g7mAuP3DI//bbZyrJh1ds35I/Txjux1/DfMdMRxXD78Uyf8SKBHiTCrTfN9W4rB/P9vcdZL3IAQrX0or+ToEsEMKmcKW33eA9m+sL66BMG9PleQ2NyhhuKAT8tB09AVwsoj+gXILlMK2w9WFt6+8vvza6zh+gqjL5NoHMkxQnD4pS2VRKolzZXMl1Tp8RXcznkLl1IgyOCvtmt39b/XrkCsg7+1DosITJfbw550XMZlsUYUPEhOiPLhDuYxZ3CRHffPD+5diR6wjLroW7CCcTiIyD6WHvEqV6zewY4EObEMNhuKd2jDH6iFJ79zWGlr5DsLBd2lgt1EhN9rFPh8E7NMyQg4iS11qSYkNWM1QxaoZS+Swt+rjOZePW+YYoYvC/mNgRLayNo8U7TgwPN97Gve9r6t63OT4t8/4jI8KeZcXJx1m25S6A1IGwi8P/89+zghyPRH4rPuGATT4oK4QlZQ+8pgD4gGPGgXu4trF3PW8/vgFEnZRjvjxgnDuZgJxP22QHhmQaB232Je1tavfsnHgU9bGcEzPTedQjqDWpCjqYTU7XU3Gl81YYo1VqqReL5L/aN115wGQn6BwEkbHPbNrcWeCn7AYCvU/AvE7qj85rZo3tGsu3fys+qTAFZxmLUufAn1OlTPIFLNhZw+PNZDiKzOwubBmW04T8x+A7y/Ht+OZteGcmGvL4l/MTOLaMLVucxtiVCQ3EVYN+h6ODHwGpj+DGW4g+/nC1/W46zEHv/r64tLGBBp7cbOq3P4FRriDQo8VU8aGnmjRGLWyPG3UbKB4+ag45hGzwGgbdbfePXwesAEhxAJnNQvR2bFY6bHC63aEo6D2L6zFoEEWE2QX/dgD9g+0TxgCk255Xx/sa3c53efwzrgFmsMzMtvg/y0InRkZD4VIHxrhzTVDASwykgH1/BPhpQRawuZcanNMOzRhWD+19aIN/oo4/Y/DgXBlf21iA78Vrkl12yMzluSe2w55dmhX3lSnhIoM6E0WQhcSIxjyNB6wXUy6o3/8KCW6/uXbZs2X4l8Nrbd/yh9TzOiwpfEyT+nkBVts/b66wBQXwOSPy/AH4gc+Hm/1pYvW0kx4K38rMqWkAm1mIxkf6PjSGOeCHLScWDBQQZzbjNGL4j0ua+3x2aHFEBua4lPIpZHt8c8pk9BifnrB3v7vOIonlvJ5i3EdGN2ZR3zYLJiMphXvtvL/WM9lLJqZrpLMP0sR6Dml7NicE53A3QExlu1ozHjBC3F7RamZqXWF8Oq7C9fjDWUgygza9ER8CIw7Ksp0WGRhNQAJsN0qf7Ujp4depcZEoRsvgs6pXCjIQUXwlZnNGluGanxVEsoPFhemyRxL9UoBukUqtvnJey0euH7ffRl1triOrmEejdmviDDDrEADXWOGw4zkCKFbGDdvs6+Dmj/4Zh3hcRHcuM2YMnEh6gfIGImF/wBJ7U4HtCCh6u8dFzVZnO5ez7/P1anmWiwiEB0WEQNE8zTQGQDoh7BNEKpfEH8r11s2ahbaht/+F1vWOlSfwbQGcRMApAapeG25WIwKP1wm5p487LZx14krJh6yAH+cYVKyB8Cbx5O9RiSfTvGwt85Ko8UpHZIwdCRjPfGrH4E0Xqgd8cNrIhrJet4Kqq0ajNCPOlyPBH2zSSGc2xVdTgjHTx7Jjoeu3LKymHHT8tk2+Ive0PNqqzWfJnt0Y0fYfi8TaEeNHBsbgKsnG6FHAHgR6GCp9AKtXd0IlsWWbncW5y+DUeEkZl0kHCS4P892o2pxeY5yumScawNad9gpl/qH395Jju1PZSrYIua+YJROqTfQbv3x5hVsios+JZzLlun2ct9Ijx53zgPYYccqVuoewxDlixvA+ye2xPbdZLTdECJ0eGTtTAuwgYOxwJpfYl2ue8hCYIfTjA5wtgsRTxdmoc5aTYBwLBOknxwvTGiGi5FN6WfB6to6uR3TwZB7wytNuTOAsy3YwqE+bSEQXHGmPe7Qk6QTAOM/3Pj/OVEOFhNnQtQT7R3IJ1Q42O/PHVPWMUpT5LhDM1w1q42eyPu+qYEmipl9gI5ut04P/imXWIhvqsgzzml/XxFSkg1mT12qfg1U9RJxHRV14t4MiVea5WgwWEkVHMf1CM22WkH1q+KLWhrOTf5GbWwTA9ColwlP5Q3uDM7REOzWieMlhA7Adsw54w+FkI8QgLecvPZtHd5XrP77yan+VJb2FWmb+LmM5o05TsUZzYNQvtj9PVbcBbDGg1aaxiQU+ERj6ZjtBz0xCyAe7euWG6FJAt6zFRQ82WjMMFmyMLoOmKMQVM9Uyo0gbaMD9vYH4CLR5Kp/2XS83geMU2ThdUdGhPgU7uY3w4ZMyz1mjWoMEKiWa0GaCFGfcoYx6QFDzz80OwsVze+fbAfHwCdQJ6qSac2Gd4rmaaRuBxREgOR0rbffWZc9dyrReGU4SHc0G0FKCZAOrt9cWUx/aPRDDEWEfAOiKsAXiVYKyIfL85aEdmf0XdfpvnreuoYU6PqZLe4Ubx8RFjjibMksA4SWiIsyXbTbL+ydTjxOKnUPpRmfNf3N/nvLa+52/geg6jcwHxPgM+goDxtq2L9fQIWY+oj5ivV9r7eYKx5f+WcbJWrm92pO9TsQJiB6em7eqknfmtL95U4KNeyqPG5iffnYWN+gzjd6HSt5vIPPK7I4Z3q2JvDW+3Eapa1HE5hRP7rbLoaD2QC7w4O7IH20zUDUYnE10VSfGTcs2Ii+cN86qiczTEOVsizO5UPCVikOZ+H8c4anAcfJJamc0WQeJBKfCABLf6wusIgTwx8irTV9CkI0ppndCjGLCGY2OsORnVBpBeCM+nXFKSSCaDRDIbRskCU5AzNM3mkfekeIcEH18w5EfcH3BSkNVOexzDzyk2N2ohHkwF/upSBcRyb3kKyapGdQQ0/rVgcEKfxmgbFixObdufu14z4ylj6MlA4MFkIJ+zs+7WDev63vlEU3TAznXM9Jl1HTWaUnWGvTEEMcUnfJCZTy5oNUoxV1nkTAIkdkvI7kP0CBOEXiukuPBjU9O/L+dAclEr1/T16NOMwckK5jjNNNMwakA2ys3ulVnsdMmIQPwKg1YC/KDHZu3opOxJCQ49hrEph33PNykf7EcRNHzKiEjY/2cVRJ+OZI+iuhzRODI4ToCXaKBRM+rtgF4csATACYK2PikGdD2zfGJCE9YMdQv3rBe5OuXpJYZwKgPvIXBT0fJsMEsC3WqTaiWlWJ+C2Z7wbOpmP84jak2zbJpOFn4YRijIAO1XTUZnOc+Dytmu5bhXRQvInO3qRJvGc3OIo17Oo3ZPAUGfNnRLxLgNiB67ZX5qYzmAH9A9mOmb6/rGmCA5VxtclAe9r1WB8oap6ODXH/adbJiTyBhcp8i7WUk0/7aJSo8WO3DuMHo7piHSh0SEfy4Yfv/miLxuxfE2hu1AsacyI9RAThC1e+A2yWj3iLYr8GajebOG2GIgO4xElrS91OZkJSGELwKjqn3Pq01wNClBcpIQepoy1JglqsprrslrrhVC1AM8yjCEtdG35T1A10r0JQgP5RWuygTeU5kn0VuyT4LdOgPEpGZMMRydnmNxalbxEpttd8CZLhYvDepiRrtPvMET4lmtzJ/ykbeyZiE6riWKU/7uz8/Ous8GROPa6FApcExocCQLHJYgTPbZNPq5TKC0kl3wEUkfIkj0T793ORIyZknF46VZA9CXPjmjvAJizZu7NqIxVOoQYiwNGcfngcOYUTe4DwywMcpaMIJ6JJmOFFFfnYRKCQp9wQUfCH1BYZKgExImNPBtit68QZA3HOQYfq9B0K2QIOZREtTIhMCKd/9qu/+XElBjfcqkJN+Zg3dlTx4vX92E3qGuAt9729pE/bSpTSToXZD0ccE4am8CAmC7ALanBXpSApkAcZw6Y820bCikQr+BSRsztRDj7i3PeA/+6iyYob7X/vSfg3lNRQqI1M5p4gAAEAFJREFU9bf4FSDy29QJgujCTQUcs7rAo/WgNJ6K0Rcflhq+lSO94pZFVZsPRkPZ2XDdRoyLSH0yxzhjh6bpGc31gzyDd+UuB/BnJtxF4Dtvnu0/V66Zj91Om7AIaT8y5+S0eV9zAVN6NI2zflaGOTFg9hy/h1UVz06UQT1gdNntLUXUAo1tRnInM3J21RCzpFh77Hw67RHVBGRDD/FEn2iyZh4dAqmIIQtm98DhE9gKhwLtIPC2BoFN1RKPSeH9Cjeg+YBn/m/QqJ9Zy7UGUVOBcIJi+gAxzZUC441hORDk0lZUS1A3gTcoY+4B6CUpRXuSVa7Wl6E0nGXDWeFBw7CBIGEMfCGoSoGSeQM/pyjIMvwE8fyEwBFVgucFhOmG0AKt26tyvUarqLqXkpNyXlBb8APfqq/9eC17uwybIXU0QajVDHHx/5mZHpaIyV9Y3TMm8qreUQAdndN8lISZG4h4SzGwBihFlMVo0sVAlClB8IntQBt6QLhz1R96xMYnMprgRQZ+xLEVpB8ReXnNIjtgT1XMjVPcLiMgEoSOKoFtE3w013riPu2LX14wBttK6e/23EUd2luf5tSRnocvAHQCg20wyeKO7a6eQgROACoQUILjVZCxf2f7hBURA2pnYBuxWV4l/d/KEB3fOYT6U0G/zX6VKSC2EZnphu3RO4nF514Ncey6PE8ygG9DN1hrJwXqMcbcxGx+D5N4YflCOkime0xXbEOVLqgjMozFWYh/yGte0Kc53jqyvbt4mElAh4i3D8TlTTvNesvlH2FZ2UPdKbOyY/NeMDNnxNKQ+YScwaF2a6dzII/6QNKl2OzR5sayUYQZFDKz3fUKrR9i7M8dLyJ2f48DixgpwIEda4QNPUT98QsN93sEFwvUSTLVApmQ8VDE/HCC8HgVe6t9idZlZfZFsVt4055HUlVFc1ngJA+0xBe0pEdzslv3s7c7Woah+yef1C3AfZI4myTqqRHolqDNQtCrAPKGdWTisEpUS8xTFGhsAajLa67OaqqSxGmfRNW0BIuJCcrmDf7YW4ge86JcSIzpDPmBTvLmbIVfa5ikff5A6gGeIXVmvFAv7VS0ZZ+elR4WJ8d4JdKM6gIXxoVGzhgj8Z6UwHmdCg1tardtx57hX3YHBC3GBrVdNl6t2C3IAa9va6BhzzaKUWOKA5P9f1GsfZtnl9BbJWlFFfGjSc+7O8251d3dqdaSnfsGzKUXTsU8YfQFIWFJVrOdJMVnfq8dKAfmNPGuYrFz7joTYjt8UOgTfltN+nfS5+eumjayRjgjpVOVKyAAftTChxDUmdsiOmV7xMcroMqC18xGM3Vo4OoCzK89Crb8bDYdNOch++H6G9FYEOowe8ZYMDi+T/NExUgWI+ba97ZmlZJ4606L36+Mb/J/VjYBGeiN8WqoC7Wpgjoqp7AoyzSvYHBIwWBuwXBdnslXzPZ8pN9XZFAvjgXgTSJ2DezKxKWKzmpWRWKRZLIe8FurPGqpFtikQc9Gxrxg4K1pmIHWZfFgVHpMsL19eF9o4TGyEDUFJI/aubo7PmJeGIHm5Q3LvIGwB+y2zv2LKjYCiDxCLiFEHxG3sUErUyyk2gojGFUC3Egk6pg4LWz62Nh5jXZo5i2TErRxWsDrFeiRbq1XCZ1XUc5MFJ48oc34J7TDs3211npb9D8T0WhhnmkU+mFj+ObPz0qvGM4B5II46CQaGlkfFQg+tSPCId2aZwoSoxncYFnETqe7zsfetOn3eN1i2xcHp5SEtfKyk/s1humlKslPp308o6X3PMYN3XR3b4wutB7pWi+NCKcqzadEhHHKQPJrRsr+c7+9/2LnQxv+n/hnPszPEfLK7w+zufdwtvcb3buiBeTKFh4DpebngDMUi3/KGx6V748dEjJo285p0rJXlLz5nU2xf8WQnZTK0bh2if3OEzAZHL0vr+nUvE2FazA6Yw8FBpyd7LLaJ94qhLhYTpU3l1tAbD2siNgwMNiG2t58NKnex8lJQR/uMTSzXaG2RzP16tcLyIEyKNbJjq41wu510dOGzUPM9HCo5IpQ93YLr6Zv2zPL1fKzzx6sVQf6qDe93taZrSNbLcYoRBMnSPGPvsBHNxUQ7FDs2y22OHf87p+1SuqfkHLs3Kjjk3drO8T2n/qPjiRBJASoQYLG+fGpxhOa6R5J4qFqP7MipHRmfiPy998HcGNr0k9WN4Sed4aBuDBknlxgSDtYBURZNubHkvRvNOuXvzmzevubVqqUC+wZ0XKI+fORQhrVvhcuYaa/jgwtipgO6TEMuwVV3No80Ee9VkAmBlSYHKA7b/jmVo1bSat142Ykt3XsPLMu93f58RUrfJ2aXTM6lT5FgL+cYSzs0giKRiP7U5d6CYz27MEI/itnzLUU+Vu+O5fKEm5of54/ktdUtIDE4bsJo5XShyrwcSGhJqfJM9B5sOgwzHdePct/upS91XI25tVr22tVomZOSGJOTvHcLFNDlq2Pk7FnDyYhKRcA7Rr8p29O858Zzve2OUQym1FT60VNAXBMl6bxHRo1vYrqsmxj0PF4X9C4pMAYqwH2cDGyez1F8894PO0fSZOCrHOBndTlteFMjtERmthUtjVB1FkjuJuEWA9j1oasN3QlE5smTkA4VIubobaJzViIBKonkj5GgI/dHNGoTmUamWmSJ2hCQBhL4HRoIOJZ+KAH2VWUR8QeOCKiTMGY9gjUSqAdNQIdjQF3+STWGS1ehocN7eOwyU7giwOknUAcdxyCzjBaCI+WRIbHFgxSCUFhIEQGzA/no/C5qnSqY9lEyg61jgdSbsBaTU5vDGcTsCAib0rBYFKv4toCcz0RGu25VpWgCXalFTEJbXiPmVh/qPy4/e1KM2JGJmJ05Jm3R3YXwJiucb7omBzQjghmxQ7jvZhp39555XAF8RzYri1MD5sE06l9GvN7QZMSAtNSwHQNSpr4CKS/78btClJCIB8xdmQ0Xk0Qto3yeLsRdH93JB/JdWztvfboiSPSJgfSfuW4tqIFpAjQhm2YMBUJUkimDJKmGpl0K7IPNkENm2d1Ca1nt7Syq5HykqgWplCrGSwlR7kg6q0p1PStnI5oxN57wFIrvR0pP4vqnIepEesZNZIOTwo+PC1oviFM7IkA601vDwqKe9pFz/ZRPnGNiA8jOzXM9l5Fa/oUv5wHvajYvMI5f2NiGzLLTqZ8CdjKVzQeZO6TdfMXT9WFwmxJ8lhf0NFpjxYqw+N6NWRo4kOfXb8EWaGESQtkfOLWHNNLecOrIqIXFJm1Be1vaM8j82ZBCe25TLoZ/vQEqpUq1Jk+nVWiqm/WXOQ/cQCWX+WDsftOlzAH1IWqsDec7LGc4YMWpiUfXuvR0ZZLRscWVzR4tVbM9ljnxQ4uWbDZETKt6VD0XMHw2gJ4vTJqk+xLbqEFUOVeceyLQzF8yqQgnCUDHNlAdFJaiJPzjIaIUWvL2ZWSFb6EQD5B6FLgFzoi8UBOm6dD4z2nE+gtp0f+cLRZqfd0ArKTYHGLoq4OMsrAyyUQzZ+O6Cx72FfGmD6lNlaxfPF9M2PgewWb/rYbrIwJg4awbh2iS0Y65Swz/egpeJgIv6WA2oSP2iqhxibgNaaEbhQka7pC5eUYXsjC19aj3X59bI2YDNf7olAvURBAThud6dOioweyPSwU2sGJLkj02PY4224FvUV+y5axSH4WNdydb0j63oSEoHEpH41aU3WfhlewZyMmPhgGsaFAwiSF0FUS+QR0JqdFew7cFsJrU4VMV0Tp7v0RfmvyuxwQj8ah/7sSfan6KN2GaCQH1301gRW3dwNex5reGiRraj0RjUmRGFvvYVwEqs5qBHllpIaggZ1X8gk66UHXCJgUIRSC+0KFztaIWxW8zpzMdecL+d7UzIbeS2KXp+E553pdnQYmRt2bUc86HNdIYnKVR1OyyqSVkElruNsvIIaTUoQJIKfAre1Kbiqo/I7WjmTrxKNGfpU80p+HE5CRJl5Jzxswl7Yr/fx2+G3tSEQ1SEYyTtdrT5VM1sCkqpGpakf+0Cbo++22jZWWkRooytUeA74j81dC1i2ATLRC9vZC5kX/QXeqGjoXQXMHVDzY/yXWcYisrOjdB8g1WxF09UCyD5EPIJGFSHqIZBoq0QvV0dRvcDWiQnEgddrp3PFxwDtkM7zubkiMBehVmFF10MV3H6kV0oG89nBe6wRkOOm6e8MOHpcCdBIgXlgH2ZGGTAtQXxuoegw4Y8B2UF2wCnrVWeC37OCxH21ZrCvug5hQA2pJDlh/LgAmArx1wHH/L7mO+4Fhr5fEqQIGcRmdAHV4IM7A0AKYlcvBC1aByx3Jd6jv+0ZbW7YeLdYPH8DEXvDKVnDsLGj/4i9t4lMiIC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eAEpFJb3tXbEXAEHIESCTgBKRGgK+4IOAKOQKUScAJSqS3v6u0IOAKOQIkEnICUCNAVdwQcAUegUgk4AanUlnf1dgQcAUegRAJOQEoE6Io7Ao6AI1CpBJyAVGrLu3o7Ao6AI1AiAScgJQJ0xR0BR8ARqFQCTkAqteVdvR0BR8ARKJGAE5ASAbrijoAj4AhUKgEnIJXa8q7ejoAj4AiUSMAJSIkAXXFHwBFwBCqVgBOQSm15V29HwBFwBEok4ASkRICuuCPgCDgClUrACUiltryrtyPgCDgCJRJwAlIiQFfcEXAEHIFKJfD/AUftEIJz08WrAAAAAElFTkSuQmCC"/>
          <p:cNvSpPr>
            <a:spLocks noChangeAspect="1" noChangeArrowheads="1"/>
          </p:cNvSpPr>
          <p:nvPr/>
        </p:nvSpPr>
        <p:spPr bwMode="auto">
          <a:xfrm>
            <a:off x="95250" y="-204788"/>
            <a:ext cx="1428750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sp>
        <p:nvSpPr>
          <p:cNvPr id="42" name="AutoShape 10" descr="data:image/png;base64,iVBORw0KGgoAAAANSUhEUgAAAZAAAAGQCAYAAACAvzbMAAAAAXNSR0IArs4c6QAAXbd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PRUFBQURoQ0FZQUFBQSUyQnM5SjZBQUFBQVhOU1IwSUFyczRjNlFBQUlBQkpSRUZVZUY3dFhYZGNVMWY3ZjI1Q1FHUWtFUFlHR1lvb0tscTM0cWpVU2EzaXFGdjdhclYyMmY3YTklMkIyMGIlMkIxNE8yelZPbXBiWjFzSGRVOVVsTHF0ZXlzYlJabUJKT3lzJTJCJTJGczhOMXhraFlRUWtuQnp6eiUyQjE1Tnh6em4yZTUzdlBPYzhrZ0cwc0JWZ0ttSlFDaEVsblp5ZG5LY0JTQUZnUXNrTEFVc0RFRkdCQmFHSUdzTk96RkdCQnlNb0FTd0VUVTRBRm9Za1p3RTdQVW9BRklTc0RMQVZNVEFFV2hDWm1BRHM5U3dFV2hLd01zQlF3TVFWWUVKcVlBZXowTEFWWUVMSXl3RkxBeEJSZ1FXaGlCckRUc3hSZ1FXaUdNa0RPbjglMkJUU0NzaU9lMXQyeEdPanRhRXRUV1g1SENVQklDVjBwckhzJTJCSndDT0J5QVpSS0ZTNmZCS1VLVkFRSml1ciUyRlY2bVVvRktSWkdXVm5KVEpaR1JWbFlJamxwUTZGT2VsRTBsSkNqTjhaWXRlRWd0Q0U3Q2ZqSXZqZ3AwZFQ2b2tJcm1lWHNHRXE3TTkxNmE5amFKTTBoMDRWcmFFclMxZmxuRHNCYkMyTnRqcXlNcEtCYTlQcjMycXFxbzhLQlFWY0hqVzk0aXlxbUlGS1NjNHhTVlpEamFRUWNUSHl3dzJJVHVRemhSZ1FhZ3pxZlR2U0k0Y2FWUGs3T3hxTFhRUDRYYnVGS21TU0VlUzdYamV5a3RYTzVOSEUwSFZyaDBRS2hXb2N0S3BTVWdBc0JMNjZEJTJCaGhpY1ZvdXdhWjJHT1p4Q1FIQTV3S2lzQlJneFJjbng5anBQRnhiYzRRSndEY2NsRFVVRjJWb0NycTV5SWoxY2FmQ0hzZ0hVb3dJS3dsUVJDSERjamtPUHMySlViNk45WldWSDVJcENxRHNxekY1d1ZKeE9vR1Ftd0I2NVFBR1N0M1E1QllheUdvS2NiSVpPQlVpUUdFa3FwUDFrTmpRRWkwUDg2V1ZwNkZld2N6eEVTOFIzSUswa1RuRDFVYkt6MVdkSThMQWdOeEcweU90cEtLdlNJSW54OHVzcWRITU41NVJWdkt2NCUyQlM2Z3VuUUVBZXdDd0FhNkhJNmp3TG1mbWphTlVnakpYQ2dCVkFGQUtuTjREZ1FnTFRWUGFXdiUyRkd6Y2s3cDZnb1NYVTlmdnlwbWI5R20xa2VDOElXc0lxTWk3T1dFcndoVm41ZWZpbzd4MUdLTSUyQmRlSk8lMkJuVkI4cmhXMEdkTnBJOEF5VUlzQmpMTkVwQkRqZW5qOUNsZXc0bEphSkhPMnNyN0RIVm0xVTFQdzdDOEptMGc2VktsSnBWU0FSNU5zZlhGMFdWZjMzcyUyQmVRaU5ROXppTVFTSUtnN2xwTWJYaU1KVWdTRkxrWjFQMFMzNXMzYmZwZlVGNjFubE5jY04weEthbVFxZSUyRmVXdSUyRkZnbEJIeWlMNEpOYnRvemwlMkIzbSUyQlEwdEp4c3RVcnFYc2Q0ZTJoNHdqTTdVWSUyQnlhWHVrMWFUWDg0amxZcE5aRm5WRnVjaiUyQng0UUFNOHVuc3g5JTJGUmElMkZHUXRDTFNRc0hEckdtJTJCZnZNNTV3RVF4WG5ENFhpM2M4cnRDSDBtaXlyUzRGVU5PcUZHVlRkMGh1ZU5nV1piRjR1MFJjZUNvd0thbVNwUlY3SEcyMkRCU1BtOUNkMnluMGViS3k2bVA1aXZXb1dRR3VoMnViVUt3MCUyQjJVTiUyRklENkRsbEFqY3FkTkM2Vnk3Tlpwc2dyT09WODR1QWpBMCUyRkZpT0hZbmJBV0cwa0FRdkppWEE5T2NJYzNGV2ZPelZCck5vVkFlRHN4Z3RtbWVBbnlDVm8xUkdvTnE0JTJGUGYwRlV2TkVwNldpbUtkWmlybk95SUZRckY0aVNxVFA3a0w3ZWI2aXVYSnVpUEprQVhJOUFkdGN6b05TcWQ4Y000S0lOMHQzdGExSWlXaWM0ZlBnUm9kYnRXSFN6ZUJBV0RSJTJGanh3a04lMkZGUjE5Y1pjNnI3SGdxOVZBVUdEa2RvWnZUMlhXUldVckhRNGMwUjlkclhRWnJFZ0xCazUwaFY4QTE5UzJiYjdUcjVpdVQwTFB1TWlnQWFqMWR4WGNzbXlxdGNnciUyQlNrVTlKZXNYRlhZUjZ6V1NRSXhWT21EU05jWEhmTGZ2clJrV0R2ZkNhVlJMd3praUFDcTNFVGJrQlY2V3luaElTYkpsMlFDU2EzS0JCU1I4OGd2MDlWTjIlMkZQVlYyNnh5cGNUQ0J3bXFaRU1ISjZod1BIMiUyRnRMSzBuQlN2dkV4RHd6V2w2ckxzVWlRSWhSREtVJTJCZ2ZOVVBPNVA4alYlMkZFbTNGaDdOVk9XJTJCR2c5UHVjVll6WWlVRUVLODdGajdkU1J3NWdnNnNqRzZNQjZFMExpNE1RanB1cnZyeTg5NFlIc1FhMmMxZm50SG9qMkZYdkdremRwT2lrbmVjanU1bHRFbUQwU0NVVHA0JTJCUjhYbCUyRktiNGN3dEJlQWVidiUyRlN4SzZ4REFmSkpLbkRIeDVVUVBLdFhCRHUzN1dRcWVSZ0p3dHdSSSUyQnhzZlFLJTJGVWgwJTJCOWpySTVlenUxNGFsbHdvNjV2R0E4OExRNVZXWmFaJTJCNkpTV3BneDRaMUJnSFFzbllsJTJGb1EzYnYlMkJKZnZ2VW04NmVweEIlMkZMTElWNkd6RHZBV3YzbERsWk05MTJuWHJ1dE1JZ1NqUUNpWk9lOWw1ZFhyZjZqdUpyUFJEVXlTMHVwM3dXZ05UbmdJeWUwZU9kMnhLRzhYVTVRMmpBQmhmblMwZmJ2UVRoc1VGeTdIRVU5ejJlTW5Bd0ZJdnhJZVQwa3ZEJTJCRDA2TFpSbWYlMkZrTGVHUkk1Z0NvRTIzTmclMkZDMG1IajNGVTl3cmZMdnYwNm12VjZhZE95cVBQaWFXOGIzc0xYRHNwU0h5OXdQYjYlMkZUYWZhYU5NZ0xCNDVyanNuTXVLNCUyRk9zdmhhejJVMmNaWmt4SDFKNWFMWDQ5bFNnU1RlUCUyRiUyQmVjJTJGYmZYRjJpd0l4Vk5uRENWejgwNG9UNTBuMk9qMnRpcCUyQkxWODNkVThjM0ZmRkRmUWZ5OSUyRjA2JTJCR1dqMmo4RWRva0NNVnhNNGFTNWRKRTVhR3pyT3VaOFdYRzdHYWtYTjVHOWxOeHZieEc4MyUyRjclMkJhalpMVkRMZ3RvY0NDWFQ1NzJwS3BQJTJCcU54emtnVmdXNU8yVmx3dkJjVFlhSldWdiUyRiUyRjdEcmVLZmlLU05yV1psQnB0Qm9TVSUyRjJlbmlOOHFsMzg3alhVJTJGYTBWcGJzTkQwJTJCNXVOcSUyQiUyRjlhc2s5OGtidnZIeEZXM2hkZG9FQ0JHQUpjRmg2MldyZnB6SkttRGFnbGlaZG8yb3NMRiUyQjY1M05wV25KaTd3T0hDZzM3V3EwejI3MklLUUEyQ0YwcmV5bkZYTllEeGp0REdWN1FFMWREJTJCdTMzOTVhZVQxN2tWdFN2Rm03dXBrOUNDWHYlMkZXZWIlMkZKdXZwckFBWk9IVkhBclFybTQyNyUyRiUyRm5UNGYlMkZmVFd0T2M4YXU2OVpnMUF5WmRyTHN1MSUyRiUyRk1GaEl5Q01MUmVNbVUlMkYxSkJWc1hubGxydU92djI0MDE1Y3lXeENLWDU0NW5KUklqc1BGcTZ3Ym1ybEtUeHRZRiUyQlhtOWx4M0ZUZkFaeHglMkY3ZHBENXJoa3N3U2hkTmElMkZ4aWtMOHZZcUQ1OGoySnlmNWlnMmJXdE5OWFpFYjYlMkJ4JTJGRjklMkZOanVEdnRtQlVEeHFRayUyQnlzdlN5OHVRVjFnN1l0bVRkckZkTEFYRndEeFhYdzdzJTJGZjhlbWklMkJhMFdMTUNZZW1vT0E5VnQ3QjdzaTklMkZkR0pkMGN4SlRKaXhGblJ4czNwbDJnT1FGSTBTeE1kbm1NdGJtUTBJbjQ0ZDI5NCUyQnN0dFIyYkxQQjdLMlFITVJEJTJCYXRBMjJJTnUlMkIlMkJmNndpSzMyQ1c3eDVtQzdNQm9TUyUyQmE4dWs2OWY5eUVMUU9ZSnZybTlFUUt4M1p2dmZHdSUyRjR2djN6R0Z0WmdGQzhkUlpFMVMzYnY5RmlJclolMkJnJTJGbUlCVU1Yd1BHSTVKQ0olMkJEMTdEYlJZZk9HWGFaJTJCWFpPRFVEb3VMa3psNVg1WHNXNGJsOVdFbWxvY0xHZCUyQlZOUll6WHBScXBMSkJ6cHYyM0xMbEc5dVVoRGlQZEF1cE9ObCUyQmZKdnc5bGpxQ25Gd0RMbnBvS0NGN3g2alpPZk44Snh6eDZScWFoZ1VoQktYbjFqcVh6ZGhrOVpUYWlwMk0lMkZPaXhwVG00JTJGZVhlR3diT2xicHFLR3lVQW9qcDB5VWJIdmVEeWJrdDVVckdmblJRclFxZmV0NTA2ZTQ3aGh6U1pUVU1Va0lNVGtUTXF1b2NueUh6WTZzdmRBVTdDZG5iTTJCYWo3NGFLWDglMkJSRlpUMWN0Mjh3ZXRJb280T1FqSXV6Rm9XR3JZY3ZsczFpNzRFc0dNeUZBbmclMkZKUDd2JTJGVTNDYiUyRjgzeDlock1qb0lpMmJPZmxtNVpSTWJHV0ZzVHJQemFhVUFSbHp3cGslMkJmS1BqOWQ2T2FMWXdLd3VJWFhnamdlUHVscSUyRlllSnRqcVNGcGxndTFnWkFwZ3hBWHglMkZHQ3B2THlrayUyQnQlMkI0JTJCVXlOU29JcGUlMkY5NSUyRnVxYjc1YXdzWUhHbG02Mk9sMHBnRHVodFpUWGw3SzMlMkY3blp6byUyRjFNS09SZ09oSkRhMnQ2cWs4aUxjdk12R0I3YVFhZXpqclVjQnFncFVaR2NBb1dOM3AlMkZqNEc2MDMwN09SalFKQ01qcTZYVW4zcU4yeUg3NGZ5U3BqOUdNcnF0S3h6QnMyYmhOY1U1SkFsUkxEdnFTMU5aQWNqbjRUV3ZCVHFLVGglMkZXdiUyQmZzZnN4NU9NVVhUR0tDQ1VUSnc4VW5rJTJGNVREckc5cTRaR00lMkJGSUlrS2VBZ3dHU0ZGY0NEWnc0Y0NMMmJZVU9vaDUyY2JlR2Fnek1vckswYkhTeTRXQVRPS2prVUYxV0E1Nk5INEYyUlZ0TlBEdlpnN1NJQUNxZ0E3SWxFdzRlRzlpM2xoQVUlMkZMOWk5ODBScmY0OWFIWVNTbUJoblRzJTJGbmpsViUyQjhYa1VleGRVWndMRFJzaGtvQlNwd1ZZSUFHS2ZLRWdQQ0FhdkR1NFFFT2dCJTJGM1I1RHJ3OFhjRER3UmJzWEp3Z24yc0RqdTE0MEY0RCUyQkdvTFNybE1CdEpLT1lDMEJPd3F5aUMzcEFJS1JCSnd5VXdEcXdjcFVKVDVGS1FwMmRBN09SSGE0VnFxd2FuZ3FZSE43cDRBMU4xd3lidm55MUllUHQlMkZhYVJOYkg0UXpaeSUyQlNiZG0wbXVzWlpMSE1wWGM2WmE0VXVFSmI2cGlZMWJVblZQUiUyQkRvcDY5WUwyQVg0UTZ1OE9YZzYyME9vTXFVWnJjWlVTN3VjV1FYWjJMdmhmdndJWmwlMkI3Q0N5ZDJVN3V4VWlSVzc1aFdQSXVOYWtHZUtYUFN3WHJNdU9uOGclMkZ2JTJGYU0zZHNGVjVqcEh5aWc3ZXR4V3J0cnBZb21jTVh2SlJvTGxDQVJUNEJNTEo2WFBBTDZvckJFU0VRRWRYUjZNQlRsY0J5aTZUUWQ2VFBDQXVYWWJLeEwlMkZCJTJGY3haY0UyJTJGQm9TTEQlMkJBdWFXazdKSHJTY0tlTXlyQ1NWUFoyT0JKZm9Dc2RtOXV2VlVFb21idndkZm1HblNzdENZRHFmSmNTNnBoNWUlMkZRTUVJMSUyQkFib043QWtPSVIzQXlZYmJYUDZZckQ4V2NzZ29rRUx1dWN0QTd0b0xucnVPZ0Z0Rkh2VkJzU1FiTHdYRThTTm5PZTM1ZlV0ck1hUFZRSmclMkZLczdET3RqdmptTGxKcUVsZ0ZEdENGd0FGVkFLVjVZc0E2JTJCSlk2QnIzMGpxenRYV0d3WEl0Q2NnTzNJTXBDczNRbVRLR1ZBSmZTd0NqSlJmNlp3SlR6aUZKZDBjRDJ6RDY3dkJXNnVCc0hqcyUyQkZqRmdUMTdtYTZNb2IzdzhVUHolMkJOOGZnUFhrQ2RESjFkRWdqS0xMQ2xWVUthbnhCSXBLS0NwUmwxYklMNU0xT29lYm5UVTRPN1FIc1pVYSUyRnJiVnU2JTJCaFBnYTRwc1NEcDhIN3A5WGdtM0RZSW5aR1ZOSndCdzBaN1h6NlZLdWtTMndWRUdaRVI3Y1Q5aDJ3UiUyRmJWank4d09WWVFZOUh5YmQxQiUyQnMySDREMW5HdmpZTlc0MjBJWkl0Qmc4S1pQQm8wSUoyR1ZsUWthaEZIaTV1VER3M2olMkJRbFN1RiUyRk54aUVCZVVRdmZrUk9EWEc0d0hBR3JyNGJPRzQ5MFBHUWd5TjJkdzgzQUNHMGVBMDc1UjRCQWFBRzUydHVBWUhncnUzdTdnWW1ldDkwNk5ZTHl3TnhHYzFxMkhvSVNkb0dTdzRvM0swalolMkIxRGElMkJGVG1iaUk5diUyRk91bmpjbE4lMkZONHFJQlNQbXhpbnZIcGpKOTZQbUhpWng5MlBrNXNCSjVjc2cxNUxsNEMzZzIyeldJQWdlVkFnQmRuOWg1QjlKeG44VHA2QWRxbHBVQ0lxQiUyRiUyRnNod0JnQXdCVjFDNVRCMXpOTUw3WE51N2pHS2dnb3NmRkQ0ZFZxQmNvJTJCSHhJR1RFU0hEcUhnVTMzcnRERDM3WFpvRVF0NjVrTk82RHpmOThGUWE2TWtibGlhVG5tZHVrNFhIRDBZR0t6bUsxRFo0T0RFRU9WU2tNN0pWWiUyQjhkOEJURHlLNGgwaDMxWUFtWWQyd01naFVUcVFXTjJGMmpudVpFTDdwRk53SSUyQkVzREw5M0F3VHB5ZFJ2Rk5qUXl3VU42TnpXVjk3VWRnNVFneE9vSGYxcGp3aXc2eHNGeGFOR1FaOSUyQjNacWxTTHBmSUlYc09XOUE3ME9iR2JrclVuYkRtWFAyT1ZhVVRpRGk0OVgzQXdNMWc0T3dlTkxMUSUyQkQwaFpNa1FUQnVGN1I2a2dwWHBpOEd6JTJCVmY2SFR2b3hVYTZRbEpVTEh0QUl3NHV3TnF2RmJNekFaSEFiT1dBMEdxVHhRVVRCd0hUcE5pSWFSSGhFNkF4UGM5dTJ3RmRQJTJGNGMyQmF4Z1Q2dzBWRVJmWVVITnA3MVVENG80WXhLQWpKcFVzNUpZWGl0YktmZnB6UE5COVJHb0NoNjc3WGV2ZkRJOXFqUzljZ1o4TjI2SE53WjQydHNDMnA5bW1GRTVwYW5nd2FBN2ZtTDRDdUl3WnAlMkZmamdVWHZuSHdkaCUyQlBUWndQSGtNJTJCcERUUG1VeG96JTJCaEo5dzZIT3pCYUg0eFJjN0VONSUyQnFhcnR1eG1sdnNhTCUyQmMzcHM2SGYxbFZOM3Bsb1pZWEhEeiUyQkMyJTJCa2t5dXVFQ1VadTJ1a0FqNnpwMzMwR2tiUGl0SDZJZGpBUWlGUzg0YWpueGNveVNSZmg3dDNaaGdLaVFYZEN5WXc1YjhpM2JsekJwRjJRVjFVSkYzc1BnMDQ3MWpjcGVGZVRIMFBSa28lMkJwT3hGVGJXaTBMVFRMSnd3a3ElMkY0SGZWOGMxdVJIYWY4WGF5RDZvOWRBd2FENmt0UnVPR3JzVFA3aEExdk5Eb1JVV2V2dXZVN0t2bHplanlsbUNid0hGSkVWSUR0N0dUcDE4RzZVNXBUZGJNMGYwUHUxNldEajRnTnlHME5aNUF6RllzT1BRMnVISDA1YkNQWSUyRmZLM3hpSXEwdVRwbUpuUzlkSW94ZEtITUZUTW5KdklmWmI1QUpDVXBERUZkZyUyQjJFa3JFdjlWRmR2bjZCU1FvWkpQaTVaZiUyQkRjUjh1YXBUVzZHdVpzJTJCQXRDUHRqTGFPJTJCOXJvS0ZtcUt4VUglMkJJRHUyWCUyQk5INm43YUU3QWUwQXVjQ1Z0RzNBOXBCUTJ2ZDglMkJ1OXZ2aWIlMkJ0S3E2YjZHUXlFSmRObUxxcjZZOHRxcGh4RjhXdWZJJTJCR0FZOTd0UnUyQUNNQ3N5YTlBeDBON2dDazd2ejRDUlVXaUEwRHlnWVB3WE4lMkZJQmtPZ291Yks5RVVRY3ZRQVklMkZRRWVDVGw5aDgwd2VuYzZkMzYwS3olMkJNd1lCSVI1RnBTRWRUOHBYJTJGc0tZb3loJTJCNVROZm13ODlmdnF5Z1FvWnhlN2E3RGNoYlBNR2l3WWdMVXdJUkJIZkRXUVhUelY2TlAzbndrM28ySzhiWTA0TGVFTGlqbjlodjZDNGNJSWhqcVFHQWFGNDNJU2VaR25wWmJpWGJCUmpzeUclMkJQdHJHUUpQRW1RTiUyRnclMkJneGd4cDBSYUhxMEc4WTQxVHcybWpTMU84b21DbnZ2Z2U5diUyRjI0d1VjTERmbldmWWFBc0p3WlZiY29iNlR3VUNCdDIzZHhQclRuVGt2b1poQTdJUW5Ba1l5ZjlIJTJCS1BUdSUyRlpzcFJGQW1EUjQ2eTJ3JTJGQkx5SzBEbzN4ZUhWdDhRY1FzSG85STEyMDlCVW9GTXgwSzJjSVRMM1V3TENQZHRPVEl5YkRzTHVYbUhVa0hUUHVIYWVEJTJCNWZyU3pQNnVSYnZoR1IwdEZWSm4lMkY1N1pGJTJCdkdNT2t1NUVtRU9KUk5HWGlIUEJOT3NFWWdXcXBFTkhQNCUyQmxCbnBNUFFnJTJGWE9rTWlDSGVQbXcyVHJpVXhTa3RxJTJGYzdpZ3c0bFJTOFI2OWZYOTZGdkZrbGJERUxSeU5od29xam9McEdWelppanFMYWQ4TkwlMkZmUTRoMzYxZ2Q4SmFvcVp0SjJRYUNLbGtVUDQlMkJ3UEYyN1NEWXZUdTlXYWlyMTduRklKUzhPSG1rTWkzdE1GRWdzZ2dRSXYzVWQ4SUJ3UEYwWTRUYXZTVUNWSHNYUExQNmR4aTlhRnFENFppNEUxSWdkQlVDNGVzMTJPbnclMkZ0TXRvV0dMUUlpJTJCb2tWaXlYTHl4eCUyRmVaTko5c0ttZGtQb05BQTR3MEJ0RVgwRkNwY3lEMGVNaFlOdlBqWnB6bUFoQ1drYmdwWWtmdSUyQnolMkJhNW0lMkJ0R3V4WWlZJTJGTHM2RFIxamRoTVF6Ym0zSk9Wa1hnbW02RTlMUDR0M3c5dlJGbEtHZXlRR3QybWhGJTJCZFdHOVFMUE0zczFlczR3RllSb21pR2ZpM3drcVNnTEMweEtvaE1oYUNOWmc5OWJ0Qk9XeEUwTFYxcGIzU1dQSmpKT1NhRU5oRWhKcFBxeEw5WkElMkY0OCUyQllWem9qalpKUXM4UmJrNDZsY3pLZWVOUFRVWlhNQm1FeEF2REFHVGxRWUw0JTJCQXh0Tk5QMGU0dEFLSTU5YWFKaTMlMkI1NHBoMUZ0UjFIYXhNVGo2WkpleE9CJTJGJTJGcjdWRlE4a3pURW1vUUdkd0NGS0J0U1B2a09Pbjd3bHRaWVE2YUNrSllUcTJIRFJnZ1NFNCUyQmJCSVFsaTklMkY0YjlWUEt6JTJCMlpCRFNoRWMzdHV5bCUyRjRPUTd6NEJBQ0VqRGZrSVBvNG9HOUw2amdMeCUyQnRVd0pDSkFKN216QUJBdUVDUW1ydGVKR0kxMDBuc25SRmMxc1l2YkNlWFdnd09ZbU5KUWwlMkJOb1kwVEhrQ1pZdVJhQ2R1OEFWVTQlMkJjRDFjMjdUV21NNmpDaUNDJTJGRUZqSVBmdHQ3U0dNTlduQzdOQldBeWNtRDRKVG9XNVk0bXJWJTJGV3lGJTJCb053b0p4VTd5c1F3TWVxVGIlMkJ6bVdhVXFZNXg5SEdnRWdsY2twN0F1ZTI3SUVlR3paQmNQWlZLb3QxVzBrciUyRnl6VmhaajZpRnlNR1ElMkJlYzZlQVglMkI4ZVdvJTJCZWpkR0R5U0NrQW4wbnhoWlZaa2o5UEk1dExkTm5OOVFiaE5LUkklMkZ0WEhUbHlsb25KbkpvQ0lYVUh2Sk9wODFIc1NVa0YzUGo3TXRqdWlBZiUyRjglMkJkQmtKNUY4UWxUUDFEem1FSHBNcnBJalpWY0JySkNNVWlnRks0UG1nRHRKbyUyQkhvSmhvQ096Z3JWTVdOdlFSeFZZJTJGN3lxVFFZanZpMG1nckFZTTZPWjA5dXhObzRKUUVoYzNReDRmdjRXSjk4R21RSWdhMGMxajUwRzNtQUVRdVhpT1RzSkpNd1lCZWV2S1BlRHNQd1M5NHJkU0Zacnd5SXFwQ0sxZGJLbWQwaGp4bUpRRE1xWkJ6RVhRcUZNcjRtbm0ySkJZQ0IzUkR5b0hEWVMlMkIlMkZxN05Ta0NFRGd4ZSUyRmJwQlNXcDJnOWhDcG9PUUNtM3EzalBXNmZxViUyRlVZRElSa2ViaTN4RDE2aE9ITHlWYVpxQTV2eUhjVm84UzZIdHNMbCUyRnJFZzJMQUtlb1Q2Tmt0Z2tWRlVPRlJXQWRoY3V3WlgwcDVDanh1WFFYRG5EaWlTbjFJMUJkV1hDM3NLb0ZqSmlTNE1TdGNXMU1aczdJOTlzZndhQWcwYkQwcXBiRzlGa2QzQjFjY1olMkZvb2FEcDd1VHRCJTJCVUg4SUNmVFNtamVtc1RueHczSjU2WExvdXZ3amNNRWt4aFlKd2x3Z0lrTiUyRkVONjh0a1FiWHhyN1hhJTJGaktJSlFITnh4alhMJTJGc1htV0NzTE9GMCUyRlZGUFE4cyUyQlJ0OEYwd0U2SkNmZlhoQWZVTWdyS3dUQWEySlJMSVRzNkVvaUlwcE9VWGdjdkRaT2lRbFFybnF6Z2dGSmVCRTZtMkNST0Y2cU5mN1VhNnFOUHZ0eE00d2xscmV4akZxWUN5d0NDNDZlNERvY0YlMkI0T3pzQ0U3T2ZPQUVCb0NkRlZldiUyQjEzdFhUMTc4M1p3Zk84THFsQU11dkNwY3RJaDMxSkIyQ2ZxRiUyQkhGdiUyQmZySXdCNmdSRFQzRHQzanR3alglMkYwYlk5UGNhOXNKRVlSNGhLT1BsQ2lFZjAlMkJkUzRGUm41MVJFJTJGUHdEcXJleDlRTjYxSmdFVkJORFl1STB2VW5zQSUyRm04dGFMeVJvbXdIdWZkTWN1a0szY0NPRXAxJTJCdG9mNUZtbGdwQ3E3allJM3lRamRVbk1iQmUlMkZDbDRmcHdYTDhnM2slMkZ4ckg0JTJCSm1sR1VQMTFCU010cTdaSm9lRXd0V2ZJNkRCNGREUUlicmtGQm9NJTJCWHRxWFA0TjU3NnRSVkVPODlBZ05YZmd5MllOJTJCbzZjVlNRVWlsJTJCSWdaS3E0b0tmYldwNnF2WGlBc0hoSVRDYmZ1M3NDS3MlMkJhZzNXdXBrRFgyZkhOQldIc00ycWhkRU5RRHhDTmpRRHA4R0hqMDcyV1doVUUxMFE2ZEQ1N2V1ZyUyQjVKOCUyQkIzWkZqME92Y1BwQnJjVUt3VkJEU0poMmljM2lRNFBTeFpydXY2UVZDYWI5aGZlVlpXZWVaV3ZCRm41MndNV0d1bmNVYUFWblV0emR3WTRhRHBIc1B2UlVocmZIQndUSHA4dG1vS0pLZiUyRndlRXg0JTJCRFMlMkY0VHRjT0Jqb1ZCTFJtRXVCa1JRa0VYNTF0WG1wM3VRaThRRmc4WkZhczhkV2t2RXoxbGFDRnZ5VTZvQ1pCMFBmamFKZ0glMkZJRSUyQnFicjFIYUNCNGVMcUEwTUcyV1dhUDVvQVM3NWZZeEZWS3lKV1dRVzVlRVFTZE9nWVglMkZra0d0OHZYd1BQUkkwckpRbWxrUFJ3MW1rdnc0OEpWeUJ0RXlWc3FDTlVmN1dLdzZobzJUSERyJTJGTW5tOEFUNzZnZkNMcjFtSzI5ZjNzaFVHNkdoZGtKTnpLQnpWNklneXdvcnFOTGEyUEM0dDNmRVNMQnpjd2NFNTZQUU1MRG5PNEtyVUczWTkzQ3dCUjlQSVJUTFZWQnBoJTJCYUxoczFUVmc3Wk9lcnhja3Nxb0VBa0FibE1EcHo3RDhFbDVTSGNGcFZDJTJCTU1VcXRxdWVzNW5aaEJ0MXd2Nm1KMFhPUkN1REI0QlklMkY3OHVRNFFMUnVFcVFBZE9zNTJTWHV3MlNnZ0xBb09uNlpLdmZjN0MwTERadHRHY0tMWENqWUVKJTJGcHJxZ3VtMVMwRUt2YndoS2NPd1ExNGJWZUI5UTJmRlF5aW42WEJoclV4c0RYSGZZNVdPSkVnZ3V5WVNhQ2FOaGtDSjhYQyUyQmVQbllPRFl3WFhTR0ZvNkNJbmc0RmVFcWFtJTJGR1FXRUJVRWhVNG4wbEQ5WkVCb1doTG95cjZhJTJCWUNNUEdMSyUyQklWVUd3RllBS1FPandYbkJ6RG9sMHZidVRvU2hFNGF6SUt6bUFYNkFPR0dkRmprJTJGdkw5V1Z6N1MlMkZmUTZqaFlGaFV4VnNTQmtYQ0J6ZmVIQnFQbSUyRnZsMEpDOTZkMDBDdTFGV1hwdGFKbjdUNG5iQmolMkJBTGhnM3ZORG1saVFhamhzMlZveFV4enY0N20wTDglMkJDTkZlbUg4bkdhNXRqSWV3dFJ2QlEwRFdNVkZoeWtOTGRGdERYcUc4RU1GaHJ3aFRIeHJwT0JvUU9vWElUTjVtcWNmUnBObnZRTCUyRk55eG1UMWwwVDRCR0VHNzlmQzFNV1RJSXJDV2ZBZGNObXF2WUd0dnFaNWxCaldwU2JBVGJTOGdiSm5wanV3RjBEd3FDUXVjTDBsSTNOJTJGWURxdXhPJTJCckVwUCUyQmNNU1FZZ0VabnA5OXBxN2lrb0Y0S3hXNXFqdVpsR1JIbzJWZnNNYWpxanNTZDY5cDlHaU1KWUNRdWpRWVk1TFd0b21Gb1ROcFVBemo2TjBkenlhM2FDU0FIJTJCanN6SGJRRXN6NmpCMHJHRmpubEYxa2oydCUyQkVwamVUUkxBU0Zoekoyd01MalRERWk5ejloWVF2cDQwVmd0aXRvSW9KTTglMkJTejlETnh2bnJHbzFJZG9uTVoyYnRsJTJGWWVDN0M1cU15TEFVRUVLSGtEa3VhU25HMlFrTFF6dk5nR1RMQkNHVnVxSkFXaWQ2bklxZTM3b2JndDc5bFBJNGFldDVaWnJhYXZIb1NSWm13JTJGbFpTOEQlMkY0eVYxZGo4RUcwWjRlRHZZMWhuQ1VrQm8zSjB3dE5OTVNMNiUyRjJSTHZoSGdNUFRObU5pamVlUjFHRG9tcUkyeDRWenozMHhibyUyRiUyQjJQYWpBS0JhRE5DOFdvWjBzOUo2TnIxWk5RQ3JlbUx3YmklMkZYY2dPaUtnanJzVmZVJTJGMldmR0Z4VVhXMHljbm85NEpDME03ejRUa3V4WUxRanF5JTJGdVNTWmRCcjZaSUdYMzRVeVBUNEElMkJDOWZ6JTJGNEppVFdTU0doSnc2TSUyRmhqdEg0cTdIanFmMzUwN0QwS214RUxIRHQ1MXdJZTdYTWJPZmNCJTJGYnpHNDV1Wll0SWtDQWp2TWNzbEkyOUpjWnVtbEhTMjA4SjBRUVloQnZVcVJHTVJCb1ZENjltSndtVFdsMFdOWXlyVTdJRTFNQXM3diUyQjZEcncxTkFnRDJnJTJCMWhqV3NibU1zJTJGUSUyRld0SGZhVDZSSUZ5OEhOUU9uRUNoQTdyMSUyQkRkOEVUdzhQUmxJTCUyRjhEb0lTZGxMM1lVdU5ySyUyRlpDUU1EWjdsa1pMQWdOSlJnNm1xc3A0OXFDTWJDdHhlRDk1eHBqZVpxd1IwREFXbHo5UnBjT1hBU1hqejJPJTJCVVhXdU5BWFIyMVFERzBsVE93MWMlMkJ1aHJsbnNOME1HUWhXVTJOQkhCME5YWHVHTnhyUlVSdDh2Z21INjJpR0xkMWpCZ0k2ekhiSlRET09BN2Nvdk1zYzh0N3REWlo2SjZSM3d0cFpCV2d3WWhnUWFneTk0OFpDNTFCZmpXRkpHRFI3JTJGc1pEOEw5JTJCQlhJeW5vTCUyRmhmTVFJTTBGSWpjZmxLTHM2aVJQQ0ExMW9xZWF4cXZ0bHEzaGt5T3Z6a0hMNDFFaFI1akdVTjBRYlBhUWIlMkJzTzdzNEU3Qm85QmR6OVBJSFhyemZ3ZyUyRncwWmxoRDRHVlVIN0Z0ViUyRjRHUFIlMkJlQXBYUXA0SGJucVdEa0FnS25pZE1UOTNRM0kxQXIlMkJPb0tDSnlMbm5uNW04c0NCczZjTk01WjFDSmNiTiUyRkxEZ3RtQWt1M1NQQUlhU0RWalUlMkJ4dmlCdEFTczc5MkZCNDhMUUZrc2dYeVpDdm9uSlVDbFhBWFhISndoTkNNTE1GcENVM01RdG9kYmZEZnE1MkZDRGx4MDlJVnMlMkYwQXFxNXFuZ3kyRTlnaUZXJTJGYnU0T2ZDQjI4N2E0MnhiRFR3Y3M5ZEJ2dSUyRmRvSDk3bVBnVmlHbVBnaWFVcHBZUEFoRFElMkJjTGs1TiUyRk1RNEkyWjJRdWhOcXk2JTJCRDhYZDRiMFFYcjl5UWNFaWZQQVY4SWtMQnVsTVlCTG82NmhTOGl5WVJETUtsVzVsQ0NTWGxtcXR3T2JaVDc1U1k4QWtiSm4zU05kWURkJTJCZThKM2xBWExvTTRtT25nSGZwSmhWM2lObkRGVHp0cVV4WUVIYWNMMHglMkJ3SUt3dVY4aFRmMTF2UlBxTWg4ZGVxVE1MYUM2WTVySSUyQjkzNmdxaHZuNXFqWUNjUDV4YWxJTlJsSGJYNzBEdmQ3ZVFzNmtoODYzWTZURGkwSGVnUEJ5cVBOTVVkc3BIMURhbE5PWENIR2hHRWhhRVJNeUQ1amtWNnpLRHdOblluYkE0SWF0ZDZvSlVpR01xYk5HQXlCRVlHd1JOUEglMkJCR1JnREh6ZzZFN2F6QXdjMEZITjJjYTNZM1hlWkNvN20wVWc1MmVibHd0NkNFZXVSSlNqcDB2M1VkaWpLZmd2RG1IYXBHQmpaYU9hUXROWCUyRnRCRmEzWDN3SmhtMVp4MGJXVnpPRGlpZnNHUDZxODRON1AlMkJ2Q245cDk5TG9URm9WMG5LcEtlY0NRcXE0TUFBQWdBRWxFUVZRRzliYlQ5YUNublMxMW8lMkJyRlZMYnNRZ0IxVm12YkRwRGo1MWN6aUhPQXE4WUJTV2twRkJkaFZENEFUNldnanBNRkhwNGd5RlVEc1hiS2ZWMENnT2wxVlJWbXclMkJPJTJCbzRCY09BJTJGY1hob0ROMDlkWkNQcmEzR2hPcFJwbmpEMW9YRVVNMFdkdW8xVzNYOThrRTMwWkRnUU5vWXFPcHRkVFNROXJmWFVqbWwxRHg2UEtzdW1iMVk4T3JJZXM4UVZ6cHNIWFo3clVtTiUyQllTUHI2ektCOHFYMUV3NTNlWlNNM2huTmFucnRoSkplZzNzcG5qNzVSMSUyRm1ObXVGSnVwc3lEdWhpVjZoeGRPaVlLRzVaZXlIaXhwb1VSR0VBeWNNaDlvYWNrdFZ6TkE0NFBBRlBaenVYYm5lWE1MckJjS2lxRUZkaU16MFcwendpOVJFTUJhRUdDMWVONzBGM29mdkpqJTJCRzRwMjd3ZnZMVld4a2ZiWHcxTnp4dmR3N3VkeSUyQiUyQnNBNElPdyUyRjNBJTJCY0hkT0k4JTJGOVlhVlBUTjNkQjV0SmZFd2pSWlBEcmdvOWg4dnBsRmhWWm4zZnNGS2gyN2F1MkY2b0x3TlQyN0xIa3lIcFVXSkg5ZWlsVWhaSUFsd3NubnpSWGh2WGFDYkVnakZORXQyMktuMzU5MGRLcU1pR0I2WWlCSG9kMjFVbDAxRnppbTN0JTJGQkZaR1lDZXdMeThCNTV0bmdDdjBhVFFxQk1PYk1FVmoydmxFaTR5c3h4TURkJTJGVHczd1ZsNGpsRVVwS2l1WHpWQzRSa2VKeDFjVmViVmFydGUlMkJkYklnaVJ5SlJoJTJCJTJGMmxFTEI2RmFQakIlMkJtQ29vMXBVdW5JZWl5QTQ3VjV0Y1ZHMWlNSXJXS0clMkZNbXZLcGxsUEJCR1JmRkVUaDRyNE1UZkN5MFZoQWhFT3JMZTc1MzNRSkNlekdndzF2JTJCNnM1SDF6eWhDN1lSREI4VUxoSFpUalZZYURhZVhqSDNwWmZtQjNZeE45dFRVbmZCcFNVV2QwQjZNckwlMkI2Y2lPRWZMRzhwbUJtYTBkQ05QZklZNmolMkJkR1Q5bGVtTHdYUHB2OW5JJTJCdXAwaDl6b29YT2NrazQyTzdVRjhrV3Y0eWdGd243OWVzbk9uJTJGJTJCSDQ5MHdIYnVoR0c3S2NaclNqbUprUGYlMkZEdHh2Y2YlMkZDdSUyQlBEclZWUk9UanJOaFRGcTBMYzJuZWc0UTB6TGYyMzBMTEQ2ZWluMGpRaW80NU5xeVpIMXFpZXB3T3ZlZmJqZyUyQnZWbTJ3aGJCTUtDJTJGczk3OFVMOUg1SDdqM0tacUNIVlpxTEFtdlhhSXVzN2ZyOGNoQklNVGFwb012cWd0VUdreiUyRmkwcHd3ZFdaODZMaFpjRnM1cFVJVVl6UlpIZHlkQ2w5ZG1XR1JrUFZVZ2RPZ0FpZXBSYm9Ud1VoTEdvRFc3NmIwVFBoMDd0bjE3TDklMkJMaXA5M2RHR2k1NHcyRU5hT3JKY3MlMkZaQnk1Zkt4VTBjdTBLMTJvVTJuemRzcEZ6TDAwelRieUhvcTZrTmRKUXBkNVVwZkdnR2NDYkhRZmtEZk9vbXQ4UDNvNEY3T3lqWGd2MnNUcUR3Q1FabWJBWlpXTGh2dnh0eXBvJTJGNFJpQXNIRVVlTzFLNXNyak1ZOVFZaHppRDkxNElsc2w5JTJCJTJGcDZKY1lXNmdCQlBBUFJSN1Y1SU9GaSUyRk1hZlJ5SG82SEFrajY3SHliYzdGcXpEMW9OckZFTXVoWVZKZGpGaWdsRDBFMGFxUjlYUlVQVUdTMVFHJTJGejZvJTJGWFFrYkFua3hROEh4JTJCVUhRcDJjbnNQTndiUkFHaGVDN2RlRW0ySDclMkZJM2p0JTJCc3ZpSSUyQnRSVG5qako3M0ozN056cGM2b3E5ZXhSU0FVOXhzMFFuSCUyQmRJSWxnNUNtSngxWmo5cmlzd3ZmYmpLeW5rNmJtSGtuQmNMdlhLV0tkSWFsM1FmSHZOenE0JTJCdXp5SHJNMklZJTJCb0hvM3VaemEzUUR3STQyUjlVSVFCJTJGbURVNVVVamcySnBlb2d1dlhzQW5sZHUwTVAlMkY0YWdvejRNQUlES3FPek4yNkhzcDYxc1pIMHRaaUFJcmFLanB3aVNrbmJveTZNV2diQTRPam9BbkZ3ejRQUUZyUUd1JTJCaTdRVk0lMkZwdWhQV1h4OGRXWTlSRUpkR3o0S2lxUk5oJTJCTERlamU0cXRaJTJGRkhEUjA5VnklMkZqR1Fxc2o0bnJ4Z21QYjBEVDVMVlRoaFdFZ21VaURSSDFkUGpZWFE5TmdXZkQ1NUNXN2prSHdGVkxpN2c0JTJCY0JpdUFPb1BEeTBpbXlYbFJTQVlYWDcwRFpodCUyRkJhZWNoY0t0SW93ejJiR1M5bXRMVWZYQlFYMUNWU3lPRUNRbDM5WlhWRm9Fd2YxU2NCOCUyQlJkd2VPbnhZeVRUbWpMd2hyTTRKVzUyTW1Nb3lzUHpkdEpuaUhCRUZBUkVpRE81WW1CdUx4cjZKS0NSaFJUNmpVRWZZWUowaTM0dklxY0dwdlUlMkJkeGglMkZicTZBNDdLMjZ6SSUyQnNmRlVyZzhkbEw0SG8wQVFSSkY2aVlRemF5dm5IdUlBaUpvZjNGS3JDT2RJN2YlMkJzZ2tJQ1RqNHJnbEFwY3ZaTCUyQnNmWjlwUjFKRGdKQm15ck1nM2dwQUpSWWhjSVI3QVozQiUyRm9VaDhMUnpWeXJKa2lrajY0UFRVJTJCRFJqZnN3T0dFM0ZJbHlRSkFycTdtbmF2S1V3VHRsJTJGZDhzTFlxQ09vcU9qdjFDY0dqZlIlMkZvQ0VKOXIwVTZJQXhURmpCNEkyVG1ub1VqY3FncUZscnlrUHM4YUVvUzE1NjhkRzRqNVolMkZEWSUyQmhodmJENVJrQjRRVEVYV2R3ejNnOU9kZXRWRTFlUHp0U1ByTVc5TVV3MTNUb3lzeDlhdXJCVFNNcDZDcUZJQjd0bFpRRjY2QWhKSkNSUmxGc0NRc3p0QUFnRDg2cnIxV2lQcmxVcFE1a3FwRDhtamlCNFFjUE55SFNCYUVnZ3BCWmV6QURnZUxpTUVpY2VPNnlOak5SJTJGcGxqeU16MG9HUFIlMkJpcktwTUpyS3lHM3daV3pxMktaJTJCblFlZ2JFVnF6RFB4aUdTSzlSZjMzb29HSjZRbXhvVE0wbWdub1ZqdXkzaWJZQnk1eGJJRmZWUTVSaEF5NDl1cjdYMjRsQ2JjNU5qViUyRlI1QUp5cVExS1N5d0Q1M0dndExHa2tEZDdYU0pDVlhubmNrR2NWQVBFSSUyQk1nWUNQM29hTFYlMkI1RG43R0RHNDBueEN6ZHRSc21xdG85YmpaTXVwWmtsa21QOVpFelZNU1IlMkZqN0FFZkNqQkFrSHIlMkJremhzRkFTRVpGOFNTRGhoeFglMkZMQnVNSlA4U0d2dmhLZ2R4RWFETUdYaUhQQk5PbUUwWlJSOW5LV1p4cTAlMkJ2eUNRYXJjR2Y2JTJCT3JHJTJCSmdLQmY1STMlMkJ3OEIlMkJTaXc0VHA0QUhWMGRLVG8wRmxtUGxYcmxPZmtnOUhDbE5LbzB6WmhZRUlaeTJwNDFaUSUyQiUyRlhES0ZpSTlYSHp2MGJDMCUyQmp1Szhrb2xUUHBMJTJGdGYxekp0MExVYUFlbkwlMkZSYUdqTyUyRnJWJTJGUXZTaWFSWVFUMWdNVjk1NkF3YiUyRjhFa0RlMkg5eUhwVVF0M3FQUVNpRG01cDBCZWRGaks2RDRjdUpjdzVMVkgzd1psejF3aTJiSGhOVCUyQnpWUEdZUUVJcWpuJTJCJTJCcEtoQmRKa1RGakRtU29pZEU5cXB2SVhMeG5BWTBGdVVXUU5FTEU4QTFPOE5vdTJGTEdhM1A4M1M1N0hlWFRLOTVISGUxOU1NblFQRHVCeUFzViUyRk5iYlpaSmh6UU5INjM3YVUlMkZBZWtBdmNDWnNHYUUzb0k2aVFpZXdDdkR0NzNobzMzbDlhRnY3R1lPQWtCdzUwa2JhS2VLOGZQbmFIa3c1a3VJOTZHckhLT2glMkZkbSUyQmp5WE4zbnJzTlF3ZDBCU3VQUU1aOGVPb0xFdzNDeFV1bVElMkY2ZFpFamVld1NjZjk1SzNUUFJUWTNXanVLcElXblo2a1p6MGVDWWg5YjhBWDFlZTVVeEFkQklGOTdzS1djY014VWppS1JObWpNeDY0aE9nNEFRNTVMJTJCYTlHJTJGWkwlMkJzV2MlMkJrSXlrZU9STFAzb0pKJTJGYnMwU3M2MEE4ZEFObmtSZUxhdll1U09pRiUyRjh6TWhlVU83aEFXR2IlMkYxQ1hlUE53clFFZkhkUzc4NU5WTVAyenhZMSUyQnJLalNhY0c5SVVoUnhKaVBGY3FGelpRWml4MjJiMTJ0STg2YTdHWXdFRXI2OW4xT2Z1SENKU2FCRUhmRG5NN2RJUER2QXhwVHlaJTJCNmt3ayUyQjAyZUM4ODNyRGZLdUdJSkJwaDZEenJaZFB3MCUyQm5hbjc0dXAxTUhyUk5JM0x4RjF3NEd2VEdYViUyRnB2eEZCd3dZeVQ5NzlxZ2glMkJHTXdFSkxCd1RiU21CZXV5VmR2QzJkU1ZBVWVQYlFKR3Q0UlU3NWZCNjYlMkZyd1UzQlpjeGF2akdCSXpPd3AwZU13bUt2JTJGc2ZESWtJMENpSCUyQklIcTJpV3dqaG5ERUVKcnlqR29xSW00bU12Y2dxZWpISk9TTUQ5emk1dkJRSWdyS1hsbCUyRnNLcVg5ZXZZZEp1aU8lMkJGWDc1YmUwN0FrQmVIYVNRNHF1UXZYN2dKdkhjJTJCZ0E0WERqZGFPcXpGM0RMaEFMZ2pjbkl6cUJxR1R6OTlEMFpNSE5sazdRek1ObEElMkJNQVpjODVpakVhVmxnZnQ4ekZ0T3h4TldHSW9kQmdWaDhkQlIlMkZzQzN5MlNhUXpjS1lJNkVBN2VQNzlGNFA2UVpRc2ZacWY2OUZQd3VIS2FpRnJnZWptM3lQbFE3c0pjRzM0Qnh3eHBVN2EwdmpEUUFQWjVrTU9wVVFEdHNjOFVsSFIxUEhYMW9saUFrbHk3bFNJdkZQOGxYJTJGTGlRYWJzaEFsR1Jtd0ZadTQ5Q2olMkZFeE92bjc0WEhNZHZOV2NOMjlGd1RwNkZSaCUyRm9Dc1hhdGU0UjFNaFR1NVR4Z0pmVjhjcGxPSnRhdkpqMEV3OGtWd2slMkJZekNvRDBMc2g3NWRXMWpqNGVpNG1sUzFWbUNVSktTeG9iMjA5NTl1bzVKbWJucHUxaDU1YXRob0h2THRDNWxCbVZIdkhZS1lERXY2SDgyRm5vaERYJTJGcWlQc05aVWZNeFNEbXhxbkpzQlhKcXVKcU1kYTlmbkRCb09zZHhTRWpCZ01nUjI4ZFFJZkhzY1BIendOSGQ5OG00cUpaRnBVRGUyMVJQVHJIaU00Y09DWUlmbGowT01vOWJVSWo3T1dEdkU2SjElMkY5VzAlMkJtMkF4ckU1eU9GM3djTTBxcllxSSUyQm8lMkJqZzJDZDNrb0c4ZWcya1IlMkYlMkJHZHNucEVKaHlCaHhyUmRtakpySjJhMG5tTmhwbzlIaEVOZURRM0pBTHBlQUJRamcxWURqMEd4NEpOd2VOMEZpcnZpbWh3JTJCUG5uVSUyQiUyQmhhZ2ZQMldzM1pSeVU1czUlMkJSTCUyRlVWbzBrWlRVWXR0Z0haa3lKS0xwc2FRdno1Z24lMkIzUHJyMHc3a3RhbUZlM1VmR2JKTXVpMWRJbldlMUpqZEtaQm1aeVZCNUxrTkhDJTJGZVFPeTBuTmd4S2w5bEJjS0FnYmJzOGg0T202d3FWUW10ZnVVVWtHNDFNZlIycG9hNzI2ZklWQWFFZ3lLa0E3UWZsQiUyRjhIQjMxcmxxY1AxM1FFbThzRGNSJTJCSyUyQiUyRkQlMkY3WkR4bGpqRyUyQlVWJTJCaW1ObXpFSzRMRVk3OFpHak1HM3drcGhnZVB0Q2w1UHVpSWJPM21JVXpjRGV2c1VwajQxY01Wc2o3OEdLd25UOUE1V0xjcFJ0SlZkREZndDZxa0RDQTFEZmdsRXJoV29RUnhhUldFVmtnMVAlMkI0c2dId3VEM3JZcXNPZFVvTkN3TWZIZ3dyOHhXRGYlMkJzbW85QkVvTk1EZk9KSUVnbSUyQldxelhCRFBZYVV0OEZpOEZxZXV5dDh2c0ZmYjJ1SHRDZTJxQ1pSRzBWRU9JYWlsJTJCZThaTGl6NjI3bUpxWHRMRWpxamdvRlBLbnZ3elcweVpCNTFCZm5lNVN6ZVNYU2J0amJ0SGNjNWVmZ2ElMkJKVkJjbVhhaUJKMGNURlhmZzhDVk9aMDc4WU9DaHFlRmFEWVRTNkdnWE1qaXNRTFhuRU9NdTZab1lVVHZaMHolMkZEeDRGeVlpeEVEdWxqa04ybk5aaXZ5NWkweVNWM3p4SHclMkIzbUxPcW14VUdBNVBNVVVGczhQTGxNOXpneDNQbmRPN3hRV1RkRzYxVUNJazBwZmUyT0piUFZLUnFaRWJKS29LaFZZeVdXQWlYTlZRaCUyQkluekFiWEdPaUlTeXlJNlZ0eEZ0YnF4SmVGM1JwNkVQbnRMbDQlMkZnYkl6MThDJTJCWmJkOEh4eUlwV2FzYTNhTzF0QURzcFJ3M3JxalBjZHQyMzlwaVhqbUF5RUpTTkh1aW85dk5QSiUyRlVmdG1hYXkxcFVodFEzZXFHWjVPSG9HY0R1RmdHandZUEFJRFFSM2IzZnd0ck0yR1NqcExHJTJCeSUyQnc4aDYyNEtCQ1llQiUyRm1sMjFTa0JBVThvYTNGN0hyMWVVb2xjaG85b2xRcEVZVUw5JTJCM0RMQ1N0MGxyOWd5eVo5JTJCcmI4dCUyRldMV2V5cGxSWHp0Uk8lMkJJVFBZUDVQbFlNZGlDTWlJTDlmZiUyQmpvNndxUEFrTXBqU1VxVVZ6c3JBMXlyOFRkcmJCTUJpWGxsWURLSHB0cjE0QW9MYVB5elRpZVBVdWxVZlRQdnFwMkpoRGExdFM2MSUyRlc5bU5xUDJnVkhqWHZQOGZEJTJCYjF2ekhWc2RoRlNzWVdqNFJmbUtuN3N4WFZQYVhFYlZUJTJGcUV5WG5ScEpCdTYwNkYlMkZwd0lmZzRVQVQ3ZzVPSUlqbzUyMVBCZUxnN1VmOTNjblJxZExqJTJCdkdNUUVEOG9MaWtBcUxZUGlRaWxJeE1Vd0tlc1daQlNURUtnc0JsVk9QdlVzcHVPbk0zODNsbFd0dWUlMkZEcFA2VVhmQ1Y2WmRMN3Q0YzdIdmhBbVpQYnJYVzZpQ2t2dmlUWjhTUkowN3RaS0lYamFFNVF3TVQwJTJCR2pYUSUyRnp4bURpcDJkTmwzSUh6JTJGS1FZbEluYk1aS3MyOW9lcGhpUFByRXdoa3dZQnAlMkYzJTJGWSUyRlczc05SZ0VoR1JkblhlTGxrMUMxNG9kb1N6Qlp0RGJUMlBGYmx3SlVxYk5YRnB6bVAzazBRdDhpTDgxWm9WRkFpQXVTeE1iMlZseTVleEhWJTJCT3pScHprc1l2c2Frd0swZkhJN2h3d1RIRHR5MGhoekd3MkUlMkJESUY4eGYlMkJRS3hmJTJCeGFycERFR2E5azU5S0VBS21QZ3hRayUyRnVlemQ5Ym8lMkJ6JTJCdnpqSEZCR0JQamFXWHI4QVRPWENRczFXU2hENVBZWjR4REFTcGVjR0FmVWxFZzZ1UjY3cFRCNGdXMXJkNm9JTVRGU0JlOVBydHF6YXFON04xUUcydlkzNDFOQWJ3THRwczU3MVdITGIlMkY5Yk15NWpRNUNOUkJmMnloYnMzbzJleXcxSnF2WnVacWlBSlc4YWVyMFAlMkZqYmZuJTJCV1pOVklKRE1KQ0V2SGpYT1gyJTJGR2Z3ckZUSFBaWWFpUk9zOU5vcEFEbEdSTXpsQ1JFNGxCJTJCd3Y1VVk1UEtKQ0NrZHNPNXIlMkY1THRtSGRlbzVuRUNPeU1odWJjZXg4aHFFQW5TMkI5JTJCcWlKZngxYTFvbFNrTGJTazBHUWx4WTRjeVpYOEdXM2Y5bVBXbTBzWW45dmJVb2dKNHg1TGdSUDdydTMlMkYxMmE4MmhiVnlUZ3ZCcDFOajI3YnU0SnlzMmJmZG1nYWlOVmV6dmhxYUF1ckxTNUVKNWNVR2s2JTJGNzlUdzA5dnE3am1SU0V1RWpKbUFraHBLdlRQY1hHUFZaTVNocXNLd1BZZnFhaEFCVXRQMmU4RXZJbHZRV0g0dEY3M1dUTjVDREVOeSUyQlo4JTJCcEMyYkVUYTNRcFdHa3lTbFZQWE9OMDNjaEMwTjhUVyUyRjNFVEUwOVF3JTJCRHoycEw2RVNQbzR2SFVVMG1OYkplRWNQcUNlbHFTalh6Y3pnNmsxYmIyUFM3VU5XTGRIZ3ZuU2MyVUVkYXpyaTllcjRpMkx2ZDREbGptcnRNc3dBaExscjglMkJwTGY1S3VXenpWWCUyQnlGcTBCU2liTWpUUW1GMGw4Yk1hWFMxSm55dVNKUU4ydHp3OFRrc1c4M3hkR3NValBRNE9EMk96OVdnME5KMW5aaGxUUUlpYWwzNGJ5eVZyZTBqUU9kZXhRdzNUYjJQJTJCbDJFSVBhd0JrRnVTWjBpTXMwVjBOYm9UOVVXSERkaHJXRCUyRnJrV3RNWDV6eHpRYkVHWkVSN2R6Q2d1JTJGb1BoNVRUZHpzeCUyRmkzVUVTSGdCZVgzNEIxZ1A2QThmQlhpT2RTMU5TUVByWEFhaGMlMkJnRTRDMzJnVkpRTmdqdTN3VDRrcEVuZUtKJTJGbXdzTnZ2Z0hIdFd2QXJoN0FFRmdpbmhMY1R4d0QlMkI4NFJrRHgzRGpodjNBVDFQMWk0VHJHSEEzaXRXQUUydzRacVhLZXFwQlF5SXJxQTk3cDEwRzVrRE55Zk9RdmNkcHlnYXRGcmF2UkhvSExoSXZCN2JhSG05N0cyZ1h1TFhnUGUlMkJkdmclMkI5bTdrSjZRQU81cnQ1aE5KallLZ0xQbjNaQ25QQmprZXU1Y1NYTUIweHI5elFhRSUyQkhKb1AxUjQlMkI5MVRyTjNtYkM3M1F4VHMlMkZHRzlJV3pIRHVBSWhhQVNpYUE4TjBjakx5aXdXZHVBJTJCTXpmVURRb0dqQ0RxR2RHSm5BRCUyRktIMDdoM056M1dPb0g1REFhNHR0SGgwS3N0SkIlMkJHT25XQTdLWTdxZzJ0NDZOdTdUa2sydk9OSXdqMGg0SFFTdFU2eXJBektNak1hblklMkYlMkJTUEFQSGdUaDZORVVxSVViJTJGOUlJRk53QmkzSXpnTzRQc2lyQWowMWpyU296Q3lSanhrRFZzR0hRUG5ZU2xOMiUyRkNlNXJkelFKOE5ZUTdNYkdwTzZCQzZaSVFGd1lKZGl4STgxWTgycWJ4NnhBaUlzdGlaczZXSDczd1NraXI4RGslMkZxVzA4UGxYZ3locjFYcFFmTGtVaUNaQWlNTG51JTJCSkg5WTYxN0F1dyUyQnZnam9KJTJGJTJGaHlEQVJRTkhjSWNKWDdPYUFxbzRva3ZOYm9pQ2t6JTJCc0czUTZjWUlDWCUyRkhGaXhSd1JJY09RY1dZTVZRJTJGZ2lRcGtMamhqdHM1QWlyMzdZZW5IM3dJY0s5eDBPT3h0d0pLd1ZaSEVLSTdWOW5LbjhIJTJGOWZtZ3pNeUM1RmZtZ1UxaUl2V0JxViUyQnNIZjltWDUzcnRNaGRBR1NSQ0lUUXp1U1JNN2lUa3g1dVlCVWFNdFp4ejQ2RDJvQmh6TiUyRk5Eb1Q0OHRLNUMlMkJZcExsMyUyQmxjZzFiVHAxM0FYekZzNmt3RUh2Ykh4VXZHamhrRFE4QW9LdVh3RlNyb0RMOXZZUVZRM2l1d1FCZmk0JTJCb0t3M2dGSWtwckpoaDVlV0FsbFpDWmt1THVEc0VVak5VaHRjdUV1V3JsMERQUXNMcWQzdSUyRnBRcDRMYmpFTlZQTkdjaWhHN1lTSUU0SzZKTHpUMVAwMUp4ZDlVRmhQU0hLS0N3RUloMjdlQjBqeDdna3B3TTZsRGh4aHNldyUyQmxrdzhEam1RMEF1Y0VociUyRkgzN1ZoalRJRHBNcGRaZ2hBWFhqcCUyRjRTelpoY3ViaUFLUnlaaUlPNEJkOVRFUUFlQzJWamYlMkJvZUxDJTJCWFFTQ0FZT2hyJTJGRHdtQkF3akhxT0lvZ2JPZmgyWUF2bGJrNXdQdDhHWVIlMkI5Q0VGOXRKQjBkUU9oMEFwciUyRlYzUE42aVVxWm96bXdLY0xnejNuZHhBWGVBbXAwS2QxJTJGbmp6OXFjRiUyQnNQeW0lMkJHNkhEVG9nN1NJRlBJSVRjT0ExNERNVzdhMU90NUhGbXpmcTFLWHAwRWRDVzlxRTB0SzVDc09vYU1kJTJGeGowMiUyRnRIUzgxbmplYkVGSUFmSDklMkZ5eXAlMkJOOVgzNXRLWTlvYUlDUVdMb0tPbiUyRiUyQjNBUzl4WjBNaFZ5dEpjSGV6Z2FMSWNBajU1empWOSUyQjh1WGFGRGNqTDFid2xxTktzQlZMRXpIbkltVHdLUERadWclMkZaeFo4UFN6cjhCbTZRZGFDM1BxQzBKVTZqVFZIbno4aVZrcFl2QTliU1pNZnNkeDE0N2xyUUVnUTR4cDFpQ2tCRzdoYSUyRnZsYTFlUE5ZWEd0UFp4Rk85Z3FIRFE1VGhhWU5zQk9oYmNwUGhUJTJGemlLejB1cjczOVVoMm9sQnlvMDhuJTJGNEFWd1RFeW56Qmg1RDZkMFU3NkpWa29JNiUyRkJaMjd3Yk9vMGNEZ2NBZE5ScTRmcjdVN2tnZm0lMkJrallXTzdFYTNzYWM1eE5MQlVEVDQ4anZvbUp3UFp5STZPdjZOSlFwT1p4UkFDMjV3eHFNaUlCUXVQOG45ZU83STV6eG03cjltRDhIRmNuSzJqbiUyRjklMkIlMkJmZmZEVGMyRVBFbzh5UTNBenBWMzhId3FDZiUyRiUyQkNQcVBsUzNicEthYlpTU0lqd0MzSFp1b3hRa0NKN1NOeFpBeDFwM1FtJTJCaEQyVnZMSmc4R1RyJTJCOWhzUWRuWTElMkZmQllpZlklMkZaVTQ2NUZjREZSVWhWd01Eb092ZWZkQXVkbHlqOG9IM3dIc1JYV3J1bnZTOENQaW1HZzFDdkZzNjdOaWhzU3UlMkJsMmYxc1J6bnlocyUyQkFteWFVRTdaTm1Idk5KYUFVNmFJbVhPT3lDcEtKN25GeHplOWZSdHJVUnJtTVhzUTRyb1JpQUp2MzcxVlB5NGZZV3dnMGlhS2p2djJVWURCZTVoVWc5YlJ5bG1vdHA5cE1GSGduZERiSTVEeUlrR2dGUXdiVm1QNndKMDJkOHdZOEFCN3l0WVhsSnBDemFkV3Z1d0FzWWNueUFZUEFtNzdaeW9SWlhrRiUyQkg3OFVZMG1ObWZyRmhoOCUyQnhZMWYxUHJSSm9XdmJvWSUyQk45OFRXbGFFVmlLSXBGR1VWUktTeUZ0ekJqb2R1a2ZzSDZ1RjdWN2l5OWQxTmklMkYlMkZPUjVzRm42cGNsc2cxVHRpTGdwaDZva1JaTTlqaDByTXpIR3RFN2ZKa0JJQTlIUnhYMlBiTzFQTWJRM2l0YTNNMEFIUExvaFlJb2pCNEx6RiUyQiUyQkRVNTglMkJUUnJyVVhHUmZTQUJsRzhzQUZjWEg1QVVQalBXMzdWcFI0R1FkanVqblFEb25ST1BrcUpKVTlWRzlOaHhEY3dReWx4VSUyQmRST2VWZ0tSWkVESWZqY0ViVldkVkEwS0hsT1RhJTJCejFnZENnVXFmOTk1dG1rcldOcFNwQlpVOTZDMWt2JTJGSm44QmtiQTF3dmowYWZRNDF3ZXRkQkppa1VTbnYwOEtiUE9GeVpuemVwTFFBUWlkaG1RSWlMeFVUQ0VqZlBMMVRYYnIxRFBNMDFhbnAydE5kVmdBaXFQRHlCY0JacUZ0eDdkeHE2cmJrTHFQN09lZUlHYTZhTTdDQ2lqckZrcFRWQWVVN04lMkJQeDdPVnJyUDlCR2VoeGZJS21reW5ocFd5ZmE3Z1M1YWdzZkd2aTFOWG9kSUpmWHVPN1pocXVkQyUyQm8zZW14ak8xdFFka0F2RCUyQkFHZDFnaHRWTDl4emMlMkJYcHVub0xiWE50cnZiUXFFTkZXa0N4ZlBVWnk5dU1IWVFLeWRNVnNqaHhxeGklMkJFWEdnVllVeFlCJTJCbmRxVEI2UDZrdDlkS3l0dGZwellqJTJGNmVicSUyRjFuVldyN0YySWRLbUpLNyUyQk91cXN0JTJGNkRKckFMMWdEUXkzc2FQMkZmcXlmck5UUTYyeVFJa1FobGI3ejlhbFhpMzJ0TmJkQTNORVBZOFpwSEFkb1RoaHNXT28yJTJGdSUyRld6WlRkdmRicjFick1neE5jclhmRDZUTm1ac3h0VjkxSTRiRkN3Ymd4blVpJTJCOFUzTTZod0xYeTNNRyUyRiUyRmloMzl2cXU3VnBFQ0xSaThlTWolMkJRRUJ1eVFyJTJGb2hqTTFYMDFiRnNIbnJwdlBDV00xNjVZNHE2OUZVNTZSam1qM2ptemUwU1hxM2VSQWkxYVRqeHd0VmJwNkhWUHVQOWtablpsMkNYazFDYlhiU0ZsT0FEaFFtJTJCa1NkNFpSTFglMkJRbkpCUzFlRkFURDhBSUVOWW9iRjUlMkY1d1Bsbnp1JTJCVUlvcXpDSjB4c1M4WmR6MHFQbkYlMkJvbWN3ZjNmNE8lMkZlc1lvcEw4Z29FQ0pUU3NaUEhhb1U4bmNxZmwwbk5MWmhueWxDWVk3dlFYbkF6RjBnSXRPekpqb2xIVTB5eHpYcXV5YkdnWkRTbkU2ZjdxbjA4dmxMOXMzWCUyRmJEb0pwdGdXRiUyRnhNUDF6cVAxVWlyTEJha0xjWVZJcG4lMkJhMGQ2JTJGWTlLc3k3QW9ZQ1VJa0VkWkVMSExnJTJGNGU0OCUyQkJUMVQ4M0NGWjdhbGpCTWNab2xQYnp1VzZrU3VqOGI1Y2olMkI3OHh4cHltbUlPeElLU0pXUnozY2plT3I4OWglMkJmSnZQTG0xWE1aTVFXeDJUdDBvZ01vWFpXNEdXRTJkOFVBcGxrNFFIdGwzVDdjbjIyWXZ4b09RMmhWbnoyNG5iZGYlMkJlJTJCVzFXd3RWJTJGNXdsV0ZPR2VRb3JiWHJnUERlQUpKd0ZuNGtyUyUyRjhYbUpSVWFaNnJOZHlxTEFLRU5MbUtwazNyd25FUyUyRmtSdTJ6MEklMkY4YmVGUTBuU0MwZGlhb05pRzFRMzBPUUozck42ZnpKckphTzJWYWV0eWdRMGt5UnpwdzNWMWtpJTJGVTI1Sng1WXhZMXBSWlZXdkhESHh3RlhYQkxyZU9yb2Z0T3V5UGl6V3lRSWtjd0ZMNzNreWVIeiUyRjhXVnFUNVQlMkZMRlphem9JNDdPRyUyQlROU1pvZHBzMEJXS24yektqJTJGM0Y5OExGOXBNNUlNaHVXT3hJS1NKS0k2YkVVajR1TyUyQlUlMkYlMkZCZFR3QjdzOHNXYlVobW04TllhcVVMcHVvb0JXN3MlMkJFUkZaZmtNMTRRRXpZbGN6V0hScmJ3R2l3Y2hwYmdCSUVwR2pPNUwlMkJ2djlvRHglMkY2VG5sM1dzYTA4eTNNajhZT3p3ZEhNM3QzQU9JVHFISElUUHJmY0dWQ3pjSTdSa2tHVXNUJTJCc1ZZRU5aaU1ibDBLVWR5JTJCMEVQY0xCZHBycDhNMGFGWUdTTiUyRlMwQ0FYM240M1R1QVJ4JTJGNzIzdzZPbkglMkZEdFgwMW53UFNNckM4SkdSQXpCS0wxN04wZ3VrODNtY3F3JTJGUkFVTzZGZzBwVVVTeTVDSDFhWUdUTXdvQWxTNHlIT2Z2cTRzeU52aG1acGFOMlVjUTk2M3BhJTJGQmdsQUxCVXZpNGx3cnlpcEhXJTJGc0Z2SzFZOTJkWHpQSENGUXBZODBZamRGUHZldWhWWmdOV01mMlB5QXNMVjRzbCUyQlNkQ1VsTnJKOFpwcWN3eTdua1doRHF5bEl5T3RwSUkzSWVTQlBrdXlLcWVWeDdhUiUyQjJPeHM2bG91TnlqZG9Ob3h1b1hXOTBMSkJLY2glMkJSVSUyRkNaMDgwTDE0MjZpRFk4R1F2Q1pqS1BqSXZqRmxaeDNhMmclMkZBV3c0NyUyQmwyTGExaTVxSW1tc0xObk1LcyUyQiUyQnVQbTdtVXhwT0xLdkJmV0hNZWZKeDN1Zk9aTmxKNHQ2OSUyQmpWaXpQNTlUTDFBRm9RdDRBQTVmejZ2T0RNempDZ282QUUlMkJmcE9VQiUyRmFOcnRhMmdsVjFVUlJ6cU1mUWdsZWtIcVVUUW1IU1lscGd1TkVqZGtGcThpcFFWbVVLY25JZUV3Q3FsczVqcWMlMkJ6SURRUTUlMkZHNEtsS3BRbFFWRlYwNHpzNDl1TFlPNzZrdTN5RFFJSTNIVmd4R05ZY0tSYnE4THAxTkRZT2o4WmlKY1psRTU3QlNRaUw1U0pHWGZVTkprbzg4c3JJYUwzNm95d1JzbnpvVVlFSFlTZ0tSSHgxbno3R3BDQ2V0dVlNNDR0SVlqcTkzRkptVzRhUzZkSVk2dXFMeWd1dmhhQmFwT05RR2REcXhjQ2x3ZWc4RTBwbWZRdVlYM1NOTFN6ZW9WQlYzM0lLRG54QkhqckFLbGxhUUZ4YUVyVURVJTJCa09TVWZONW1RN0pYRUU3Z1FjaEwlMkIlMkJ0a2tnR2d0QzlDeUd2R3FRNG1WQXJBJTJGT3pNdHhZVk1YUVRYMlBvOXV6OGd5Y3djT1ZwRXl4bnl3c1R1R0M3SkNDbzdydUVoUWtBM3Q3QlJFZnJ6VDBPdGp4NmxLQUJhR0pKQUtQcjNuVzFqWTIlMkJmbXV5dUppVzQ2ZG5ZdFNYTllIMnRuYWNYeDklMkZjaSUyRkw4d3hKQkFSZ0VTZlhodWhvdnlKS2lkWEFseXJVenhyUlJHaFZGcVZ1YnMlMkY4UXdLcW1JQlp4cGhZRUZvR3JvM09Tc0N0UGhSaVIxUlh1WkVPdHMxVyUyQkZCa0NvMVgwbVNJRGxjRmFGU2NvaUtDb0tmOVRDTFZhQ1lIOE5aRUpvZlQ5Z1ZXUmdGV0JCYUdNUFoxelUlMkZDckFnTkQlMkJlc0N1eU1BcXdJTFF3aHJPdmEzNFVZRUZvZmp4aFYyUmhGSXhuR3FBQUFBQlhTVVJCVkdCQmFHRU1aMSUyRlglMkZDakFndEQ4ZU1LdXlNSW93SUxRd2hqT3ZxNzVVWUFGb2ZueGhGMlJoVkdBQmFHRk1aeDlYZk9qQUF0QzglMkJNSnV5SUxvd0FMUWd0ak9QdTY1a2NCRm9UbXh4TjJSUlpHZ2Y4SEhJMk9zeHVTRzRvQUFBQUFTVVZPUks1Q1lJSSUzRCUzQiUyMiUyMHZlcnRleCUzRCUyMjElMjIlMjBwYXJlbnQlM0QlMjIxJTIyJTNFJTNDbXhHZW9tZXRyeSUyMHglM0QlMjItMjIwJTIyJTIweSUzRCUyMjQxMCUyMiUyMHdpZHRoJTNEJTIyODAlMjIlMjBoZWlnaHQlM0QlMjI4MCUyMiUyMGFzJTNEJTIyZ2VvbWV0cnklMjIlMkYlM0UlM0MlMkZteENlbGwlM0UlM0MlMkZyb290JTNFJTNDJTJGbXhHcmFwaE1vZGVsJTNFqzAjlwAAIABJREFUeF7svQd8Hdd55v2cKbd34KIRYO9iEUVZ1ZIpK5Ysy7Iky7As2Y5l2dGuk7gksZ1ks7thknX2i5N1iR2vo8QlbrRCW5ZsSVQXrd4oFrFXkCA6bq9zZ+ac/c6AlGgJJIBLAARw3+MfLJKYU+b/nplnTnnfw0CJCBABIkAEiEAVBFgVeSgLESACRIAIEAGQgFAn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YEZTUAADOvXq7t27VLOw3IcbEqyhSfu+CAA58+LFqEjmRz2WZgbi4k3AB2Qf3L+z0kyv0wL5TW7AUR7hq5taRHYtUtg40bOgDfzz2jSdHO1SIAEpBatXiP3LNavV9DR4cpUlBbNxf3M49Est1+D7lIkAk3TOGNQLEVVoWkKOGe6rsGUv7S58+LXOBeWyoVmKwLcFiYsh54OcNNWhPy9WalwTVQsUbRsQwiumYWKnrOLPtVIYONGk0SkRjpcDd4mCUgNGn063/KJEQXDrl1avxaOekK+kNpQ72MBt657vYptwcvNUpRD1VRV1YVlBazXti3nphGCqqtQFQWMsf9/XAIIJhTGmGA4+W9MDlicJIQjIAxMCHAwwQQHhyLY0IiCCcE5oMj/ymu54BCcM3mxZVpgSkZZtHAvdD0rKqUSz2QMBj2jgBW5UXE0ylUslw0zW4ik03ls3myT0EznnlmbbScBqU27T/m7fkMourtV54O/pcVVmDXLraVKAYsXfYpleSuHOuexbK5JMa2ICPrditulCSFC3DZmKVI8NN0twIL86LGlsGw/FGfgMfHJtrlgLKc21O3kgqdYqZwT+VxB0dy9jLOMMIwytzmD35MTdbEBV2NTp1Wx86ZdKGkVXyniKlYAmH9z9932X0uZo2mwibcZ1VAVARKQqrBRpokmINrbpXC4+jUt5AvH46wp3sIaG+egWFwlwOcKiJi97+Ac7NzjF4ePKtzlkuMKiHJREekB9cRAgjFVY8wX0ZmqT2JfF4BlcruQsoRUCiFHJ0IokUYbbq+QwxsmByHz59pYvCClNsS3C8M4ipJxWCjsgFYo9iBn9PeY6fTCQMCitZSJ7m1UfrUEJvGhqraJlK8WCAx84M6gGtaiSkiv15qaYkwosy3LnM9sO86PHo+Jo0ciorszAN1Vz3R3UGhejyK4X+TymsgX8MbogtsQldLQLNTQXBOYywPGJmn0ccJYjmZUyk4rTj5kzOUFFKmLADgHC/gFPJ6KqFgJYeRywihkYVoZdeGSgmhu7lfrop12udwHpncrblcvcsUEy5Yz/Uq+sGjTJqMW+gXd49QmQAIyte0z41rnTE21tyspIOCOzvKZ4YCPe1w+vZhfJBKpuXygvwFmOQ7NPVe4vPOZqkVEKuEXPT06P3pYfrwDUAGmQ/F6AF1786V8UjTkUGQqJvGmmAyJiA2YFnipDAi5LGIDclV/znywcDTDdb2PlQo9vGJ0KQq6lXBsQETCvSwUPM58rk4jaeTUfF8xCRgLN22q0FTXVDT6zG7TFH3SZjb0Wru7N9Yz5I3LNY1CwVssWQt5JDrPCvnmcK+3TbPta9E3sNTetYfx/buBXBGAR+6DghL0An43xGStYZxjAzG5Ol8wwHNyJCV3fZWBoA/K4uVgLS19IhLazjXlKWSye0W+eAzc6E1rWmLhxRc7i/NYv57WTc6xDWulehKQWrH0ObpPuZaRs7wR7q7M0xoawggE2rhhL+N7914gegfqRTLhEcWMR7jCcUV1+RlM8FJRbqMFIKedGKAqQz9TdWQx3mzlKEvev8NAjri4c/+K1wduigoqpaww80nFFyqweLyExviAGo09bTHsUypmj2IWi6Zldcc2bcrRqGS8jUPlnUqABIT6w7gScEYb6+5w55qNAAKxmFIXnGsfOLDYfO655WogEBChUCM8vtkoW3ORzXuQzYKXcoDQwTQ3mFevmZHGWMHLkYkomRCWATATijcIhEJgfk+eV8o7UcofFcViglWssrJ02Q513uz9pmF0csvK1GezJbZ585ATCyUiME4ESEDGCWStF/PUunXausWLXflQKMAGs412ITubl4oL1XjDO3nX8bXmk0/Me6OzKSqUcD2guZxRhaiVkcU4dxLpoeKsCVkV8Mzg0JrKiTGLdt7KLYjHXxDZ1PNaLNbB9WAv9yCZyOfLcqqLrV8vhzeUiMBZESABOSt8lNl5Ya1frxT2HY+bbixTGuNXoWJcJLp7FluPPuxmluqH7vVBZ643aclpKa12pqQmups4U15ycHFK1JRypSiMUkGoVl677IpBRKPbwfnzvFB+KYbKcdD01kRbpSbKJwGpCTOP/02Kdes8xab5Mdunz2GhwCze27/UOn58jZJPL4DubgNnMbvjCGAJMFUH5I4pSpNHoFSGsE25YU0ojc1l2GYvrxSPqg0tR9HQsEOJhHdXsoUjipnviV18cZ5GJJNnmplUEwnITLLmBN+LuOsuPZVK+dzz5vntTGGO3T+4FD39KxELL2Ll0hLeP7BIdHY4vtPME4DQaJQxwSYZuXi5ddiyIMp5GX4FrG0uEAzuZEzZag0kdqitDXvQUHdU576+XHmw0OzxGGzjxqG5MEpEYAQCJCDURUZNINfeHheadyGb1byK2/YN4sixi80HHwsogivM61FZ0K8OTazLkFLUtUYNdjIudPxnhLOvjWfztiiVLYBZ7NK13Upr8zNQ9AfVUmmn0V/qiT/369xkNInqmP4E6Cmf/jac0Dvob28PuLnejNkta3nH0Xfwo52rRF9XlLkCrUxo9SKbUp2pd00B03VaEJ9Qa5x94XLhXZgmYHEnyBbc3pLCzT5hF7vQOjetRKMvs1jd81oivdPvFSlGHu9nD30Gl0ACMoONW+2tyamqXLkcsqINs9jA4EL096+EWb4AxdJKkcnPE71dEKYC6B6wIK1tVMt5KuQTuTJglsF0DtY0S34I7BQqe0WJxXfykH+n6nMfCheLPaCpralgrinXBhKQKWeSc9egE2FG9AEgpttsmdrQcA3PZN4tOo9fxHdtB0wOJRgDrxGP8HNniXNTs8I5eC4J6AqU81bLWF0Pcbf+kF7IPWm73b3h3t48tmyxyDnx3NhnKtZKAjIVrXIO2uR4jCetiDW36RKlmL9KHOu8UnQda4BhRpknEHK8w50wVLQwfg7MMzlVntwOzOB4vYt8OiFcWoK1ze9nkeAjwu35bXSwsg3vuaBAu7YmxyRTvRYSkKluoQlun7juOnexubnOVj1zoauXWnv2vAP9/auZrSziyUEVpgnm8ZN3+ATbYaoV73i9lwuArkOpq7eEUdguYnXb2HnLtjBTvKAK43hwfzDDttw9FH+LUk0SIAGpSbMD0nP8vHjc4w2F5vKB5AqY9sUiGrtF7NjWxA8d0lmoDlBVWhSv0f5x8rYdb3fbhsgmgLbWkrpseYedSNzDFPaKGqnfnx043tV67bUGjUhqs6OQgNSm3XH85t+v83ut81i4/o/5zu0X8ldeCTM9FoRL1aDLmOIyZDp1jxrtHr9721JEnHNWuEDZMoWZzCoLF3YoCxc/K4z892yP52j817T1txb7Cr0hasjqctRxPiIBLGhcxdLpi3lv/+UoVC4U6WSTSCVUeXIsc7sA/cShRzXEhm51FARMG8JwTtuV05p5BEJdLB7aikDoacXneaWSTeyNx+MlckQcBcsZcgkJyAwx5JluQwBK+o47Qhpzt9iMrxDd/VeKTPZyFPLni+MDQ0H4/O4aIEG3OG4ECoZzkBdrjQNMfVbx+Z9R5ra8IJi612JmX+ynP80zJw49pZlMgARkJlt3KLwew113aVmurmWq8gGhKnfZm18KiyPHFCXiU7icpqKpqhneCybo9oSAIgR4usjR0myol53fByh36wwP+zzqTtx9N235nSD0U6VYEpCpYokJaEfvxz/u93k8s5T6hg+Ymzdfyo8cWaHEm+eLdEETZek8RovkE4C9pooc8my3wVw6Z0GfwQd7j7DG+i3K+ec/Iwr2Y/k+u6/thY1Dh9RTmnEESEBmnEmHbmjgIx9pcSn6Slj2O0UmeQ0/1LGI9/VFFU9wKMghOQPOUMufo9vi3AnayMs5sFCgR2lu2iniTZuZ1/uC7lZ3BzZs6DtHLaNqJ5AACcgEwp3sok+cPa6iv9+TPtb7Hqapt8IyP2w//ywTNsACkcluEtVXgwREPg0wm6sXXlxibs893LZ+ac2f/XR8d0MZm9fb5Mk+czoFCcjMsSXE2rV6btnq+XDp1/MXX7leFIqroLB6x4vcOVtcm0F3S7cyZQnYFpgQAm63UBgG4PPvYBetfaBilx/pe+21Iyt275ZbuSjNAAIkIDPAiDL4YeF4qo6vmHeJ6Dx+hf3qq5exkrVEWCIqjzwVKvl0zAAzT69bkOeQ2HLYy8BUlhQeZY+ybPnTrG3WM8rg4KuBgYEUndE+vUw6XGtJQKa5DcUdd3jK/dlGI5O6mM1pu50PDr7L3vxkhAVjMlQ37bCa5vad9s2XTohGCSKXhHrhRcdRX/9bO5n+pS/i2+L1egewcWOZprSmr5VJQKav7YYWyz925xItlbyGd3b9MfoHW1Eqe+B1K+RJPs0NO5Oaf9KTvVC2mc9bYg11x9XWln9RYsEnA3v3HmBbtlA8rWlqbxKQaWi4/2xvV692ufyKL3g1jne/Cz39l4pUapUolj3gHPCQU+A0NOvMb3JZOh8qYD53mUWjO5R43bO8pem3opj7bRTIkwf79OsCJCDTzGavrl2rz7v44iZm8tXKoYO3i1T2MpErzEGu4DycgrbnTjOL1lZzZZRf5yMn6Ad83kMsKD3Y5/yn5VJ3xnbovRTdd3r1BxKQ6WUviJtuimRmzbuGcfNz1i/uWYmSGaJDnqaZEam5eOPwKpeSUt9/wyvQXHezrvRT4Uc2JgnP9CFAAjJNbNXZ3u4NlstNYtGST+DgwffwLa8uQ4UHwTQNmk6L5dPEjtTMEwTkuohlAtwymcrTbNWq19nCBY+zTOYXhVyuq+U3v5F7zylNcQIkIFPcQLJ5yfa7wrzQt1Q1KteDsRtEf98yfviQm/nDcMSDEhGYrgQsE6KQAWtryynxhj3M43rM9vofUv3xPZGf/d/UdL2tWmk3CcgUtrT0LD943XWuuC+8UuTyNyJf+BI/cNgtSmWwcHAKt5yaRgTGRkBkcmBej8DCuQaLRL6pxqL3hWLBrfjWP1cYmDxMmdIUJEACMgWNcrJJ0scjleOLYeT/AMnULWLnoUboUJzzOqRzICUiMFMIyFMPZVDGiuDsvPm9aKy7z91Y/71kyr+nbePXKRjjFLUzCcgUNczAR+5scSnm+aJcud4+2vVuDCSXOl9pHg3QSDymqNmoWWdDwLIhypYMxijQULePzWvdrEXrHtR093bvQGc3bfM9G7gTk5cEZGK4VlWqEwyxvV0pNc1rLu3dcamSL14Pr/cD/Eh3VPQnwMLkWV4VWMo0fQjI0DuZElg8Jti8ljRT8KBw+x7yNs96/sVDu7rWbd5MwRinkDVJQKaQMcT69Qp29ftyrd7/Yj399I389R0XqqG4W2guRUalo4OfppCxqCkTR0DG0XLCw5vcyg5WtPOWP69cdsX9Vnrwh09UKoUPb9xoT1zlVPJYCJCAjIXWBF4r2tvVXEPDAmbxa62nn/6gSKVX8opdx3TP0HoHnRo4gfSp6ClHQG7zddZF5MFnyiCikR3aVe++j0F9NLhn+yEKxDg1LEYCco7tcOIMD2b0JBeUu4++WyQSH+P79q8ARwS+0DluHVVPBKYAgWIWUJBWli5+ncXrNyitrU9t2bnzIE1nnXvbkICcYxvIkQficW/eEp+wXt/+Yfull65k0UaKpHuO7ULVTyECJyP6pvqgXnbpc/qqVRuto+kfhQuLc2zzemsKtbTmmkICco5NXvzyl1stKLdZDzxwPfr6VgnoUehu2qZ7ju1C1U8xAvJsEdMAmJVWmhq2q+97/4Ma+AbfV796fIq1tKaaQwJyDs2da2+PW4PpS0Uh+0XR2XUeypUYvEFa7ziHNqGqpzABORIp5QCPK8naWnaxurqvVWbNeqHx3/+dzls/R2YjATkH4J11jzvucKezxUtxrONme/v2TyEY9TFv4By0hqokAtOLgCjlgXyqqKy98EfKogW/DNfVPYevfa3MGHmsT7YlSUAmmziAA9dd566PRpehYHwaqdRHsHtflKu6Ao3OLD8H5qAqpxsBy4JimxxLFydFPPYL96zm7/kYe51961vGdLuV6d5eEpBJtmDmU5+KsQJfahezt4vjvVeLRHopM4pD53jQVt1JtgZVNy0JnPATES6vQH10P5vd9KTw+n+sRvx7I/+XAjBOpk1JQCaRdvcNN/gCzLuGm+ZNPJ3+mOjqaxKJNHmYT6INqKoZQuCkx3osLFhrQw9ikR9rXu+vg0ZoG/vN3RQKfpLMTAIySaBlNf3Xti902fk7RNH4kr3zoA4mGPO7aOQxiTagqmYQASkihQoYB8eK+RU1EPiaEqv7j9A9P9o/g+5ySt8KCcgkmEesvUvPNOUD6vK2L9jbdt1ob9+5GrYANIUCI04Cf6piBhOQARgtG0xhgi2c/7KydOH9Wjn//Z50Or1o0yZaE5lg05OATDBgGd8qmc3O0oRyueg4/Hl+uPMCfuiYiwV85Osxweyp+BohIEOe5ItgzfGM0ta4RVl+3vdsBc8+3tPTRXGzJrYPkIBMLF/0fvzjfm84fCVU/X9a9/5iqUjlIixcP8G1UvFEoPYIiMwglJA/od9w4w4OfLVilp+Lf//7udojMXl3TAIywaxTf/CZd2Hv7lv4vr2fgFB9UPShM8wpEQEiML4ELBPMNk3ALCirV/9MXbbil8Fvf+PJ8a2ESjuVAAnIBPWHI3fc4fEXrFY9nfh99PbdxI8cXukER9RdE1QjFUsEiADMClDMQlm4aJfS2HQf4g0/TGr28Xk//GGZ6Iw/ARKQ8WcKGSAx6Qo3M1Vcj9f3fAKp1KXMMMClnwf5ekwAcSqSCJwgIAQUuTvL7QaikRe01ct+oJnKJm9Xay8FXhz/XkICMv5Mkb7+9iir81zCvd5/5M+8Ol8cO+51ThOkRASIwKQQkKcaKi1NOeXS8/dzwddrZvnF0IYNg5NSeQ1VQgIyvsZmr65dqy26/Mqr+cDAR8WunTfyRC7IyhbgoXWP8UVNpRGBMxAom4CucBbzZ9jSpb9RYpF7spnMU60bN5YZIIjd+BAgARkfjk4pYt16LbO4ew4G0nfyROJOse21OHSvCo9vHGuhoogAERgVgXIRqBQttnxFj9LQ+DN14cIfBwqp/ezuu81R5aeLRiRAAjIiotFf0PvxL/p9gcpt1mObb+fHOq9isQj5eoweH11JBMafgPQRSaahLF30gvqB924Mqezf2N/8TX78K6rNEklAxsnuuZs/3lBJJS7A7kOfZ2bpQii83lnIo0XzcSJMxRCBKgjIwIuGPIhKTwlfcKt+wXnfMmJ1L8e//+3uKkqjLG8hQAIyDl1CtLe70qHYJSxf/n3roc3vZ8JsZCEvBInHONClIojA2RFgcldWtgSh6P36+656iAcC/zHYxV5YtInCv58dWXmwEaWzIiAPhyp+7K4m080+CqPy1/ajz3qFUVJZwHNW5VJmIkAExo+AyJfBdI+lXHVRBn7P39se1z313/1u1/jVUJslkYCchd2dkwXvuktLROtvxasv36rs2HGdYB4FisagKmdRMmUlAkRgXAnYHLAtAV60xcoVm5QLL/557J/+4WfjWkcNFkYCchZGH7jzzqBW5gvsvTs/i1TqPUhm2pxjaVU6WfAssFJWIjAxBGwLznG44WCniEUe8axc8bVSudzZsHEjLapXSZwEpEpwYt06Ldc6f4Gl4Rbx0IMfFaXKchaqq7I0ykYEiMBkERDZBODSdqrXXPsDxcKvQzCOsI0b7cmqfybVQwJSpTXT118fRaTuGubxfFu8+EqY9yd04aI4V1XipGxEYNIIsEoFLBousQtW9gmBL/Bs6qm6TZuyk9aAGVQRCUiVxsx+4YuX2gf2tfODBz6Lgqk5B0TJc80pEQEiMLUJcA7GBOduZmizWr6GWXPvjdzzk9emdqOnZutIQMZoFxkoMQUEVK//9+2jnbeLF1+4CMGoAjfFuhojSrqcCJw7AkYJIpfiysoVzyjNrT8zmbXhKbe7SAdQjc0kJCBj44XuG27whXV9qZkt/oVIZ9vR0QmhaRCqOsaS6HIiQATOFQFm22CWBcxtAwuHfq7Wh7+S5vxQ28aNpXPVpulYLwnIGKwmRx+leLzF1lyfMjdvvll096yC7gOYQh7nY+A4JS6VHspCALYNyD9jyIQjPRAyCp/MJuR0pcwg86vqm3+fEjdHjRiRgGNEDphFsIb6reqll91rlYs/jC1a1M3Wr+cj5qcLHAIjPS+E6RQCcuFcVd3n28D/EHt2r+b9gzEEwoRxKvSSEyIw9HYfEgRhc4iKDYYK2CkBWOXbwdA9yPliAOfQVAamq8hqOiwpBmeIIKAKAW+lAhcEFC5gGiZchgGPVYabv3lmkWyBgArm0sFkmScYOWXTWtlU6DGyhwD5DFgslmCLF23VVPXvAn73drZxY2aKNHDKN4MEZJQmEuvXK/kjR5aJgdT7zMMdX2TFcgNMa+jLk9LkEpAiIRMfEguAQ8hwFUwFZyrkfkxNU6DYAsKwwLUKmCqgKApUxsAVhkygDscal0BhDG63BtXvxjGPHyVNBz+DE6huczQU8wjaJljFQiFfQSgxiEh+AJFKArYQ4Fz+SAHToLldkE6ltsUh5LSJ4NDYUPuZlDnGwBRlSGAo9M3k9iOJXBpK18B8nj7MnfMParRuU3DDD/dRyPfRmYIEZBScHI/za67xFVatuZkPDt5V+c39ayE0n+M0SGnSCDgPuyMcHLBsiEIFzCpBoIwCgGKoCdloCwZjcUTiIURjQfjrwuhomQ01FkU46EXI7YI74IXp9SPp8sOjq/DoGly6hgpTRjw1Uk57aZyD2xYM00LRsKAWCnCVinAbRWSNCnJFA5VsHv5kAtrAIOyBJArJDMr9KUT6OzEr2QF5OowCHUzzQAt4weU6mpwKld/F9FEyaX3K4S2dC4VZUN977Uss3viv4Z7j97GNGyuT2ohpWhkJyCgM99S6ddqa1tZV4sjRj4l05uOipzcK1aXCRfGuRoGv6kucNQo5sjAswOZgLtX5mq94fSiEY7DCMZixMMy6IHjAD3ddI/S6OEQ4DI/fA5/fDZffh1Q4CubzwePW4dFUaC7d2fhgMBW6KqPOKM7PWJLNOeSPKbdvWyYUy4ZiWyhbNoyKBdsw4C4WoOTy4PkiKsUSCpki7OQAMNiDcqEIdzoLPZVFMVNAQ18Xgrm0s6YiKqYzKmFu3REVZ9qLRidjMc/Yrq2UAcuwREM8qQT83+NNDT+u8/n2k3PhyBhJQEZgJKeuBo8d8+uK9jH+zHMf5oeOrGOxuJwjoYd65P41titOCIazMC2nFxQVlq6jqHoc0XDHgtD9Ptj19Si1zoY5uw3l1lZUWprhikYQiwQRdUYZ+pRc3CtZHKlSBYO5IjKZHDx9vXB1dSN5rA9tB3Yj3NcFq2xADCadEOTMtqCWDSimAUXIxXopKCQmY+tUo7ha9jvLgkgOgDU3PqJduPZnhsbujZ93XpEW1M/MjwRkJAFZd4cn06K0sGjgG/arO6/kW14Ps7oAoNG23VE8mmO6xNlaaZrgucLQzqZQENm6BuxfezEG116I+gVzEG9rRmNjDI0h39DagRw5nNgRpShyVYFN2Y/1oR1c4sQ6v3Cm4uS0HOcc2VIF6WwB2UQKOHAQ9u59wK49CO/di1D3YXiLWbBQDLamQyhnXugfE3S6eIiAnBJN5MGWzu9nKxY/xbL2n0dEqpdt2mQQotMTIAEZoXckPvrpVs2y3mm/vufPRSa7AuWiBjeNPsbloXK+/IbWMhReQjkSRmLuUhTb2uCf24rY7FlgTU0wWprB4/VwB/zw+H3welzw6jNLwCtcOGsqplEBsjnYmQyMRAql3gFUjhyBdegwcOQYvAdFtc6tAAAgAElEQVSPwpcYgNcuQ/G6AV0nH6Tx6IyyL8qpUt1Vgde3TVmy4Ct6MPRyYOMPe8ej+JlaBgnIGSwr7rpLzymui0TZ/LR1/6PXCrPSzMLkcX62D4P86pbz/JxbMHUd2UgLXPEA2Pw5KK1+B4z58+CfPQt1LQ3O1JTbpUFXaquryu0CUlTSRQOFvkGUj3bC3n8Q6o69cB05DE9/N3giBVcpB49tAJp7SEhoreSsuqfIlMCYelx5zzvvUzzeHx/Yp269cAudoX46qLX1VI6xa3Ve2x7zzaq7RRHiH/im3wZFIafJkwYpVUngDec9DrtQhIkKsi0tOHLDRxC47CI0rV6GtoWzT+xQqrKOUWQ76ZPhrLM4fxFv+mmc+svTlPWmwyGDOOUJmsiHSQqKCWCgP4XcgSOwXtuG4kNPIbL7NTQkj0N4wkPrcicdHEfBgS55OwF5ciHz+irquouSQlH+UgyWfxV7nPxCSECqeFoSN9xynji8/yNIJP4CtqYyeVCUNrbdOlVUO/OynBAOkSs7u6h4PIb0O6+AfcFq6MsWIzhnNlyRMFwBH9xez5BX+DhTkMvyJ+N1W7aALX1IAHhtE7ZpOtNHMpVM7uykOl1SFQa/S4XPpUPVdZRUuSFX3hZzHBKdP5/4Gc9bcNZPpIhULFglGccp70xxDew/jNS2HQi99CrC+/bAl0qA+bzOLjNyWKzCAhYHuMkFMy0WCPy9mN16T/3mzXurKKkmsoz3czojoDl+H+3tSibedLN48eWPWFu33aLUNQBu94y4v0m9CcOAbQoYigvmwgVQlyyA+7zF4GvOB1u0EO7mRoQ9uuPQd7apbHOUTBvFigmtWIRZNlAyTCjlMgL5DLz5HIqGiWKhgnK5AtOw0JDtgaeUBz+x86ticWfqSKaTnwqnxrWQM2lyK7BbU2F7/RgMNoJ73NDluozPBUUHCh4/Cr4wNCmI0sfE44YWCsLjcTvTcS5Vcco+2zuWMpcYTCPVcRyevXthbtkKsXsvXF1d8A32QJM7i2SQz3Fge7a2mVb5DQM80Q913tyfaUuXbwj6tU3YuJGTc+HbrXi2fXha9YvRNlasvUvvaekJBxpn/Qnfe/AW66UtS1gkBLiGvjYpjYKA4JC7qgwbKLsDMOKzYN7yPrivvgKRNasQdanQqlzXkN7elgxTYlrgcteWaUItl5EvGkjnSxjMFuEb6EMlnUUqX4KayWDWYDfqB/uQzJaRzRZRyJVQzpXRNrAfkVIGw30anFymP914pOgNoTe+AFbQDz3oQyDoheYFeoP16Ik2w9NQj4DXDV8oCFdLM0L1EQSCPvi8LsDjAdNdUGSf0nW4NNUZxVTzQDojEwCd+44g/co2eJ5+FsFXnoG7rxcqNDAut0TL3WrVlD4KW8+0SyomRDoLZeHcbZjV8oto1PdtDAwU2ObNQ8NUSm8QoB41TGfItLfHrAp/BzvY8afIF9ahVHI5UwL0JTeqR0c6ALKKAZYdxOGL16H43usx+wPXIhyPwhMKQPW4nRFHNZ1PvixzhoX+bAFWTx/y3b0oHzuO2J490Ht6YCfSKGTLqB/sdrzDufxutCtw6Qo0XXGmrpxQI1KApFc57KHRQBW2lU5+tqJBSLFkDM42YianmWxUTA5FdUNROCzNhbwvBq0lBiUShBUJo3/5SmBOG9yzmqHNbkVrfQgxn9tZ/6kmDU1vmY7DYilbwOEnnwEe2YSmJx+FN2tBk6PnAI2gR8VW9l85enO5yszrfkwsnPf3gLWbDp2iEciI/Uc6DhrZ7MKKze4yH3jgBpFMLWbeIInHiOSGwtSKggGTKyjG65G/6jK4rngnAmvXILJ4PrwnvrJHU5S8Rr4UnWmabBG5gSS0nm4kO3shenoR6u2F1t0FK5WGncvDl89CLRYBowKrYsNrFKA6axlSprgTLJHJj4C3pKHghtWvujje8idDrJwoW8iXjynrltIknPAoFcUF5vc4o1hb15APRoBgEAiHYcQaobU1wSV3nTXGYcyeDX9LI+rrInCfEKXRMpOzbyYXSHR2o7RvH6wtr8F45FmED+1FOJ+A8AUdPxJKIxCQfbmUA/N7d6pXXrEBJtsQ3vjjDprG+l1u1XwEzui+19/eHnDp3ksUsK+YLzy3RCRSYRaMzuh7Hpebsy3Hm7egBWA0zoJxwRqUPnkb5ixfgHidjFg8choKiwhUjAoqhRKMTA6VVAa5Y50oHe6A3nEU/UeOw9Xdg7mDvfCkklDk8aSqIoPhOc6HJxeOp5rH9smwLI7YyHAlxbITLdhWVIdZrqEeZnMj9JZmlBfPh3/hfMTmzoZeH4UaDUMPBeH2eZ1gkKOdicpXLAwOpJD+1YPwPP4Igtu3wJMf4iU3M9CI+sx9UuRSUkAG1RWrtysqW58JerfQeSEkIGfsNenbb58vDnS8H139XxGCO9ESKbjdyC9/VsyBl3I49K73gd36YdRffw1mxQLQVXXU7yn5zV4RAn29CfTtPYzBLTtQefoVLNzxHNq6D8ESbqh+H5jbNeSNfeqbtIopqJHvagKvOBlR2OlgwlkvEmULvFCByvLIBmMYaF2K7GUXwXX5RYhesBLN82cj4NbgGq2COAGLBSo2x9HfvoDkPfdh/oaNcKkc8EmGtKPwTBaW/krMiRug5Fld9E+suU0P1z/wQNcE9oppVzSNQE4xmRCCZf7wc1dj/76PWC+88DHmC7npqNqR+7SSTyEfimBg5QVwf/yjCF+0FpG2Jvg0bUTxkLEI5e6pbE8/sgc7UNixG3U7t4EdOQqjPwFRKCJQzMBbkVF3VTD9TV+HM53bMXKrp9AVb8QAk1GG5UvLgqXqMFw+VNx+qFEvlFmNsJatQvKCNVCXL0XDnFmo97mdHV0jJTmqKwwmkdh9AMc2bUbLpk2IHT4IFvSc8eyTkcqtid/Lo28LmbK2YP63WEvrL8OPPvRSTdz3KG+SBOQEKLn2gV27fNmGpjtF5/FP2k88uRLegEoCcoaeJLe+GhUUAj6ULlwL6+YPoe7dVyDUVA/vCC82OdrIp3Mo9vRBHD4KY+9+lPcdgHHgMBqPHoQnlYKwbDCPG+KkaIyyU8+Iy5xRCYcoVsDsMmyvC4XmORhcvBT2woUILZgPz6plCMxrg78+Co+cxhvhxvP5Ig7sOwK24ZcIPPEUYh0HAbdOcd3OxM0ogRWzJjt/zbNoavlRXrXvad24sUxrIUPQRupzM+JZHM1N7Gxvd7WaZhsi0f+GVPZO8dJrziIunXV+enoyHImVLaDr3b8Hz20fwoKP3zKiF7mcUrFlyPNyGd079yP5zIuIPPwoQrt3wptJQw36wFUNnDyqfxc851DkluV8EWVbRSYUR/9tH0Tg2qvQfMFKxCIB6G4X1FGMSLZu2YXcLx7A4m9/B7qHQdFlUEpaWB+upzsBPuV2vZXLioiEv8d55R9jyWQvbeklAfmd/jLwgTuDWkC8W2x58S6RzrwPiufEIdmkscM9WPLsi6LHj46WeQh/5k7UX3U54rMa3nC+O53spPJF9BztQeH+TQg++xQi+3dBqQiopuWc1icXeJ0DaafbmsZovlLO9hq5AC/jiMl1eKbAcHtQamhGecVKmLfcgJa1K1Df0jDiVuBCvoj+rTtx9Cf3YsGjv0IwlQQPRM62dTMz/4mz05lZtIXfc59r+arvFGzjpaZHH5VnmNV8orfj0HZRVvj85xsE0z9jPrTpJn702GpWF5feVzXfQYYFIEcR3ERh7jz03fr7aL3u3YgtnH3aaauT23H7DnSg9PKrwDNPw9q5H4HODgQySQi3b2ikR4u6o+tvJ0PDlMooq26UY3UwVyyCftmlcF9yEdxrzkfIo59xfSQ7mELnjj3Q//lb8G/bBr/0vqZR3/D8BYdIDIDF619RL79ko6LgB8ENGxI0jUVTWE6HEddd587HmhZwt/6/+ctbL7EPdzQ4nuf0Ffz2B0p+kZkWskEfSldcBs/6v0VDYx38MrT4MEl6jUvntnL/II48/CT0X9+PlqceheaPQLjc4FI4KFVNwHHaNCtguQSSi1Yi/66roX/4ZjQsnodgXQT6ac6tcbZLWzYOf+eHUH/zABp2vAqhueijaThLSJ8Q6ZneGO9RVix5lgnlr0ItdR3sborSSyMQ6dl8880NYiB5sd098E8oGwsE5yqtfZzmnSad5FIZHF13NcxbP4Q1H/0gdJfcbTV8V8pUbKR27Eb6hz9F/VMPw9vXC6b7KGps1ZIxTMYT0yx20Ybp9qE4tw348p8gtO4yNJzBB0euR3Ue6kT5Jz+B51//BX4mIwSQf8jp1kLAmK249P1ac/Pn7HD8tfAjG5PjacbpWBYJCIDM7bcv4l297xXbtn1ZaO5WuH00+jjdl5jFUchWUPiju+D+1Ecxb+n8YcVDjjzyJsfg5udgPPgofA89BH82AU1OB9BZ8hPzrqhYTpgWy+WCWLsG1rXvAW54Hxqb6uFyu4atM18sI3XfA8h957uIHz02FICRRoXDj7yNIlildBRz5vx3EWv8bd3Tj3ZOjCGnT6k1LyDSSyj3qU9dyvsTH7WfeKJd6J56Fhid5/T0MfM4tdS0YXOGRKQRvr/8PCIf/aBz/vhbk1zzKBdK6Nl7GKUfbYD+yKOoO3oYLBRwAgdSmkAC0vnNkhsSBHIXrEX6I7eh+dp1CDXWD7smIm3V/8IW9Gz4JVp+fS/0YoEE/jTmEfkMUMr3qitX/RtidfdGHntoe62vg5CA3HWXnnX7PiRS6S9av3lkmTwiggX8E/iET9+iRb4MU/Wg7/r3oulTt6PhXZcOuw9chizNdnTi0DfuRt2mTQgf6wCro3Awk2l5VqnA0NzIt82F9U9/j/oLVqLeP/w6VV/vILqfexmtX/os9GSWdmSdVkAKYBUrp1x6wcsIB78V0dgDbOPG0x8eM5kGP0d11bSAyN1XpQ9+cJZh4ZMolv4Mu/cHuGWrkI5rlN5GgOWzMPx+HPj8lzDn/e/B7OULh6U0OJhC4oUt8Pz3/wVP73HowgRcw0+hEOYJIsA5eMWEoXuQ+NSdqL/pfWi+cNWwgi+DVfbu3Av/F/8cvo4j0OUJjbQj7u2GMS0oqmqxRXPT8Hr/saLyH8UfeqivlkchtS0g7e1qriIuto8f+6TI5j6NYsWJfEO7r4Z/qbF8CpVoCMf/99cx64pL0TSrYdgLu7fvweD9D6Px6/8CHRUn7hIxnSChOFOxRgW2zdG95iJE/+ATaPrwDc7Z8m996GV4/IHDx5D68/WI7tyOaDE7dKIhpd8lIHe8SXiyPwf831Vbm78fWrt2C1u//tQzx2qKWs0KiHPq4Nq1Wnbx0lvtl1++jR89+j5W1wTIrYyUhiUg8inw+ijK3/4uIu9Y62wTfWuS+tvz0BNI/mADGh55zDmm23ngKE06AbkOIn0PB5gH3i/8IaKfvwtBZ8fc7zbFsGX4915s+59fRcvLz2NushecRozD28uqQCR6obS1PqCufcdPQ4xvrOVprNoWkM9+1pXXvV+0nnnhg/bWbRewujoMvfEoDUdgJAGR4iHXPwZ++QCy3/sx6l97FarcdUVTgueuQ9k2eCYBfOHz0L/0RQTDAShvmZ6SAjJwvBcv/e3XMefFZ7FosAu2TqI/rNHkLrVEAurqla+xyy+5N5xN/h/84AcGY2zoHOQaSzUrIEfWrfM0emP1Fbf6D+Jo53v4oaNx+L3kDX2GB2AkAZFZ5Ypi7wOPIvWDDWjcvBmqIoYC9lGafALSAY4LFIwK9C98Fv4//SwCfs/bzp8fEpA+PP93X8e8F5/BkoEuWCQgw9tLDukKJSjz5wwoc1of1VT+JZ+qJtjGjZXJN/C5r7FmBSR1000Ru4TFLDX4TZbNX8LSGXAnEF3NIhmxN45GQORnWNdzr2Dw5/eh+Uc/ha7YgDyJj9KkE2C25Rzhe7xlIUJ/+Ck0ffJWeLW3R+0lARmLaQQUGSU5EgbCgedcTXWfKQnREf/1r3NjKWWmXFuzb8u+D9zW6IF1od3Z+bfI5S9g+QIJyAi9ejQCIovoOtqNwcc2o+kv/wq6DLPh99K5E+fgjSEP+bKFid2f/GM0t9+EhZeuGfbziARkLMY5ISABP0TA9wpvjP+52+faEfrVrxJjKWWmXFuTAiIX0Ac/85nFqsU/KB5+5A6UK4uZTi+5kTr1aAWkWCwhufcQer7zfcSffRKR3i7yLRgJ7jj/XuQLKPn8yCxZAvGFz6HhkrVOzLLhEgnI2ODLzQnCLAGaslu848Jvq4pnU/S+n3eMrZSZcXVNCog8+2NWKHaJ4NafiocfuRRFowHkfT5ijx6tgMiCCuks9r+wFf7/+AFCz/4W7lIZcHkgVNqkMCLos7nA5kClgrzNkF+xCsbNH0DTLdcj0toE72kCK5KAVAFceqXrrAsXX/y4qrJvf+PXv35tPVBz23lrUkCS7e1hzrQbVMG/hm27wiKTcwkKsTHiUzQWAZFPkimns/7jHhg/3YCmzZuAUB3g8pKT2oikq7xAfhkbFfB0FkdnL4V924dQ/2f/FbNCXnhOIx6yJhKQsfNmpgn4vWUsmT/IBf64t7Nj04rdu2tuIb0mBSR/222NFlM/CI5v4LXtGk9nFRKQkR+isQiILM05i7u7D4kt29D5q4cwe/PTCMpzFfxuEpGRcY/pCieseyGDksuNvvkrgds/jPBV70Tj0vnwaMrbdl6dWjgJyJhQOxdLAWHhIGfnr6wIBX8Io/Sr6H33pcde0vTOUZMCkrnl9kV2X/eHUcz/Lwxm5MEIFIF0FP14rAIii5TbenMDSRzfthvqbx6B/sqrcB09Am+5AFV+Fbtoi+8o0J/+Ehk80bYgjCJKTU0orzwf5tXXInDV5QjNbR022OVbCyMBGbsF5FG3cGlAfRjM4/qiiMU2xh544NjYS5reOWpTQG699RL+2mu32gcPfoHVNcMJ305pRALVCMjJQmWImH3b9yC/6Sl47n8Q4WOH4DFLUFXZBZUh/xulJrvjiNyHvUCeayuPtwWDrTBYukD26uvAbrgRTdddDb+uQBslTxKQ6kwAowiR6IHS1PQVLF/+n7EnnthRZUnTNltNPrHZ//pH7+dbXrnNevWV20lARt93z0ZAnLn2soF8KovM0S7k7nsQwUcfQPj17QD8YEEf4NUpZtYozCG/fp0plEIK2bomJFdfhOJHP4zW889DQ2sztKDfmbIa7cNNAjIK6MNdclJAWlv/BUuW/Dz2+OPPVlnStM022j42bW/w1IY78a/WrVMz8xd9WuzZf7v94qtXsLoY4B4+zPWMuOlxvImzFRDZFJMLlIpllPYeQHnbVlS27QB2HUKw+xhcqQRE2YDi9TghZQQdKTxkPTl8szhEqQIIA5bfh3JTK0qLF0BfuRKeNeeDn78a0foIAp6xhyAhAanyITEMiEQSbNH8TWzOrJ9FI8EN2LiR11J03poSkP9sb1evzGQ8nrZ5fyWOHLudP7NlDiK+oblMSiMSGA8BObWSwUwByY7jwAsvwfvaFmDvPhQ7e+AzK/BYBjRuAqruTG85gYZqSVCkaMiwGXK0oSiwFA0F4YYWdUHMaYOxYg1K77wc0fPPQ+OcFsgeXO3DTAIyYtcf/oKKBaSLYKsX71Nbm34S2s++it0bTRKQKnlO9Wzirrv0/t5czLWw7f8oxzpv5U8+o3F51CedfTAq0423gAi57VT+WDZ6+xLo2HkAB596EfOf2ozWg6+jLt8LFqwD193gqlozO7fkjiopHNKfg+cKUHxe5Ga1Yf/5FyF01eWIXbgadQvmwe/RoWsq2CjXOk5nZBKQUXX/t1/EORSjAnbJ2ixmNf+k2Mu/1Ly2pVxL4d2r/Wipkvi5zSZuuMGX4nw+jhz9O1Gu3MiKJnMOzqmlL9uzMMFoBESOFAayReSKBubEw9Cc+GIjp5JRQT6TR65vEOjsQvHwERQPHoR+8AgCx7vg7++HO5OFHIowl+psBXZmd6bzyERuvT2BhnEpGCbskgEDFaSicaTaFkFdOB+hxfPhXzQfyry58DXF4YlF4A74ocl1jhGeYHk2faJowLQFdFVBvc9FwRRH7o6ju0LaT25kcDELuvoLpW3WX0a83h62aZMxugKm/1U1JSDSgVA3jAuMJ574C3B2DYs1TX8LTuIdjEZA5Lbd/Tv2o/tAB5Ytno1IWws8kZDcZzWqJAUhX7GQHEwhfawb2r79cB89BqWzC2ZnD9hgAu50AqFSxlkbkKMXyB8wMLktWBv6IJhqwuKMKqTgWRwwZdB7AagKmBRYVUUmGIEZCMLl9aAU8cFomwNz4TJoSxYiMG82ws0NCEcCjmiMlmW5bCDbn0Dh2WdRaWqBe+VKtNYFoQ0bzp2i8Y6qgw5zkUj2QnDzQdeqtX8T8rv2sM2b89WWNd3y1ZSA5Nrb45zz37OfePIz3DCvIAEZW3cdSUDkK1J6n2//+a+x//5HMX/5ArS950rEVi2Hy+2GKk/DG+mTeZgmZQ0T/cksjh3ugnhtG+peeQmzX3sJwubg2TxENg+bq9C9KjSXCi7r4CeOZ3jjmIY3vvXfXCw4+U9nc5KDLONkfue/pylMvvgZg2XYMAsVKMyGEvBCCfoBtwt7l5yPwoqVaFy1GObSpWhobURbxD/mdQ1Zu5wWtCsmEl296H5xC2J//Rfg7/8AlD/7Mlqb6942KqQprLE9B2+9WgoIhP2ksnT51xTb+3zk9WdTZ1fi9MldMwIiACVzzQ1zmK583Hrh1Q+JUmkli8Wmj6WmQEtHKyAdG+5H//d+jLmde5BdtALGu6+Gr/0mzKoPI+Ad+443GZK8YlkwyhUgl4eSz4FlM+hK5lHp7oV5vBvHEznE+npQ39cNb18f7MEsPPkUAlbacWYUkA6LcoeSCsWrO9NgJ5cOnPXqKvg6HiwntEpUbPCSlE9ZG4ccA6kwwOWhvv4wSs0t8Ie96I8342B8NoJBDzxzWuGb04b6ujBckQj0UBAuvxfc54PLrcN9hvAjp2tuxebIGCaOP/YMrEcfRvTJTQgfPYLyf/kj2CQgVVh55CwimZQdYatYMGcDY/bP6rdv7xo518y4onYEpL1dzaZL87lb+6/8xa3Xi0JhCYu9/UjWmWHWibmL0QpI14b7kPru9zF7x4soBKIoLVgCbe1a8AvPh758CfxzWhEL+ka9PvLWu5Eve0vO7efLsNIZ2Kk0ErkSfOkkvIkExGASSjIDlhqEyAyiXDFRNGwYJQvuXBEBswTBLSQ54K7Y0LkFTTrmyWSenBIbhqF8oeuq8wtF01DRdSQUDQ2w4VVVGJoHGY8bmt8Lv88NuaNWc3mASAyV1jYEAm4Uo3UYrGuA1+OGXheFuz6GUMAHv64655VXk7gQKFk2isd7YOw7iMqrO5F/7TXoe19H5NhBuEt5FD73JyQg1cAdRR6RTMtt53uweN79KmffjW59/ugoss2IS6rrsdPw1kV7u5ozsNByqZ/lz7x8LbLZhSQgYzPkWAQkefd/YM6+153zQKQPg1UwcfBd74J15eWIXXYh4vPa4IlFofu9cOnamKdqhmu5XFmQ0zFyDUUvl2BkssgMplAolJHKF1FI5xDo70csOQAzX0CHxeAvVZxtw25hQb6ImfS1kCOd4ZLHBeEdWoTWPW4UPR4cUt1YykxE/R6U6+rQFYzCHYsiFgvB7/fA5/PCFQpC+hu5FMU50MnjeN+fXXKmC20Ou1yGmc0jNZBC4ZUtsJ94Bp4HHkOwkoPLpYD53ODJXhT+6LPgNAI5O+inye0IiNdzgK1ctkm1xTcjzz5+eEIqmoKFnn1PnoI3NVyTnlq3Tlu9YOlSVdf+0n74ySt4X38bCcjYjFeNgKhyd5FctLU5DLlv3u+HPbsVhy5/F/Qr34mGtSsxpyn2toXdsbVs6Gpn/v/EGoCzwC7XSOTpcYI7J/MJJ26UDW7bsAWHJXd0yekrKXCW7UyTcel7cbo1ESZvRYFL0+DSVSiaApMxZ2JMLm6rqgpbURy/DVUukDMFilz3kfcv/y7/x6r31ziVidxd1ZMrIbvnAMrPv4zKY8+gbv9uhNMDTjucpSY5opFn0id6SECq6VCjzCMFhEXCndplF/3WBL5S98sN+2rFF6RmBES0t3vTvtA7mNf7dfHsi4v48e4g/BQDa5TPyNALOp8Cr4+i/O3vIvKOtQjW/e4U4MlFdDmFdXIEosoXmKoOeVMbFeftyT1eJMINUFvqoc2dBWPhMpgrV8C3dCGa2prhVhWMw0f6aW9NTladqhFy5CEFRv6cXj1OFseczQDyR45E3vxXJ6LXhCXZMjnC6ukZdHanmYeOIPjq89COHAV6BiH6E/Dls3BzE8ztetOLXwZaJAGZMLs4BReKYPH6DFu7ehez7c9tHejeftXmzdJcMz7VjICk1t0UgV+5Eir7Nxw8EheJJBMaeaCPpYeflYCcrMhxkuMQeQOKXYLhdaG7dRHKF5wP35pVaDlvKXS5NhUJQwSD0AN+eFya48NQS0mu8ZhyVFQsO9NtdjYHnsliYNdeZHYfgLnnIOa89jSCmTQ01QMW8Dnbgd8W/oUEZMK7DbMssEjIQltrF6DcEbHyL7LNm8sTXvEUqKBmBKR/3fuatJ7Oq1ki/c9CVWPDPmxTwCBTuQnjIiBvvUE5rWSaUPJJVHQ3ss0LkV97AYprzoe1agWiyxahOR5BzOsal3WSqcz31LblTRuDuRKSHZ1I7dqP8rad8GzZigW7X0JkcBC2EgSTYXjc2pkdYUlAJtzkJyMHMG4n4A98mrXO/23k2QdrYitvzQhI8dJ3zzJSyfeIbPZrEIg6zmZV+CRMeG+cwhVMiIDIEYlcvLYqjv+Grftgah5wvws8GoA5eyHEnDnA/DlQ5s+D0dwMV30MsXAAIV0ddcjyqYrVFkDZ4kjIAJPJNNSeHvDj3WCHO6B1dEAb6IfV0wc7kYRWMeAr5aBbFoSMfuVSRw7DQwIy4aZ3BA88NscAACAASURBVESuuUEk4fF+phKpe6p56zMDE17xFKigZgQkfeU183hv4joxMPAV6GrkpMfyFLDBtGnChAjIqXcvhUQ+iIUKmG0AKkcpWA8jHofZ2Ag0N8FsaYEer0MwGka5sQmanObye2GGw9ADPseT2+3WoatD4jIVJr7k0oqMQmzIKSnThFUy4E0OopTOoZDOQyQzKCbTEAP98PZ2we4dgN7XB+9gHzylAlixNBRU0eMeWk861ZPcCYciQ2oIJ1YYTWGdg8fpRLRkmHZKCfr+xI5GH6/f/kJN+ILUjIAMXnn9MqWr8/38SNdfsbAvDN/YHdrOQdecUlVOuIAMc7cy1pDcOeWc9Z0vQvF7AY8bpteHncvWQLS0wN9Uj8K8ufC3NCJcH0M4EoIr6Hec8XS5I0q+WFUFXJG7k04sfp/YDeX8/cSC+JAniByZnh67/JUjcid+5JVSIAQXzjZgZxH+ZBRduc1W7vayOMplE4VCAdlcAaVECvE9u9B/sBOJw90IdRxFeDCBcD6FoJmTe7rAvG4oAbcjCI4ovHW07Hz1yhazIeGQu7+4FGD+u9fSCGRynqGiAZEupJXG6P9Q6hs3RXY+f2hyKj63tdSMgKTWXLSaDwzeJLo7/5SF60LwBc4t+WlY+7kQEGf31sm3NLeHQqGc+Cm7PeBcAZPxpTwWVLm1VvcCahC7ly1HtrkF3lAQ0bowjHgditEY3F4P/D4v3CdC+Ac9OsJ+LwJ+D4q2QEXTYWunP2ZXA0fIMlHIF1EqD8XMy5VN5EoVFIpl2DKKbioNra8P/oF+DOZLMNM5NPQNoLHvIDyFNGzLhlKyYZaFIy66xqHKUAngUB2feGe/8NA23GGmWR1RrVTAimmUQjGkWxegc+ESzD64B03HO363/SQgk/OkFfMQ6UQW9Q3/qNTF7o/tff31yan43NZSOwJy3prVPDFws+jr+hMWiYfgC51b8tOw9nMiIG/ldDKC7cnpLtOGMC0okC9zOTJQIeBCd0MDSqEwNLcHXl2H6XOh4nc7Totut8vx05AjDY+mwevW4fK4kXd7UPCEUXb5h7WOwjk8lTLq8/0wSyVUnKCIMoiuDcO0UKmYjh+JKBhg+RJ8Zhk5w3Ii7IbyBYQLg3CbJUcgODQn2AmToyK5luG0Z3jBcERU7lyToVKEATPgR7mxFWiJQ1m6FMb8xdhvq5h3/z2YteUl2IFTtleTgEzOk1bMQqQHsiwe/6YSCv0qevDg1smp+NzWUjMCkpy3ZJXIZW4Uib4vkoBU1+mmhICMounyC12RoxW5LiB9PAomhF0Cg4GhQCRD3h4yatXJxBUF5WAIOW8MRS04bC2abcFrFBHNHIdqy7hXQ0mWeeqD5IiD6oHq9zjOhM40lHoiyGMVGzdkZC2bMxgmgxJSYc2djdLqi8AuXIPgmpVQGhuwc8sutH3j/0Pzk4/Brmt5s/0kIKPoMeNwyZCA5FDf8C0RCtwbP3RoyziUOuWLqB0Bmb90Jc8lbsTg4JdIQKrrl9NFQN6QiLdFyT1z2N2h3zpL0qcFJNc/2BsRfs/E8S2jiSqEw2kN5yjpHqSjcfQuXgbvussQXbsK8fmz4fd5oLt15AplvPzCdrR986to2fw4CUh13fvscp0QEKWh8Ts8HPpl/f79r5xdgdMjd20JSCZxI5IkINV2zeklIFXc5SkHPJ0p96Rt/7Y5kC/gyOq1yK1bh/lXvxPu2bOcAIy+gN8Jvih1KZPO4blntqDtW99E6zObIerqaQRShfnPKstJAWlq+hclVPfLyL6dr55VedMkMwnINDHUVGjmjBeQqQD51DZIf49EGtuvuwHFj92O9978e9B0uXYid34JmCd8R1JHOnHkiefR8tBv0LhvNxA6ZYOIbQEnQplQOPcJNPAbI5CmbynR8L2RvXtpCmsCcU960Uk5hUUjkLPiPmoB+fl9SP7rjzBn73bIJW3Hd4HS2AmcIiCFkwKiqbCc81FMZDu6cPylbUg8/gxmPfwkYjwPn/stDrK2BTXRg9wffRbWF7+M1iY6UGrshhhFjmIWPD2QY/UN/6yFY/dGDu55bRS5pv0lNTMC6Z2/dKWWSXwAycEv0xpIdf12tALSce/DGPz3H2Hxc49A1dwQ3uF3NVXXihrKdUJAXn3fjUjefjuuuv5KDBzrRnnnXvi2bkVk+zbw410w01l4jTJ0ufP3lCiUjr+KZaKc6oP1Z38G11/8N8SDPicQ5KmJTiQchz51YhcWYvX/LKLhX8UPHiQBGQesU6YIGoGcvSlGEhBZg9zY2rV1F3offBzh//wZwn098MidQG7fmWM2nX3zZl4J0iExX8TR1WuQv+giLFw2H4kDx2AeOAx/xyGEjx+DVio6W4Hh8zjBFE8mx1dE7kBzuZA8bwk8n/g4ojffBL88e+Utn40kIOPQdU4IiKiLf1NEQr9qoG284wB1ChXhbOPNJG4UqQRt463SLqMREFl0slRB38GjSP1gAxo2P4xox0Eoum9oKut0vg5VtmmmZ3PiLHnczrnpMomepONEqPpdsOV6CHtLsBbpiS4991UN8Plgz56NxGc/i9gla9HYdMri+ingSEDGoRe9ISB13xSRCAnIOCCdUkWQgJy9OUYrIM4Z5kYF5WQKg/c9BPv+3/w/9t4DTo/qPB99zvSvt+1Vq95RA4FBIKoNptsKYIxjxzgNdzuOk+v7txwncYxz3RKX2LkugA1YtunFVCGMBEJCqPeVtL19vU499575dsVKSLvfFold7Zzfb220O3Nm5j1nzjPnLc+D8pfXg/O6AFmGQ6M/srGwNwz92wZqFKtXCHcKMlCWRabmwaX60Dn/fGhXXg3vzdeibO5MuIN+OwB/quYAyMjG45RHDxQSRsp/wAWdQsJxsOjE6qK7afZ5QjpxE432fsmJgYxubEoFEPtLmWUKAUjtP4zkG28h8+J6eHfvhqujFXI2CeryvbMjGd3tTJ2zBuhcBgHJCQ/PqtRzWrFmJBRE7/zZUK66Gu6LVsK3cC58XteQ+vMOgIzDVHJcWONgxAncRXz2gvOsWPRmGu3+ogMgoxuoUgHE1uqmFHK/tGoimsCR3Yfgfu55yG++DuHQfgg5A7xpgmdFeUzYa5SFdqN7knPjLJs4kcnzWhQ5zg0uHIa2cD46r78O0y5diUh9ta2/zsbCFltkJPCMdPGkx3cAZBzmgwMg42DECdyFDSCJ6M201wGQ0Q5TKQDC1qloTkVWM1Drd9uU6jadiGEins6ic/cB9Dz/KiofWIdg21F4OA1c0G/vRs5agd5oDTChzqMQdB3IppCTROy/9IPw3Hw9KlZdgOq6SvAsWM5YeimQZWzAumHX2DNhrsFSvOyRHAAZh4F1XFjjYMQJ3EXPrPlLSDJ2M+ntdsgURzlOpQAIy8Jqe3UzOrfvg3LR+WiYXodIqMgtpZoWcsk0su3dyO3aj+i2HdC2bkfd9h3wFNKQeMvWvDiuFunsSt4ZqQHyyFweVFNhiRR9c5dAW7wYwpJF8C+YD3dTI1wVEbhdRamCrG4gFk0i/tSL4Guq4F++GDVlfpvefnBzAGSUL8Tg05wdyDgYcQJ34QDI2AdnOABhuw9GMdjy4GNo/+PTcE2vQXDlCgQWL4S/sQ6SwIFnqoMWRTSvoXN/M9Jvbkdo42bwrUchxnqhZDOQUylwulZkKGSB34HsrbE/wqTqwebdopZdy8F2cbrsQdYXAA37IVVFkF1+Iczzz4eyeAHqywKQmOYJBZieeqEnikzzEaTe3o7CY8+Av2I1fHfejrpqp5DwjEyCd7Kwvi94Q4+Ejh58+4xcZ4J1OmUKCYsAkriZ9HY6O5BRTsJSAaT9wUcR/8n/onHLehy58HLkbv4QZvzF9Qj53FBkGaQ/NsJuI6+baE/l0b1lO4zNWxDesgWhbTsg9zFFUAOcSwaxQYR9NfdP13N1Z9Ifp7BTEPq1qZhGCAoZ6DyPdPVMtF+2Grj0YlSvXIqayjDcSjG9lzVGJa/rBjI5DX2vvQHzicfgfvR38MdjyN3zORhf+ooDIKOc+8OeNgAgocj3qD/0aIUDIMOabFId4OxAxj5cIwGQ2P/8Co17tkIlItTKapC5c2FdejGkC1fAs2Au/LJox0cYp5NqWNDSGbuiWo8lkNx/GLmDh6EdPARuxz5EOpsRzEQBSODdLBVYgsXqHM6hZtd7qDqsDKOczyLr8iMZrgVtqoU2Zxa4+XMRmjcHSnUlpEgIst8HWRJtNUWGNcx1GGvrQmrHHpgvbYD3zdcgtbaAZPPg4t3I3vNZWA6AnLkZcwKAeB+tOHrU2YGcOWuf/Z4dABm7zUcEID/7NRr37wSXy8HkBeheP7QZ00HnzwO/eCGEebMhz5gGV0U5XEIxM4hlCzEwSUUTKHT3QGvrhHHwGPijByB0tIFPZJCKJSHFelAR6+rfjzANPwYmHIgkgIiMfWtQmyi7lf5UXNstZZmwVB2EssB2sa4j7QqhECgDyspglvuA6hpwtY0Q6ytBGxsg1NchUFMBtyTYMr2ssTPzqQyynT0w9x+AvmM3zN17QPYegLerBYKugYoyaKwL2Xs+4wDI2F+B0/cwEEQPRb5n+h0AOZOmfk/6ZgDCJ2MsC8txYY1yBEYDIDzz4XMcmJqflcpAkxTkauuQWb0KrvddCN/iBXBXRCB43BBkCaLAH08zZf78nGEh2tWLdEs7hJYWtO06AGXXdszZ/xYMpgioUVCdwDQIBIkrhkz601uZNjm1q1EGB437dTpO4oMaQgLk1NY6hbQI2wtQs9/3VHQq9euLsNgEsb1whihA40XQggqet8CLBJzAI1o1A7nZ88EtX4zc7FnwNzWgqqYcHqaWyBFbtMreaVgWDFWHkcvDzGSQPtqK9Ns7QJ97Gf4dO+CJ9tq68ZYoFmVxHUGpUc72EZ52PAsr8n3OiYGM0HiT4PCe+fOXkljiFtLd+TmnDmR0AzZqABngaGL6FmwhJASGYYKILuSbpuMI42hauQzls5tQXRECUyQfWPIZiJiGAcswQHQduqpBzeaRSaVxuKULpLUV7rYOJPsS8LW0INLdgbJCEiSZBk0nYOXTAFhW0kAMRQTnFosysgPN1h8/iRJkOBMxnir2wxqL6TCoMAwYmRwo00W3wYPJ7IrQODfSoh9+D9DVOA375y2GL+iHxBILGurgKg+jriKCYNBnZ6FRSQInihCYxjshdt+sN5agEM0U0HekFdHNb0N88c8o3/sWynqOgkK2FRhthxZ7loGdlwMgw43k+PzdIVMcHztO1F565y1eRhLRW9DV+VkSLHM00UcxUGMGEBs9mAuHgqqqvSpqLjeiDY2QaiIgDfXQZ8yDa/4sKLXVUCIhiAE/ZFGw4yUDjdGZ51hdSTIDpFIQUymouQJILAGSSAC5DJDOgMT6QHt7kMjo0AsaTN1E3iQoi3XDm03ZtOh9ogJON+DL5SAykBpc9X0KGzEKEVERkBJlZPvjMDUKb8dl+kQ30pICXlHgVkS4JcAfDsLyh9CphBDxSUBFBNmqGiguGXwgAC7gh+hxIeiS4RLfATUbMCyKVEFDrjcGvb0TXHMz9P1HYTYfA21thdDZDm8qCreeAySlyH91ssvOAZBRzPRRnDKgB1JW9kPT73/EkbQdhQ0n8ikOgIx9dMYFQAbfBlusdQM0kwUsFRl/AD0Nc6EsXQj3rOlw1deAq6kBV14GPhiAxDKyZAWCJNopwSfvGVg9Q043kFZ1QFXBJZJAXx96k1moubzt+smYFJXHjsAX7YNuUnTILpCChkAiCV5joDa07C3PE7g8EuIujw0ibIfQ5CIgLhc63UGkg0GIXi98Hhk+SUS4MgQSCqJb9iLglhGQRXjEd9x0A+ZgYKEbJgy7ODAHI5NFPplCojcBrbkZOHAA8v6DEPcehtLTB7ep2jspSEx/fQi9FQdAxj7xS+nhuKBUxX9xoZAjKFWKzSbTMfH55y21Er230E7HhTXacRt3ABm4kYGvfkZBrhuwsjmbdNEqCyNR04Ce8y+AumQJIo01EOtq4C8Po9znOsHVdbyrk/tkmhj2zqf4P+z/8roFjbnTWLYsYXEFioJhoMCyoAbcUqcxEgMMFshmOxGOcJCFIj26wBM7fiMSO5xvZxwPJkEc+MXp8ubjqoFYOo9kNA5y4CDUXXtR2LEH/IEjqGndi7JMH4g3bGefWYyB12Y1LmEkHQApwUjjcIijSDgORpzAXTgAMvbBOWMAMmjRZ4SANuMsWyAlEbrsQsHlgqG4IbsVcBVl0Kqrka1tRKGuBqitBV9dCTnoR9jrRsAl2fxPQ7V3uKGKR9lxFsYXxa49nAuLELsYsggQxE6jteMfDDj64xWnuzpLtWUUL/FsAb0sm6y7B1xPD3p74qg9uA/BrnYY2Rys3ihoJmPvopAtQFYzkEwdRJDshITBlC/FrC6m/WHB4nj77yc0B0DGPvFL6cEBkFKsNHmPic+fv8SKJW6h3Z2fd4LooxvHMw4gJ7m37IWY7SAKKqiq2X8lHjfygSASZZXIRcqAynIIlWHIAR/8HhckfwC5SBVcPjeoS4GmKCBeL4gk2gWMdkYTC1BLxZ8iAJTyKf9um7H9jGVROzMKLH6iasjohl1pb5mW7TZzZ9IQmUuqoIKkM7CScaiJKPriaYh9MZDeOPqiaTR2HkVZMmr3QwsaCM+BY/UuA4AxOLbBQIMF6nUVpiBC8wSQLYvAk4jDlUmfCCIOgIxuso/0rHcA5L/NoP+P5fv3bxlpF5Px+NG9OZPwSRmZopGIMi4sh413lON3VgHkNPdoB7lNs+jqymRBjAJ4FMGFfeFHg5XYN3slyhoqQSsiSIbC4BvqAL8XgiTBL/LFIryAH0rQB4kXjnNDMbfU8KzAxSpxmyDSZK4wA3nNBJfNQIzH0JrRUGCxjIKKWFcPqtta4evoRDaagLelDeHuYyhLttv3a0KCZWeICSABF4jC8s/w7l3EoB2azY7IQJXtOrQM1GA5YtPm4tiSpWjasgk1+3fDlIpcWMWLGKDRTqcOZJRzvuTT+gEEFVU/EoKRPwT373IApGTjTYIDu+fMWSxE40wPxFEkHOV4TQQAKa6wxUUUdhzDArGTXPsXdU6AKrkgyqLtmtJ0A7wMqIzWnBD4OYKcXIaMvwyZSOQ4My3H83CHPeCFIQLS9jUYtYiGQk6Dppl2JT0rDAwke1ERPYqY2wuiUYhZFYamQ1INCOwYmdigxxs6BIsl5DIcGkgtZkGUIVKJKbXraDjLhJFNIufxIdU0D1i5HNKKZbAap+FIVxSNv/gJqv/8CsxguQMgo5zjoz5tAEDKKn4oBMJ/DB7a62iij9qYE/DE6MwF82kyeQP64v9EgoEAk/t02sgsMGEA5HS33c9Yy2IC9gJtmKCaBgIDBiy7clsGgcq7kZc8KLA5wI6lRYU/yavYLq0hG/v61w3omgnTKF6HeZfcWha+XByqooAzAV4rVpjbIXWeByf3xyfIKZQEh7ogpTA4AZrighEOIVdTBTq9CeKc+XDNmwXX9Eb7b7u27kbD97+N6pefhxmpcQBkZFN77EfncqCJZBLhwLdIyP1E5NChPWPvdOL3MGVcWMkFy2bqfenrSDz1DXiVIFxFd4HTSrfAhAeQYRZiNtntAPQA0LBdjA0gQ6fuDmshFqfgWXCbs+tI7N7Gg0LFTnM2kQqVIds0HVi6GLkLV0JZMBdVdZUI2rQmBKlkBps2bUf9D+5FzfoXYDkAMuyQjfsBeR3I5OOWx/3PQkB5NnR039Fxv8YE7HDKAEh05eo6Lha/2sqk/x8AITLSL8EJOHhn+5YmNYCczlhjBY/xAotT3Z9hgcazaLnsMqgfugnn3fp+cB43iCjarraBrK8BAKntBxA4AHJWXw37o4F9lAAxIspfMFzKC+X7t3Wc1Zt4jy42ZQAkc/7qKq2v7yqSy/yAEhJmdA+OAt7IZt05CSAjM8HZPZq54KJJ7P3AdcjfeTsu/9D7IYhCkdbEoogl0si2tNv1ItmnX0b59jcQ7GkHXJ4TXFhctBPpez4D02HjPSPjZyd22DtZKwaX+x7RL77k27Gj54xcbIJ1OmUApHPpqnKXmltNdfXHNK+W2emSQ1XwTrCBmgi3UwqAsEyoI+ueQvf/3oe5b22EwHZ6g7OCJsKDTJZ7YHM0msC2a29E6s6P4JqbLgfN5aEnEtD6YogdakVh7z5g+w74N78Nr1VgpTMnus8Yj1isE/nPfh74yj+ipizgKBKO8/jbKdWsoNQl95k8/zci714f2L0pNs6XmZDdTRkAiV11FePCWAVe+jk5dLiC9sU4RlrntNItMByAsJ6Y/3/bU+vR/MvfYtWzD0ESXaAef+kXcY58xwL9ALL5upvQd8cdWPX+S5Ddsw/5zW8Bm96Asult+Lrb4UUBXCgAKpzIhWW7Vgwd6UQP8JWvwP1P/4yIo4k+7jOMsESNsrBlzWzqIbr+SRo3/xx545nUuF9oAnY4ZQCEXnutHPWHFwsu91rz1U0r0N1bgUBRq9tppVmgFABhPbW2dqFt41bw//sLVOzZBV8mBeLzlnYR56h3LMD86qqKtulzkJw+C1VBD6TDe+3qdVIwwaWztuYHU0Sxtx6DAvecaQAFHbroQu/HboP/1htRsXIFRL6ovTK4OZroY5x0yTRI0N9Bzlv4Oij9ZrC7dTfZurWYq32OtykDIC+vXi0sqp85S1CEz5nPvnQ17YtNJ+HgOT684/t4pQJIRjMQ6+hF9IUNcP3pOXjffgvuvh6bsXaq6puPdiRYSnLO7YMqKxANHXKsC4Kugygem7bdjuMdBw5qU8oTNYeUvwxWXSP4xYthffQvEJg/C8HQqXeCDoCMdnSK59FYAvB6DgsrznuOI8b3fRdccIisXdvP9T+2vif62VMGQOiaNXzKEqdbPP0bc8Pr1yOZnuMAyMimZ6kAwnplQV5GEJh8+gVYjz2BwLPP2oSDdpkFCzoO1qwY2W1MuaMH+K7sxepUyR/Mb9ifjkxNHaaRQ/uiC2HdcCPCd9yKmoqgLX97uuYAyNimFAMQ4nU3k6XnPS+Y5nd9qxwAGZtFJ+DZNoCk1CaD4K/pm2/fgFxurgMgIxuokQBIUT2PwmSU5IeO4shrWxB+7An4du+EnEqA83sBUXQy4UodgoF041PVl7BsrUTeBpF0fT2ar70GdR+8BpHF8+Atj0Bi9PFD1KU4AFLqIJz6OBtAPO4j3HkLX+SB7zgAMjZ7TsizWbFx9IrrayCQW7H59Y9B1VaQ8CDKhwl51xPrpkoFENW0bIJBdz/VeS6TQ297D7DlLRS2bEN+2w4EDh6GK5OExFmASxm5IuDEMs17cjccy/7RCtAJQbR6OoQF8yGsWAL9ogtQNmcGvOGALcSlmRQ6484CPT4mg2/YAZCxDR+N9YLI0naybOlD1MBvwhuea2PlqmPrdXKcPWVcWGw4Eh/8YMgC/z7rlZe/CJNeQcJVk2OUJshdlgIgzPEb7+xFOpZAqKYSbq8bIhMqB5BUdfQcOILeDW/A99x6KIf2Q4r3QjFN8NQsqsoOpFaPRyX3BLHbuN3GAP8Xo50nFnTFA8stQ68oQ/Si1XBddTnCSxeiMhKwL8l2gKqqIdXaCV2SIIWDKPe6wJ9E1+IAyNhGiMa62NxdT5Yv+y9eFF/xv/hidGw9Tp6zpxSA9Kxe7ZUMY47+5ptrCSde7wDIyCbqcADCPrlY6knLH55G+ytvwHPLdZi2cDbKykP2hex6K9OEWlDR2ZdE1/pNKDz1HKpf3IBApg8ugYIL+Gy31onB4ZHd5zl5dD+hopUsgKpZmKKOI0tWoXD99XBfdxVmNNXA43FDFITjfF7Jgo6O9h5Ef/oryHNmofzaK1BfFQbPn6gZ4gDI2GYMAxBY+p/4xYu/RS3r7fDWrcmx9Th5zp5SAHJk9WollLOqqUK+TVPZD6Ojl5ycOz95hu7s32mpANL64GPo/c3vUGVlkLvwYnCrLkXlRcvgtbmbOJvBNqebyHb2IH+kFYVDR5Hbtx/Cnj0I794Fl5YHV9BADQtEEUDZDuZkoaSz//hn94r9fF2MgRdqDgYF8oEKJGobYc6eAdfi2XDNnAVh5gyI9TUIeFzHdeNZMefRQy0obHodygvPgtuyDeaH1kD660+hrjoCwQGQ8RlLNkaGAZQFNepRHrGo+fWCKLbUb9qUH58LTPxephSA0NWrhXaeD3gamv4D7d23001bvNStMD3SiT9SE+AOSwWQ9gcfRfynv0DjttfQPWMeChddgrIrV8E1azrkmipIoQAkjrMzspi0bDSnIn7wCKztO+HdvAVcrA9mTxR6dwxSOgGXrcingYIHYcVyQpG48JxqLIuK0dMz0IQBk/DQBQU05Af1yrBCIRQaZkGdNxfc4gVwL5qPqrAfilR0DzLXYSGTg9oXg9nRiY5Nm4FXNyCy6VW44n3I3vM5h8pkvCeMYYLkCiBL5kdRWf4Q39L7dZ/bTJL16xmGT4k2tQBk7Vqubfdu2Rsu+2ccOHanuf6NJhLxArLDzFvKbB8JgMR+9ms07t8JLp6AxovIVdUgu+ZDEK6+HIGlixBxS3ZshHDvFLblDQvRgo7YsTYk9h1GdttOeNa/htrDOxCOd8KwZPAeJrzEpF1PAv3JFjM5mcSRVZ2rBsysAYHL2nTzyVADChctAS5cAX7ZEshzZ6M26IFv0HxlJH5MilczTfQcOIrU61tAnv4Tyl9/GUoyCeoNwox3IXvPZ2E5XFilTPPSj1F10GgG5ILF+4Wmugf8ZuFerFunT5UAOjPUlAIQ9rx07VqSbOtcQ3fuvMPcvOUmEikHZFfpk2YKHzkaAOF1zdbqtkQJhjuAdHUt0rNnQ7lkBXwrlsA/azoCdpop0yan0JhEbF6FnstBT2Wg98aQa2lBpvko0s2tyHR0IXzkIOY17+z/8pZBeRd4twAq8CfsTCZEHMVmae1PyGGpgEwAyzBhXXQVDQAAIABJREFU5gxQM8/UScCgsCtUj76aJmSmN8E1sx7hxjqU1ddCqK2EEAqB93vBeTyQBf64q4rFm+J9ccQPHAH/542Q3ngDwqFD4HI5iNkUONMq1o04ioRn5q1V86DRXvALFvyBzJn7YOAPDz7CpvGZudjE7HWqAYg9Cqnbb3+f8dZbt1sHD36GRKoB2RGXKmV6jgpAaHERs3mZ8jpygox0KAxuRiOUhXMhLpiHwqzZkOuq4SkLwedxHdfpsxUFLYp0IoVMTx9yHd3I9fRBbj2GSPM+5FJZCKkcxEwBiXweci4HpZCDoKqQdBWcrsIyVFsyln0r2bsdVlB3JooY+xlZqWbacrNMsJaJ7BIqwBIU6Eyv3dSRc3uRCEUgcyJknwQ+6ILuD0KvaoBeUw+trgZibRWClRGEw36ILsUmPxxw2DG53Hw8icKxNqhHWmEePgQcPgBufzNcx45CSiZZSuk7vFiOpG0pU3t0x6g5G5yFphk/pnPnPxx6+vENo+to8p41JQGk76LVc/m2I2vMeOxfiDsICNL4CABN3nlQ0p2PGkAGsR7b1NfMXZPKAIqMTEMjDl1yObwrzkN43kxEGmrBuxRIigxREsExVxVj6+i/Q/Ytn1ENdKVyiHb0wNPRBndbK5qPdsPb1YVAtNdeRF2ZBIR0DCQdh2GKTEbdLqbzuER7PzDwmUgspi9e1HMYSWN9DXjNGEByYNK2FgoFtpOywGQJeUEHeB90bwj5ynL4LBWxyhq0zpqPSFkA/roqiA11SNXVozriR9gtY8CZyu6mWGBOYTFGXVUDzeWQiqeROnAI6Y2vQ33lTUQO70FlqgvUE7RZj9/FMO0AyEiGtfRj7XnMxiQBrqL829y0ab8LvvTSlJCxHWykKQkgmSuvrNQgfBgE/02aW0Cz+eIXm9OGtMB4AIh9gQH9BHshJ1ANC4JCkKurR9vSS5A/fxkqFs1B04x6yH4vRJ633TwDjbm6DJPCMAxwum7/MO1zraAhn1eRzuaRSaYhRHvh7e1GVzyLWDILKZXC8nQnCj1xFDKFoip5Pg8jp0LLjYz7TnKLEOX+ALaiQHbLcHkVHAlWI+0Pgvg8CIV9QHkFzPJymJEIIh4Zfp8biscDQeDAsRiQKMISRQjsGTlyHCjZ/oXtvjKqZmerZfcdgvba65De3AHXkYNwp9ptgV4eBDxh1DA8ijwxJ73SDoCckbfa5hzzuECnN7APiS/D1H8feumlY2fkYhO40ykJIKygkEqumynH/TfZvkemqTRPRSeQPtw8HTcAGXwhtjUoqCDUgOr2IFVeA60sAHdNNQL19dAqKhFrmo58XR08fh+8IT8CPjf8p0h8sAvnTAuqYaJQ0GxwkHNZpPMq8qoOrlBAZSEFNZVDPq/BYLUVmgZLM2Dopp0RNngnwv7NmnRS2iv7nayIkPozoHhJsv/tcolIufzQFAVElqG4ZBAPK/ZzgyoK3JIAReShnKK/nGEhqxnI5FVku3tBOzogtrYDrZ2QOo5C6GyD2R0D39lnZ6ZJtAAiuUD5YVKcHQAZblqP6u+EEVr6vRYWz1cJ6Bd4aj7ie+SRKSEiNeV3IPSauzyJIL0aHP0m3fTmNGSzXuoE0od9kc4IgAy6KnMB8YYOmkuBCiIMfxiZcDna58xHcuZs+KvLEKquQKA8Al/ID87nheVyw1RksEWccT6xxZ4/TUaWzc/Fih0ZtYdpQWP0Hmw3xDKZAKi6CRZ3GWgFluMPQDnF7pRdi+0abIDhiE2TLvKkP9pyalPahZYsY0o3UVB18JoKTlWhF1QYsThyiSSiLN5zuBX84WZ4mpuhHG1FMNYBr54Fcfth8QKsk2M4Q/FkOQAy7LwezQFEzQNud4Zfcd4xSrivm4r4fOQ3v5kSGiAOgKxdy2VbOheZlvlx8/E/3mxp1jQSKBvNPJpS55xpADluTHtBZDEFCha8MAsmLHDgIj4QnxvpUDm6qhuhLFmI/MwZyNbWwV1ZhuqwH+UeBV5x6BqRd0U7jidJlR4HsZ1NJ+3fh9vOMydZoqDZLrWWzl64u7rg7uhA39E2zNy+BYGjB5BNJ+COaZAIgeASYA2uyj8VMPYXHNpJCqdi6nUA5Iy8ozTZB3DWUe7iy34vcsKvvU89snsqpe8OGHW4OX9GjP9ed8qyKfN33lmr581Lze1v/yMtaIsJ7afPeK9vbgJf/6wByIAN+hdHVpHOdglE5O2iT12QUJAUEEWG5ZKhu0Xk2C4kVA0arkImGEKgIohweQCeSBBtkSpYLgWKKEByu0E4Al5g/63Y8RXO1tRAUWypxDfCjsGYFnTmggNbS0wQVUMimUZW1WGoOjzpFEhXN8x43OakyiVzcHW0Ith6ALF8AXLBgJI3oGY0+PUMJD0PgwlEGRQc4UAEzk7usNORBzdmC8aHldVse5gBD1JllXCnElAy6ROPdwBk3N8oG6wJBZGFnWT6jP+0OPPlyHPPtY77hSZBhyW+LpPgSUZ4iywOYhbMuSQW/y6yuQuRztpfcE47vQXOOoCcdCsD7iY7CG+aoCx2YmqwYCBDAd0dhuqLIOkLIFAeQCDkg9vvRUc4AqpIkG0AcUHnXTBcXiAUtGk9eCZ0pUjIMvZgSiFTCz6252GxCntOsPoUIEcJCiAQLAuKZYLTdOSzBQimAaWQgTsdRyKVQY4BiGbAlc6C9ERtSnvdMpFP5eDv7URF3zFoFOCJAMHOu+JB3BJIf0zlXYDB7DAAGiw1meNhyB7oLh+EaXWg0xvRLnsQeeM1hA7tB2ViUwOtBAApmBR9bd3Y+M3voen1VzGntx2G6Mg9n+5NYOANn4fFt94UQv6vUkve4V//RN9UXDumLIDQa67xpDXUm7r2E8RTq2g0xtspkKV+gk7B2XIygHgj71Z0ZG6a9oceRfx/fo2G/TvBszqQQWm8Z8ps9ktt7wQsezfAcmBNu7JbhYAMiF2XUWwJsQxxbzkSkbD9b1akZ0aCOMSJgGEiZGmYDgOCIoHwvJ1Om9ApOimPPnBw6xrqoSNYUJHpTcGt5hFK96A88c5HKAUHAwoAEZwkQvBKdpzFYv0xoLIZdQerCQ5hGfbFa6cbW6CFFDS3F/n62cgvPQ/eay6HuHwJ9h5oQe0P7kXlS8+BRGreBSC5ez4D68tfQW1V5JRkig6AlDgzGZCzXWc4bCLk38h53F+0qOdg+IV1U4ZAcbClpi6ArF4tJD0eHyqq/8Pate86unNvHQJ+hxdrqHUsE4dVFkLhv3+K4PnL4YsE3yV6wACk53ePIfW/96Fy13ZwZwlA7Nu2q77704T7/5+a7HcMPN6Jb5gQYBAe5gCtOQM4UYDKFnQKCNSCxGIwg3akjMxQZz0RgKMUEqXgLQumboCRsQjUhGBpJ1iPgQjYD6sZ4YuvWsmgMagnmskhzwnoaJwBYeEcSEsXQ1q2DJHKCNzlYeQJhy1v7kbdD+5FzfoXYJ0EIFy0E8bnPgfylX9EKBI84bnYXTlsvCWCBzvMMIFkCtzMpkOYM+spXsv8q6+6Okl+9rOR5YGP4JIT+dCpCyDM671mjZgMlX3OfGPzh+nuvRfYtCaCk8572q17Jg4jEkT8+z9C2crzEa4IH1+WByYSW6pbn9+Avgd+h2nPPAKexZYmWoZbf2zFloEd1AaqKAaK+E62w+AqixOO6c+KOqXraSxvP0siyGtIlpUjx8Sirr4S8oxGSNMaIDXUISCLdtwmlcxg06btxwGE9gMIo01hackpxQX5038L/9/eDbdLsQsqB+CUPRNLIe5r6cDef/oWarZtRkOqD6ZTF3XqkWNZgtFekDmz3+SXL/9DoLfj+3jmGW0qBtCZgaYsgLCH/92aNfzVJm60tr/9UdrZeSvxRRwAGWLBI5kkjKAf7f92L6ovfR8q608tyHVk5wF0PvksZvzwOxB1s0gV47gGRw4lTKo2msaRVZchf/uHsOITH4YsisdpTRi+GKqGZHcvdr38Oqp+/XNUvvk6ECwqbXKGbu+yjl24GuGP34HaG685ZZpxWjXQe+gYYp//Z4T270bYyDvxwNONFgOQdBRc07TnhGUrHvQVsveTdeve8Y+OfJQn9RlTGkBYNlb8mg8uIF1dd9Nc4XMkX7Djs+P+JTmpp8igm8/kobv96P3036Dyxg+gfOGcUz5ZOp5Ccss26P/yLZufSVYLcAo1RzEJbACJY+sHbkTmox/BDbdeeVzdke0gsrqF+NFWJF/bDP7+BxE4chCuXNquobEzhXJpGCJBx9f/HeUfuAo1MxpO+cUYT2XRs2sfyD98EZ4jLXAzYhYnoeRdA8Zsans5mQSz3/tjblrt/xtYvPhtsnbtlCJQPHnXPoqZfW6cwgAkfeWVYdMXuovLF/7B3LqznFJLZBxNTjuFBVQdmqig9eJVqP7ru1B99aUnUIwMnGHoBpLtXdj7+POofPgBRHa+DeINjsr/P6XHgXGGRRPYfN3NSH30Ttx4y2oY6SzSHd1INR8Dv3M/hEP7IB45CP5YB0RNLSYtEAIuk0SyogJ9F16Mik//HcLzZ8PjPTVpaMeRNrS89GdU3fsteKJR8LLi7BhPNfFsxgRoZMHsTrhd3xM412+9z6zrm6ruqynvwmIGYCJT6fOWXWdFY582Hn/qQhDOR7y+Kb1une7hWfaJRjh0+sNQvvQZhO/4sK2xfaptbKagYXdLN4I//wkCTz8N0pO2dbvsYLLjziptfrFsn1QGuy65HMlrr8WKS5cDh48is/cAEnsPwL1jNwJdLfCpKVv3g9GasEwtoqtIej1Ive8SaLd9BHMvPR/eUFEn/eTG6FzaXn0Trfevw4wnH4Oi5QH2he20d1mAZtKMCDQlXn7ZqyQc+KmvpfFZsn7tlBGPOtWUmNIurAGDpD/5twvNjvYbjZef/zRkTzXxFjW8nXaqFUezKawPfPpL0O/+G1wyv7FYiHeKxtwsfdt3I/HHp2F8538QlnVIEnHcWSOYWJxpIlbTgHhdA7RQCNUbXoPv6BEW4AAXDACSeNzdZLtYCllwsW68dtvdcN9xO1beeLld1X66CqeMbiH6q4eR/JfvoMpMQySsSM5ZFk45nzNxoJDtEi+65Kd8dc0j3gfv2zGCoTwnD3VmCstCuemmerWlZbW1Y8c3qTfY6ADIEHOdVVznsuhdej7Mm2/G9Hs+AVHgT7tAaak0oodbcWTT2yh7/BF4d+6AnIiDeD3FlGlnsRp6YWHMw7ICg1G1CzykeAI844xnby4jAGXFjv3a3JQRMVZUoP2qKxG+6XpEli5GqKrstGPDdit739wJet/9iPz6lxC9/qJksNNO/UHEACSbbOMWnvctvrLsucCf/nRoqpvKARAAseXLA0TTzqOa9j2a1uZDtRRb5taxzrvfj/5CqrzihnrBBbC+9o+omsaYcr2nfZeYO6s9moL05FMgG14D3bETcqIPkmGAJ07AdrhFyN5ZMCVDy7Kr0AdqSeziSVaZzvTQQ+VQGXvx0qXQP3gtGhfNgb/s9DvpgmYgmswg9tOfQ3n6SZTv3gnLEwAYu6/TTrQA20qrTNuF5ojC7UUosFb0eDb7Nm6ccuy7J08NZ4kslpjxhY9/vF51ee61Nmy+xDp0rJpEfM7X8RALCROEStXU4vBH78K8mz+AyjkzIIhDLz5MoyO6bSdif3oJ7g3PwdfRDVdBB2UjQIoFd86OpITVmwlWMTBhFGGmCt2jILHsEmQ/dCs8qy/G/LpiGu/pGtNT6YsmsX/nQTT80xfg27MH8EdKuPAUPYRltEXTIDWVrdzyhRuEfOHf+rLxI03r1zNRmSndHAApAghJffKTIXDC7eafnr/D6u65hEQqioua005tAcaSC4q8CCQ/+yX4rv8gps1tGtJapmnCyOaQ742hfedemH96Ee716xE5uhdEZpoZHkfYa5j5xnYdpJCzKe/by6Yjdv75sK5chRkXnQ9vfQ2UoB+ufk6t03WV1gwkN76J1Pd+hPCeHZDTRfp8p53GAiyzLdoDEvBvJMtXPCgI9CHfE0/Eppr++ams4wBIv1Va16xx+SXPeXTv7s9b6fRtSKvF4KTjoz/9umLoQC6FrhWXQb3hBrj+4gY0lgfhYrrjQzSDBYb7EtD27gfdvhPWnp2gew5CaGmBK868AjKIJDG2Uyegy0Sv2I6D2VrNIemJIFNdg8KsaZDmLQK3eBGkhXNQXV8NlyyeVguFDYdJKXK6icxLr0J/6hmITz1ja8fbrjBnnp96xvaTWMIng7pcf+Cqyn+Yl+UtNU88kXMA1/HyH58DdM0avqsrE5Yr/V8mseSn6Nvbg1SUiENtMsRr0k8Jks4DfcuXI/6Xt2HB+1YgXFMJqYRUUFa+m8vm0HO41d6N8Btfg3RoN7iUCV43IDD2KVMHo9q3WXFZwPhcX+gG+LwYIST74UWokgxDFMATHYmGeUicvxKFqy5D04JZKI8E4BnGdchGUDdM5FJpZA4fg/HzX0F86SV40wmYLPXXKRoc8iOJ6Bol5y1OIBT4hZSOf9et6z1k/fopnb47YDBnB9JvCebGwurVfGrBgg/TQ80fM1568SriC4tgtN9OG9oCpgXTUKF6JKS+9E8Iv/8qVM5uKikHgXE1mYygrlBANJrAgeZ2SK9uhGfzZvh27oC75yg4nQeRPOACTMKVO2d3JXawfIBNmFWUa3lYoUocmrUI3YuWwL9iEZouOA/h+hoITP9EEMBzpWmYdMVS6NuyHa5vfw/eo4cg59J2QP6cB+Sxvrv5DGg6pgurVr1Amqbf5z9c+3usX8s4NUtXHxvrPUzg8x0AGTQ4DESSd9+9jOw5cIu5c/cXobhdlOkinOtfvWOdoIz/hXEEWTpyTCHwiqtB338tapctgtstQxhgvR3mOiwzKJ7Jge/ohNHRBa2lDdr+PaBHO0Dbe2B09SCY7ICrkAMhEjiXDAhFN9ek+Yoe2GEwW9hZVCasggGOFqBJElLeCuTraqBXhEEqyhCYPQt0ehNIfT1cFREEK8JsWp42NfdkE+u6gaNH2qFu2Aj5hZfgfWMTpEIebEgmjc3GOj9Hez4bK10DLeQK/Py5/0Wapv/B/9D9mx3weMegDoCcNLnSt9xSYbX3Xklz+XtpLFFhaboEJjjktKEtMCB4lImjb+Y8JC+9ApXvvwLy3FlQqioQcI+MHiZvWshk8sgeOQbzaAuM5hZkDx2Dr+0gpL5egKnxaRqgarauuKxmwFOTCd+CQgRhsrbcaVQmz9QHwYA2+WBLsd8x1kPdVgMBSz0wbLp4ASwVWnN54JUkqH4ZaiQCtXo6tBnTYDbUga+rRqipAaGyEDwexSZCLLVppoV8LIFM8zF0vfoalFf+jND2nVDUXNEV6LithjelqoGIgkb8vh4+4P2aUBF6wf3kk+3Dnzh1jnAA5KSxZrGQVLB8GRGFbxtPPb/Y6umNkPC7hZOmzhQZ2ZPaQkmZLFQiILp0GdJ33A7vVZdhwbQqW4eCUYmPtNlp+KaFeF5DtLUT+SPHYB06jPxbu4HmFrg62lDRsRtenYlHCTCpD4JPAlgQ/hQLZbHSmv2wngffT6leiVOfYysmntyYcqJqwMowuQgdOaIhSwyE4Edb42zEF87HnMVN6FywGHTuHDRMr4PPJcHFcyMCjIHL2mSg1EIsW0DX62+h96E/YsaTD8GbL4AVyDq7jtJnH40lQCLhPv6KS98mhvZ/+Tta3nJiHyfab+Rvc+n2n5RHMjdW4uN/20iIeYf55BN30Ex+EQkPnVc/KR/0TN60Ydgf3YbbDT3oRXbOHMSuuBa1V7wPkYZaeIdJMz3VrbHaBd2i0PMqzHweyOVgpDLIp7LIJJJId3dD64uC9Ebh6epFKpWFr6sdDW3NNjMtcxcNqBZaeQNUZzFQFsbni6JPNpiUGhdlewH26rBdBevD/lIF5ypyqA1k7zHusGhlLZIV1VCDIVjhEGhtJQS2s/D6IJeFoURCCPhc0Lw+UI8HLrcCnmm2MxGqEY4Ru5NkPIXWvc3gnngW4utvQDl8AB62O2OgyYoERwHgI7yNc+ZwGusFUaSd/KWX/pYS86Hgo48ec9xXDoAMO8HpnXf68wbmF3bv/DyS6atpWg3bDL1nQZp12JubLAf0V6xTNYes14fO2YtR8b4V8CxdDDJ3NriaGri9LiiMzmQMrWBYyKoaEpk81GQaiCfgikWRSWXh6u1BeXebrVGuaQYMXYfFKNLjaZBMFoKhImlxyLOEJ8OE1yygKGA7RGO1QaIMjeNtL1CAs0CIAc3lghoqh+KSIUmSTe8iEECtqIJaXgE94Af1+8GVl0GsKIfLLcOrSHBLbM80+sZScwsFHcmePtAjR2Hs3YfMW9sgbt0JV2sb3GoWxONy5u5ITGxaQEEHPGIaHvkFsb7xOwYx9oRfeGFKytYO+TqMxK5T5Vg7I2v+GjG9qvyz1s49txmbtqwgTD/biYWMbgqoGmgiCc7vQ27pUiSueT+4Cy9AuKEGwbAfUBQIggCOG/lX91A3xL7IVYuiL51HuqAjr+kwCirQ2wchmYRSyOOYbiGmmjBVHZV6HuJJKoXv6p/FDzxuZHkBgsCjUWSCtkDG60WsrAKhkB8+l2IDgyyLCEoC3ML4FqSy3ZhhUViaDjWTQ7qrFx1v7YDw4nr439iE8uadoP4yWwnScVmNYsqqTHUwDX75wgPczGkPx7pa/n3a+tX/v+rg1NX9OJ0VR7pLHsVoTM5TbFfWx/5qNd286Q5z/8FPkUgVCNNJcNrILcBcSKZpxz9MwkEXJOQbpqGwbCn0ledDuGA5KqvLEPS6xvQ1fvKNDcjOGqYFtuhaFrUlXmEYYO4lVqCnsX8yTxSlthZ6SS8Ex8FiLiYCSP0nmBxvy8DyPG+7oBhDMXte5joqMQmtZLuySvLuZBapw8dAXnsdrg2vILBnK/i8Do6VjlADlBOcQHnJFj3pQCaAFu0GaWr6Iz9z9oPff+7JP64t+iuddpIFSnpfpqrV8rd+pDHf2/4R5PP/jp64nXLpfNGNYTawxVsvxh90twdqOAK9tgb83FnQZs+BOWM6+MYGhKrL4WfuLfa177QiWWJetaVr88faoR9ohrVrP0hPB4S2VsjtbfAkekFYjEOQQB1X66hnjR0n4wklIa9ORfk78LsfCq9fv2vUHZ7jJzoAMsQAdyxf7vYtXnqDaVn/YW14rQrprEKdXci4vBJ2tlYuD2qYIH4vOptmIzFnDjBvFqpnz4CrphokHILg80BSFEiKBEkS7R3CuTppB3ZMbLekqToKuQKonSyQhtrZjfy+fUjvPgRu+x4Ed+yCx8hCZC40F6N6dwLk4zExiVoA3EqOO39ZK6H0X8xjzU+Ft251Yh+nMe65+i6Ox1yySRYz99wz38rk/sJ49JGPUYtMIw5r6bjY1u7EzjllgGDnngJ6ASikgUAZDs9dir0XXAz/eQtQNaMBVXWVqKgKHxdHOhcnLovZsGRfTbfQ0dGLlv1HYB44CGPjW/Bv24JFbTtgGRIgKOA9TEiqn73YyawatzlJU1FwMI/yV1z9G15SHvas+80uJ/Pq9OY9F9/DcZtMrKPUxz4WIZa1yGzr+A/aG1tO+xKC7SJwXtrxs3M/pxYxDVBDA3gJGV8AqVAIosJD8rhAKquQW7AUfFkEZlUl1NpaeMIBW4fE43bBK/JgarmToTGsLJgWcrqBfDYPKxZDui8O2tkNb8sx6O09QHsLuK42GEkdNJWClE0iqKUBytxUAojYrwsyGR54Mtxjf9YgiQQNlAW3kXDZ13iRbPOtW9c7GW7/vbrHSfLKvVfmAejy5WLv9OkRyRv4Bt25+/304KFG6vY5AcozOSSMgZbVbZiM7TcNyzJR8AYQmzYPCAShV1RAra+DXF0JVyQId9Bn05ibLE3W64FbFlFQ3HbWnMRICDkOIivMY8HtM3nf/ZUhLENKZ/xglgXDZNlSKrh0xk4kQL5gA4LBqsTTORQSSYidLcj0poCePgQ6WmF1ReFK9MCbS8CCC0zczGYmdtQCz9zosfmWS4PMaGohc+c+Z2a1f4lpyZ5ZzzyjnrmLTv6eHQApYQzpmjVSOhj5oL7+pbtoa9tNCJRzdsDS2YWUYL1xOKSfJoWwAsWMBqqaNqlitqIMhs8Lg6UH19cjNWsWuIY61Eb86KusAcIR+AMeuCURbkWCSxZsF9hANfzgqviBoWS/G+qlsOMU/aUithCW7X0r/sIudqSw04VzBR05VbNrUIxoDGJzM8BSiLu6wR06DNe+/TD6kkAqgfJoMzhLsTVROK9k12ywZA0nYWMc5k4pXTDBKNMAkj0WV1b2hLho2QNer/Q4WbdOK+X0qXyMAyAljD5du5bLHeqoNHOxu6xE+u/NrTtrwHMiSqAsL6F755BSLFDk6GCiFja3FGN4t5gmOFtoeQ6mKEJn+wuOfbCbMIPlyHnCyCtelNECYoEIusuqQUMBKF4FLpcMub+uR5EFeJQi3xkr8FP6//tUt8VEsbKZPHIWgWpY0LM5qAUN+byKfFZFvpBHbaIX1Yko+rIW3EYeSra4u2DV8IypiwcThVJh6SZgGhBMFYSye+dZBpCjzFjKfBjPY9iu0DB0ftGcVup1/4+l87+JXLqik6x16j6GM7MDIMNZqP/vjCMrG6m8yujq/YT1yqvXUo7zQ5adXUiJ9jsjhw0w2/ZTlVBNB9XZR6MBTnZBFd3IcxJ8VEVS8SLmDQJej12rIbKffh0NWeQgS0XnliyJEIegWmG1JCylVqUcy+qGWVChsbRkprZomdA0DeX5NCL5DNMkg8vSIBkaaL6ofsqJAojEAuD9zjTGJOzsZM/I9CipUzZ3VBXEtFLcRec/TSJlv36r7fALlzt6HyWZzwGQksxUPCix5q4m9PZcSY+1/DPUQp1lmiLLu3faxLOAzX/VDzC2g8mOqZh2UZ+ZM2CpLOdpoLH/HvzvUp6HUbC8Q8PCyTx4d5GUxHY/9csh2+DggEQpBn0MuvlCAAAgAElEQVRvjjE0EMIbnCK3orb+XpSHnw8++vDh9+ZmJt9VHQAZwZgd+fjHlaDBzeF5slbf9NqFtK29igSZdrpjxhGY8b05tD9OYXPwMqbHEyivSmXhPfnWB407w4n+knO7N2dOvDfjPJKrsthHogekqrJbWLHyDZ7Sr3s80j7yq18Vt4tOG9YCzso3rIneOcCuC/nEJ8pMXrrReuXVv6TR2CoW+Bz4yhxBV86hjgUcC7yXFuhPHWdknwgFN/IrVz7A89YfvPff3+vUfZQ+MA6AlG4r+8iD114rl8tynXmo9bM0m72dSybKqaQQmyrbaY4FHAtMDguYBohWoNTn7yVu9+9pTfWPUma+uWn9emf3MYIRdABkBMYaOJTtRHo/cfeHuIMH7yQbX70BoUoeimcUPTmnOBZwLPCeWKCQBY13W1i05CnS0PBA+IlH1zk7j5GPhAMgI7eZfUbPRz86k++N3kQSiW+hOyaioDkkdqO0pXOaY4GzaQGWTAGWql0Z1i3Z9Q3i8T0SeeaxPWfzHs6VazkAMsqRbL3oIpe3tnElIeT/ppvfXGylM2VweUfZm3OaYwHHAmfNAvkMiNcb5S5YsYvo+reMrtymyBvPpM7a9c+hCzkAMobBzPz931cZRLhU/92DnyUF/QLiDYm2TN05yxc7BmM5pzoWeM8tUJQ2pum4TiR+i3D9LT/WNOul8od+0fGe39okvQEHQMYwcLvWrJEaQiE/7ej6tNncfLPV3HweCZTZmgxOcyzgWGCCWYAVdCb7QOrqd3F1tY8KTY0/9GYySYeyZPTj5ADI6G13/Mz4pz51GT10+E5099yNZJ7YdQYDlcbj0L/ThWMBxwJjtAArJOUJqN8NLhL5Namq/k1w3YPPj7HXKX+6AyDjMAV6b7zRJ7j8H4aufwNbtlbQvCpTSR6Hnp0uHAs4FhgPCxBNBXEpGlYu76Oc8K9Cd3Kdf/0TfePR91TuwwGQcRh9tt/IfuzuhWYqcavxwnN/BSLUE1/I4TgaB9s6XTgWGKsFGK0NTccZXU07/4HrfouA5+FAXd02hyxxrJZ1or1jt2B/D/Sv/zqQjKZmmQd2f4r2JC4nOX0WvG7HlTVuFnY6ciwwCgswjfNMDlCEZhrxvyItWvBzq6xsX/AnP2GI4rQxWsDZgYzRgINPpx//uBK3rKvo2/v+kvRFb6CaJkEQCNN3cJpjAccCZ9kCrN7DMCgk2aAh/zPWjMYHymXhSbJuXf4s38k5ezkHQMZxaFmF+tHVq+VI44xPW9HYl80XXy2DLPPwuMbxKk5XjgUcC5RkgWweVNMs/vKLk4iEf8jHe//bt3x5zHFdlWS9kg5yAKQkM5V+EMVaLnHboUVE06+nmcwXrIPHwjSWIMSnlN6Jc6RjAccCY7IATRdAwkHKzW5MEI/nJ0SWH281C9sWrFunO5QlYzLtCSc7ADJ+tjzeU9c113hc4cqFVJG/Ym3adiHt7qmBW5oaFN8DIk/D2PUEAvXTUZ+X2NcJbkT2j5FQqQ+6xqiEnQbRxA83lY73P6CJO3DCSO73VBcZyT0Mso8dXB6pvYZ7yInwd2aPnAZSUdbOrVz6uqVrP0CfuiP8wrrkRLi9c+keHAA5Q6OZ/OQnwxwVL9e3vHU3TSRWk0JBoQLTUe9XojtD131Puh2Qm6UWLBa0ZGv4yYvkSTc2sJiyCUhYzQz7GbDNgMKgZb4jQF7Kg/WLNxHWj93fMNN7QAvbBhHmgOyXlR2uhsd+XguUVTUPes7hnplwAoo66pa9cDP1dY4wSV5+5OksAzailm2jIiBTkOGkTWwbcf268P26KOx350qcjloghgEqSXl4fC9z82f/jGj8huBTv3WC5qW8QyM8xgGQERqs1MPp6rVCsqbbR2jmL83m5tvMt968kAuUA/K5Fw+xX9h8FmY+iTQTlB1uEes3IiPAlwjAKmZ4bxhEcdtqfkTXoeUzyOfT0O1lsbRW7I+HCzKI38f0aU8PIqywTNeRy8Zh6BqTUodMAMETAHH7T5+CzcBG10HzKahqDulSbw6Aj3hAYKFA8/ZzuaDALXpAAkpR4nY4wOs3gw1UpgkrFYVmMHldlGQn9rKLABTiBpFkFHw8XCkVAi+CeIu2n/RNzYMme8HNnP1nUl3/O/jl+4OimCbr1o1UcnLSm+JsPIADIGfYyvG///wSHGm+wepq+zva0RUmBpXPGep3wwTN5WF4FXD1NZDnzYJWUQHqdpf0RUtzOdBoFDjWBuvAQXDxJCTZDSOfBp03B7jkQhCfv6S+2DByhQLM7l7kd+2H1HIUQkED7/K8a2FmbKwm0y/nLHCXXQxhepO9E8hv3Ai++SjEVNYGkXct6KoGS9OgSxykuTPBz54JvboaEMWh07XZTkXXYTz+rM2SJq5YDFpTA/3gEVhv74Grqw9EFoAhtNiPe7vYvetMh12F0VgLftZMiNOmgfj9Q98Dx8FMJpF+4w2IHUlIfj/EFQugNh8Df7QVck8fYI/bJAYRRtHOQ+UqK2IkEPgxgpEnQk8+sv0Mv+JTunsHQM7w8L+8erWwqGn2ckHgPmdteOUSGk/VAhIHofQvzjN8i6Prnn0B6wYMw4C1ZD7k1avgu+Ya8A31IB4PaAkLkZnNQuvqhrpzL9QnHwfduhVyXxJaLgnpo3fA87WvQamutncg1DCGvU+i6si3tKB3/cvAI49AOngEiiX0L/CDpnohD8MlQW2qh//LX4T74ktsN1rvgw/CevB3ELZsgxiMnOgG001YmgpT4GAsnA3PddfCvfoyCDNm2IvuUPETms/D6OlD9KtfBed2I/ipT0FesRzRPz2L5C8fQOCVreA9MuAehr2AuarUPHSRh1oVAb36arhXrYJ/8SIIfj/IEG4oRq9TaG5G5w9/COtoJ1w1tQjedC36du4A98pG+F7fBhIJAMzNOtka25EZzHWqWSTo7eAuet9GztR/4HvrrS1kzx5tsj3OZLpfB0DOwmjRu+7ypDWt1nR5v0v3Hbnc2rrLTUIeQJy89SE0lYYmCkgtmIHKz34GvksvBRcIgC2WeioFI5cd1rJiMAgxELQBIrdnN7K//z1y3/4OBErh/eRfwb/2G+AqK6DHYtDjsWH7kyoqIfh8sDQd7T/7Gaw/PA7fG9tYNg4gFhdGYlnQGKHe/DnwfOYzkC+/HEJtjR3PMPv6EP33/0L2F79FSDHtc+z4BFu4Y1loHgnmsnkoW/t/IM2dC8K+2E0Tal8vzPzpSwuMrm7kN22Fet8vwM9ogvcLX4Tv/BWIP/8cUr+4D/4XXwPndgHs53SNUnCWhWyyF/T85XB97rPwXnABxHAY1NChdneDsrqH0zQjmYS2ZSsy3/wm9LJykKXLIa+8GPmWw5A3bYXv9e0gES8gTMI5qZug8SzI8gUFfs70DVTNfpWaZnNo3bqUk3E17GszpgMcABmT+Uo7+Xdr1vBrACnlD37Y3HPwNhxrvw6mTligdzL6ndkirKbioNOnQfmHL8BzySWwOAGZnbthvbYBVssxWBkWDRmm1TdAWLIEviuusBfQ/La30fezn4F/bSP8N96I4DfWgq+oQO/99yP12KNgidBDTtglSyFfeikiV1yBxOubULjvAeDnv4AYrgARJcCkQCaPbMQD/prVqPza12zXj5HLQU8modTVIbN+I7IPrwP3xCMQJBd4WQEsinwsCnLZxVA+cRf8V18NZLJQ9+xG5pUNMNtaQYd4XpLTwPcmoR3ZB27VxXB98Yvwr2AA8jxSv/w1/C+UACC6BpqJI3/BSog33oDgX3wIgight2M70q+sB/btB8f4nhhhxynMTjQdJJ4AOdAM6vbAqKqEXl8LM9oHuasP3r4UKBNZ4ibXksDmok3RLkggDbXPcTObfm9a6sPh9vYcWb9++G3rcHPU+fuQFphcs2WSD2ZszZoGviN6o5XN3o1YYhY1dLedxDOZgpcs+FxQkXUL9oJa9Z3/BBUFZLZsReKBB8Fteg3obAcpDC8tbVZWgixeDM+NN9ruL0tREH9lA7L3fhu+lReivB9A2r76VSS+/30EhdO4eNgOwTBRmDsb8i03o37t16H39iL7y18i8/Wvwx2qAifKtstNjyWhX70Kyh0fRvnHPobszp3Ivv029K4ulH/kI/ZOJPfKK0j9279BiWUh6paNWmmvCOWujyB4zz22G6rw/AvIP/EU1Fc2AckoiHr65+XBQ4YIVUuDXHs15JECSL/rSot1gvvyP8J1223wzpuNxPpXkHrySRSefw7isWPgdf20AMIiG6Igwe0rs11dhiig4BJBVRWiSSETYfJ9zLC5yFYwQcgjGDhMvN5fcmVljwceX3doki8Vk+b2HQA5y0OV+qu/m0OTyeusw4c/jXiikeYLfDG9d5IMBcu4isaRvmgFuNtuRf3f/g2ye/cge/99yN/7n3AzPByBTU2XG7n6epT927/C+8HrYGVzOLBmDVwzZ9lAwHYgXV/9KjL/9SOU+8vsWMO7MoRZYDmVQZro4N5/BRoefphVICP9q18h/g9fgTdUBUEU7WyrdCYK39f/D7wf/Sikyiq0/ujHSP5+HdDejun33Qf38uUotLWh/bvfhfv5DZCPtNmurPQ1q+D7+F0IX38D8kePIPrNb0L77e8RJH5wQTeIwvKbhm6FWBfIVZePGEDYV7ah5pFJ9qLs5z+D55ZbbJfZni9/GfqGDfBGo2AKNEPOIErBcwK8sq+4GyPETndlMQ+2C550O2GWDWcYjGHXpMFAK1dV+VNeUZ7wPbbOkaYdbiKO498nyao1jk/8HnfVddddHrdGapFJ3mh19txqJVMXIV+YPAVdhg4r2gXyoVvx/7V3JkBaVWfe/5+7vPvaK73ZLCIqiwi4gEEhxi1jRhhsZYwYR/OZqUqYrzL1TSozWSQTx5mp1JhJJpMYY0y+L+64oE5ERtSOoqBJs0TZl6bppvfud1/vved8c24DkkSapqG7b8Nzq7qKou4957m//33f/3vP8jyuFXcieNON6HzuORSefBKel16yzeNUHipLUZH1eBD89jcRuP126GXl2HHvvfDV1WHiV796zEDiP/pP+CIln2i0coLdiMfBL78MvoZlqFm5EvmDzcj+8pfI/cu/whudAG4UUfC5kF90DcruvQe+mTNQbGtD/6rvwHr7HWhy0n/FnYgsXw7fxdOR37ULsW9+G9br6+Fzu5G7624Elt+G4KWz0L32NYhHfwZtwybo4QowOW8whKEfq78DuHYxtFN8A5FflCZjSPoCqPj3f0Hwhs/YE/rpps3gPT1Qi8ZJTdvIplHctQvWY/8XOnSocsm0PSkk94WcimJj/AGS3R/d/On1QAkG30dFyRpTd79UWhI4xH71q5NPvjngFs6WEMbZk3N2YBcN97vSkd6p/NChZby3Zwnfv38mXB4N+jioIWIWwfs64LrzTrjvvhvuhZ9C66M/h/H0Uwi99dYpCyTH67MAfN/4ewQ+fye8Eyfhw7/+a/irazDpK18+ZiD9P38M2vTpCFx0IVylZX/Qj+CW/YtcDod55l2G8CUz0bd2LQpPPAX1mReh+cIoujQYF0yC52//BqH5V0JOKnc89SS0p5+BfuAAFLcb6QsuQPjeexFZtgxygj/2ox8h/+yzYDt3Qf3ySvhvvRXuKZPQ9fSzUJ98HK4tcuK5ashfwKKvHeLaxVCHYyCqhkTZBEz43j8i8JmrAcMATySHtDpNwkrv2YP0669D/Y+HoakuKL4/Xd58yuKN1QVGASjkTKX2vA+V0pKX1JrqFzviPbunrl1bGKuQztV+yUDGUPnM178+19z24S3Guxu+BN1TwnSvBtXhyyhtA+mEevttcH/hLviuvRbtv3ocxaefgu+11076S/iPcVtgyDANgfu/geDn74Crugbbv/hF+GrrMOl//83HBvLEE1CuWYTy5bcjOHeuvWzVPo7sgreX+bpc9hwGT8TR/dNHwNeuh3/7PnDOUJg8CezGazHh/q/Z5/W91Yi9D3wX5V1d8Bx5A5TrqHy334bInXcieNllMD/6COlnn0Xspz9F+K/ugX/ZMmgXTEXs+ZfB/98voP6uCUrJhKH9ihcC/MgbyLAMRFGRCEUw4fv/jMB1iyGKBeRb24B02l6dNTCPduKPc/y995D59TqENnwARW6w9I7T3GyWCRg5kxdzMe3Cix5mNee9FFmzumkMP8bndNdkIGMof+tXv+oNdccu4YXs3/NNmy4X8eQEu6a6kw97DqQfmYVXQl1+K6rvvQfJTZuQefxxGA8/DLkQ9VTmQAzFjaRejoofPIDw8lvsyfA9t98O75TzUfftb308hPXDH8Lr98O66Sb4l92KyqVLBihxCzyXR6G7C0Z/DPk9e5Bavx6ejRvh6u6HqriRSfZBW7YUvvv+F4IL5iO5eRsSm7cgc6gZmhxHl+lAjux4950/FcE5l9oGIhcCJF//b3Q89H3okycjunQJwp+5DunNm5F56CHwtevgD5UBmj74TnI55CIECv2dwHDnQIp5pDJxVPz8UfiX3AIzlcLeBx4ANm1CIJUCQuFBF2NovQno/UmocrhNzrmNp4Ubx30e7Jrm0VCXevkVTYqCBxLA1jpKzz5m3xhkIGOGfqDj5Je/XArOruI7t99hdXReLdo7q+xd0NrJJ2XHJHS58iWbQyIaALtuEeq+9z2YmQxSbzUi9thjUJt+BzWRgNxNMJiRyK9sEQiCTT4fynU3I7L8L6DWTEBq64fo+cbXEZgzB1VHVmHJSfTUD36IsNsPo6oCuHweXLfcgvDChXBVlMNMZRD/4HfIN74J84P3oe7bB3cmD61ogKsKkpPq4f/CXYje1gDN5UH7Tx5Gbu8+RK5ZCLX+PLBA4BhK3R+AXloCl1whBiC3Zw9ia19F/NW1iCxejMovfQlWIY/46heQff5FsKYmOz2IKif3B5lLkAZi5jNQb7zh2CR6/2uvIfHYL+B/6x0wOYdygk188lrLMpHPZ1H64IPw39YAJhcXvPgC8s89D9bYaL+FDPZhVosWdItB8/gH9q+49CEPvY3Jc/bHnZoGRDYJVlpymFWWb2CzL3lWFeLt0COPUFnaMRSIDGQM4cuuV61apdy/fbuWrKu7TezYtdTavHkxuBKAqutONRG5KiiT7Ae/eBqi//xP8M6ciUIigf7G38B6bS1Y+2EoxSJOOBjHGCxVs78E9dmXInDHcmilZSjs2Ye+J56G8V9rELrhBpQdZyDp//gxSuUqrHwahWgQuVkzEb3rLvivuMJOd5L47RZknnsG1pvr4WluhitYZo/oGC7AuOsLCDXciuDFFyO3bRt6HnwQvK0NZXd9Aepl86BUVPzRl6mA3Lmtl5WB6RqKnZ1o/cY3oZeWouwv70DwisuR2X/QNs3imuehZzNQ5NDKSQ6r7TDUq66C5ytfsfeBJDZuRHLNi3Bt2WLn1xrsGNhszeGaNw++665D4MYbYaRSyK5bh9yal8C6O2XxpEHbYKaAmjahZLOQ6VxsExkPh2kAZsEALyRx0fS32OQpa6Iaex4TJxaptsfYCkgGMrb8j/Xeft99Pj/TFync/D/Fl16aLXKFKAuVOiS6Pw1DJJIoelxIzpuB6q99DYH58weW2MbjKHS0o9DTfcLYmaJCCQbgrqiEq7wc8HiR278P6dWrkf7Od+1hpeA99yB0vIH86McojQ7MN/B8BlY+idScOQiuWIGy5cvtX9WZjz5C8oUXEH/wQUTgkUs8UZxSh4qf/ASeuXNQaG9H27/9Gzzr1kHt6ECuvALmzBlARTmYzGd19JDzKIUiSj73OQTnXwm9pBTtTz2F3vXrwbNZTP/+Q3DX1tlLhXkshnxbK4xUcnCthED6kUfBwhH4P3+HbSBmJo1CWxt4MmHP3Qx6yKXK2Tx6fvBDuKIRnLdqFdQpU+y4rVg/Mnv3gBcGn0MWqQwKH+6GuuYVqLv3DuzQHweHSPaBaehTFizcLHTX94tB79sTaLWVI5QjA3GEDP+TcXbVKqW3PV6pMuNStm/3Pbzl0HzR0VWtBCKQE+vDqlUxkvcmh4esIgoaB7v6WrgWLYLnU5fDIw1B7i0Y7Be53IOgaXbqcSuVRmr/QRRfXgNseAf6/hYUsym4VnwegW99C+6qCej6h39A+sePoDRaaSdWlG0LmVBQ1YGLp0FbvBD+W5dBjURgHG5Dat1rsNb8GqrXB98tN8P/l8thMYbshg1IPvAAPF190Dhg6i5wzWPn7WLKx2l1hZwTsfLgs+fBe/PnUHLnbcg2NyO2+jmkXl2L0LwF8C6cD8/sGfb9chnPiQxAbtrLZFA4dAipf/wuTFWDfscdqLjpRmh+P3g+N7CSarD096qKQk8v+t55B+JnPwPr6ACbOxfupbfCf+ml8FZVgEOmdT+x4DLtfHFfM/ofehju32+DKx6DGCx1ykg+O0NoeyDjsAmejgNlpYfV6sr3RGXNL9wK3+qbNauL3jyGAHEUTiEDGQXIQ+1CmkhHe7vHr7qWWFu33MCbDy5Q3P7zYHKX/QXlpIlP+QGX6TUyCeSD5cC0qdCvnAVXfT3USBTwnHxJsojFYbW3I3egBWLTRmiHO+DxBlDMJCGuuhLqsqXQI1Fkn34GxutvIBCIfjxZLXdnpzMwNRVmbTVcN18HfepUwOVB4dBh5F9ZA9Xtgv/aa+1f6ry7D+Zvm2C9+gpUpkOVafVlG5minUsK8gv441cQyATphWAZlCuvgP+OpXaeqeKGd5Fb9yaEqUK75EK4Zl9k369MHmln5P2kQ1FhpVMoNDfDfPwZWKYAu2oBgosWQI2Eh/ZoKIqdjDH15jtw/3YTRPth5HQd+qcWQp8uY6iDJofhBkuEKLMB729B5udPw5VOQFfEQJ4vJx5yPkem9deUosglW1FT8646/aLXct3dL1cuWJAj83COaGQgztHiWCRi7lw9PmPGfKTzDeLgoSWsL1YpsjndqTvWZSI7K59GUcnBDEchgkF7WOqkR28P1P5eeMGghkrBvIGBeiDFIgoeHbmAx/5V7c3k4c4bskjQnzQp0nnwVAZZpMDll2ioBMLQgGICTJMX++1r3H1peBJ5KBEvhKYO6Y1OxLMwdAW5qrAdh7towZMp2IkVDSsNwyVghCMDk/Byd/eJDlk/JJOGP25CK3JwTUWuJgJLpnAf4qFli/AdjkMJecBkEk7TgJXuQ8YsIuv2wFVTCzbYwot8DkoqC3/CghKUiRsHiXeIMY3IaUd3mPu8hohEupSqileE3/dshFnvsdWrKbPuiEAffqNkIMNnN2JXytp4sYb7QkzJTmSF/A1oPfwXPJa4Qq75F3KfiJPeRCQFWRfEsiBkGj+7up58rIbwaMlhrqO/NuVw1NFfxEcq7Am5jMuSO0UY7CqDn7TKyeL20l8hjIHrFRXgDLCHpAbq/smDcbmUlg1kQB7qzmvZrmxFVwBrYJWTImsXmrISoQUhx+CO/Yof7H4HxpYYZ2D2i44Alz/+hxrHkQqPTO66PLrr3R7iMewKkLJJxX77OEkMAlAkmyHunB+xB/xEDctnQT4T0pD9/o0sEl4Nn+dNeLWWH8yenVy1atVJJopGPeJzvsMhfMrPeUZjBqD57rs9ZX7/FL63ZSnv7/9z9PTNEYah2lVRnWYix5exlcNtJylpO/CNKr/oT1BL48jeCTvT6tGSt4MoYY+ZH9+vvOZoqd0jfZ1K1b9jXR0Xh4z3WBtH02kcK+c7yATEkXQhRzU7WlHwlB6s4/s+/sLj4xuswcFYn1IgI3OynVVXZlXRdUtEQu/D739ZCwRfCqpmM6Md5iMD/Qy0SgZyBiCOdBPplX97iXno0J/xltZ70R+fgEJhIIuv/CV5Cr9iRzpOap8InDIBe32yNfAYu91ZhIMdrKTkP7WS6GvBF5/Zecrt0QWjSoAMZFRxD6+zvStXuisT+XpWKNxg7t7zV7y7Z7bo6WMsGj7x5O3wuqKriMDoEpDzQ7EEWEUpWDSyVS0peRReZV0oFDpEcx6jK8VweiMDGQ61MbhG3Hefr8A8Nflt2xZxLj7DFLaY798bgcV1u8Y6vYmMgSrU5bAJyDePfEY+t0V2Xr0sN9koFLyhlZT9JuNhh6tfeUXm2KTD4QTIQBwu0B+Hl1q6tMIsKV/AoDTwd966UqRy1TJBhT0+TyYyztQ8N8O154DkQgmrkGNe12H1yvnvWUJ9rtDRu6nqnbU95yaV8XnXZCDjUDc5uR61rCrh9d+PnXs/LfY118kPpV0YiExkHCp67oQsn1M5YS6fU1ZVeRD1NeshzH+KFAodNFk+/p4DMpDxp5m9a72jqckTqqu7wGrvXoiu3ut5c8tinin4BVPAguM0Vfc41IJCHjoBkcrbmY8Vn55Gefk6Fo2uF2UlGyMa34Pp0wu0QXDoLJ1yJhmIU5QYZhzxlX83RWttm29u3fpnQnXN45ZZL+I9OvP47BQodBCBMScgU73ks2DhMoOpaguK+d8q9fVr3JUV73tfeLJlzOOjAIZNgAxk2Oicc2Hn9Sv8waBxkRkK3cM72j7L326sgi+sQffIJE80we4cqc6tSOy5Dg4Uc1ykY0X16sWdrLL6VRxueywccO9kNFE+7p8HMpBxL+FAIkbs3+9Nu1yTeNG8RljmF62335mMWDIka4sImaeJ5kbOAqXH0S3IuQ65RDebBDyufmX6RdsRDP/SCpW8Z/a1t1JOq3Gk5SChkoGcHTradyFWrnSnuF4Pr7bQfGP9NSKZuZwJdZqIJwfSn8hSpnQQgZEmUCgOpKiJhCDMwg5obKM2Z/Z6zvnG/S0t7fOamgYvfjLS8VH7Z4wAGcgZQ+mMhmQeLdx3n9ZviE+jq+sm1t17vejorYWR98nCeXaRKnobcYZYZ1sU9q5yQ+YvM6G50qxmQrsI+F/lQd+r5b9++a2z7XbpfoaU8Y4wjTcC0kQO3n23O9qXqbJc2hy1NPp31u8+mIHt2/1KuAIyqy8t9x1vqg4Yxp4AAA2rSURBVDo7Xnt5rmmCJ7rB6uv72UUztohc4d/Bxe+jutVFS3Sdrd9wo6M3kOGSGwfXiZtWunurMqXuYGSetXPHIvT0LhRFPkv0druQz4P5w2Qk40BHJ4do7z/KJACPB6y0rIBCbhPCwQ3q1Gnvqjm+2e82Y5SSxMkKnl5sZCCnx8/xV9tDWqtWqcnOzjkimV7MWw4vFD0dU1k6OwGWEvqDDLOOvxsK0DEEjmwItHeU80Kc+byHWVXtHuH3vmFo+oaKQno7a2yUCegHSVPsmLuhQIZJgAxkmODG42WiocHbp2n1WqRkhWhpvZm9v/liwZgqVJXZ1elobmQ8yjr6MUvzkHVaLEvIwihi6uQmpbJ8jdXZ93hJqryb7aDCT6Mvytj0SAYyNtzHpNdnGxrUqz0ejzcareYtHTPQ3XMNXNoS0dVZz1taoPhCdmU9x5Y6HRNq1OlRAtI0ZBljnk1CkaV8yyr2K/2xJxCNvC8iJbtimb72iY2NRfaH9YEJ4FlMgAzkLBZ3sFtL3HtvCSvwC61c9gbRenCW6OqcyCIV0xCPe0UqBcrwe44+GJ9020cy5zJZqjgczvLujo9YdXUzq63bxlKZVyMeRRZ9ShKxc48AGci5p/nxd8yalywJh8Ph6YKxT6umWMp/v22iaGkJCE9QZ1AG9o84sPrhuS3bKN29rBIoEx/KormZeEGZODGtzJrdbOWzTzDLeKN9797dM3bsoDrloySHE7shA3GiKqMYk2hoULs8Ho/GWMRVVCZbqtWAzs6brXffrYepKMztgxIKgB8pyzqKoVFXY0VACChCgCfTEIUsoJoWu2DablZZ8YoaLn2xoFgtBSBRu3p1ntEk+Vip5Ih+yUAcIcPYByHTofRuPuR3TwzMFK2tl1qNb09DZc1lTNWnimy2lCf6wWReLbePJtvHXq6RiUAOVRWyEDJjbrgEQtU6hZHfzfo7mzB9+i61omJLVogdj7zySn4VzXOMjAbjrFUykHEm2GiEK66/3t9vqfV6fe2NvDc2nx84MJX3dlQAakTRPF5RLMBO0iiz/dLKrdGQZOT6kKZhmXbSQ+ZyQxQyacHNmFpR04Wqyp0iFNiotHb8dxaFjuqmJqoSOHJKjMuWyUDGpWwjG7S9d6ShQUFtrSve0lLBDD5N+LzL0dWzULQePp+3NUPRvYA3BOHSRzYYan1ECbCiAeSS4EYOSu0koCT6IQv4X1f6Y88UXIFD5X7EV5eXGw2rV3MarhpRKcZl42Qg41K20Qta3HSTOx0IhLg3NMnqPDwZvf1TRDY5gwXCl6NoTub79wLcDeb2gPlctLN99KQZVk/2zvFsEaKQB5QClClTIRS2k/d0va0EQruUSLgZkZKDorfj4AEgS4kPh4X5nLmIDOSckfr0btR+K1mxwtedzVYqpjldVbQF6O2bybdtLmGBylpALUU24wMTgKYAmkart04P+Zm7Wq6mMk3A5IBggKLFwY1uke9rZ3MviyES3Vrs7/6NkkrtquA8xmhl1Zljf5a3RAZylgs8UrcnVqzw9yYStTDFHK2q+rNiV/Nl/L3NdVBMXfG6Veb3KFw5bnc7zZWMlBSf3K6c25CHXFHFLfBMjiNbMIXQDGXqxA9Z3YR3eSK+zmLFD7f7/b2LGxvN0Q2QejsbCJCBnA0qjsE9yOW/Hfm8W2UsqJeXl6O5fRLae2Yi5Lua6doMkc/U8N27AEMBXD6wkHcMojx3uxTJHFDMAjqHMu1CMN3TYmVyW5TO+HpWEtxhTKxpLSR7+msTiTR27DBofuPcfVZO587JQE6HHl078CMXYPElS8Ka6q3hnM/kljEV8Vi92LOzUrjDU4RgNUj0hAZwqWBMAzxuQObfouP0CcgUI/kChJAvETJ/IcC8kT7GzRaRT+5RZs7qYeFwqzDFXiRTW3NGqptWVJ0+dmqB6oHQM3CGCcj9JD3bt/tceZRz5KfDG7wGbW1zrU0bzmOMuaB4PNB9PuZ1eaEqyrFlwPZwF9VvP6kcR+uM8wGjkENUMC0ucsUsjExaWPmcdBJl1uy9rKzqPd7ZvV51WbsjW7cmKUfVSenSCadIgN5AThEYnX5yAnaN9vZ2tScWczPLHfT0t5UWW1trGVDPItHpUF1z+Y6PZolcLvA/yebtfN+KLwzm8dtvJYJSp3wiZCYnwy0LIp8BzyYkugF4LndKnTKtiRcLv1G6O7YKq9hn1dR0meWTYmZzPL2xbWPxtqOvJieXj84gAkMmQAYyZFR04nAICCEYPvtZV6pYDPBkMmz5QpVQeJ34/e+nwjAqhctVyrzeMlZSMZNZrEr09wOZFIQlwJgbzKMB6kA+rnOliqJcaitzUMHiEHkTQhTAVAb4g1DCIUNwq5X3dm4WhVwfKxYT0PV+dfqs3cLkB1yx7i5/KpVt6u3NzwVMmtsYzlNL1wyVABnIUEnReWeEgL0c+OKL9d7S0lJeKFRAVSeo4XCVqnuvEonUVN58yItUbwCmEmR6IKBE/T5A6MIwFJGTG6HlI6sM/OlnQaJHaRQGx0BmEPknwLw+ME0zhGkVRCKX54VknKk8ziIVedRVZ5SgfwfSqUarP95p5ZJ9lmUlqtrbY4zeMs7IM0qNDJ0AGcjQWdGZZ5CANJLvAOz+VauA7dtZTw+8upIpFcw6z9LU6cwwZykCs1BWOgXxRFS0trrF3h0Ad8kxG4DpUKI+wKWN2yEve0iqaILHsoAwABQBpQg29WKw8vK4cLvaRSLdKvK5d3ku/4HFioeCgUBvwHN+enUtig2rV8sBLHu9Lr1pnMGHk5oaMgEykCGjohNHkoA9b9J40JV0d/i41xsy0oWoiyMqSqJBK5UMqz3dpaKnqxpQ6qD7q4TfX6m41Dre1+0TXZ3HhSbfTqTJHDkYAwv4wbTRXfElTAsinRmY5D52yMzn8i1j4GDllYKVlKV4KreXZbO9opBtV6zMPlFd16WWlcctnzfDYpkMz6V73Dnel/FZ2UpdL6KpiYamRvJhpLaHTIAMZMio6MTRJCDklumG25SmAweU+poaj98wwkXTnCCSmRqhuyu5z1+hWGYtWpqDvHmfTMilCsZ0xjQvmCcMxlToLpfQdT/jvFrRNTd0bXRuwTDBDbMgGNqZxbOwzKIwTJPxfD9gZBkg19syUTepqJxXHxOG2KdkM308m+nULOsg5+6eiK+YRUUFx6JFHKtWyf3jVFt8dNSjXk6BABnIKcCiU51BwJ5HWbRIbSsU9LBl+axUKqAUizpXlAAXotLKGucz3e1WopEQdHe1+HDnNYqulSDgH5XnXb55CMPoZxdObYSqdvJMJsn7Y1lFYTuYgk7VzXKMc0XV9XRvbW1qYnm5AUpW6IyHi6I4JQKj8oE6pYjoZCIwBAK2iaxaxdDYqKCtTYVpsq5QSHUnk7ophBfcw7Qyn66qPo+5+0C50NWA4vG4TVUVKpMJu07vYHJ12ceH/Le9jU8muEc2K99A8vrEmoNp1ZV3ZTImjyUszVRyUX+xCI+HHzRNNrG01EJTk9zQQW8YpycHXT1GBMhAxgg8dTvyBI6mpd+3ZYsWTrh03e/ShKIKRE+/b2ZZf/LZEaoq7P+PA1xL85J9+zK0Mur0WVML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L/H9xKIDJM+pF8AAAAAElFTkSuQmCC"/>
          <p:cNvSpPr>
            <a:spLocks noChangeAspect="1" noChangeArrowheads="1"/>
          </p:cNvSpPr>
          <p:nvPr/>
        </p:nvSpPr>
        <p:spPr bwMode="auto">
          <a:xfrm>
            <a:off x="95250" y="-204788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sp>
        <p:nvSpPr>
          <p:cNvPr id="46" name="AutoShape 10" descr="data:image/png;base64,iVBORw0KGgoAAAANSUhEUgAAAZAAAAGQCAYAAACAvzbMAAAAAXNSR0IArs4c6QAAXbd0RVh0bXhmaWxlACUzQ214R3JhcGhNb2RlbCUzRSUzQ3Jvb3QlM0UlM0NteENlbGwlMjBpZCUzRCUyMjAlMjIlMkYlM0UlM0NteENlbGwlMjBpZCUzRCUyMjElMjIlMjBwYXJlbnQlM0QlMjIwJTIyJTJGJTNFJTNDbXhDZWxsJTIwaWQlM0QlMjIyJTIyJTIwdmFsdWUlM0QlMjIlMjIlMjBzdHlsZSUzRCUyMnNoYXBlJTNEaW1hZ2UlM0J2ZXJ0aWNhbExhYmVsUG9zaXRpb24lM0Rib3R0b20lM0J2ZXJ0aWNhbEFsaWduJTNEdG9wJTNCaW1hZ2VBc3BlY3QlM0QwJTNCYXNwZWN0JTNEZml4ZWQlM0JpbWFnZSUzRGRhdGElM0FpbWFnZSUyRnBuZyUyQ2lWQk9SdzBLR2dvQUFBQU5TVWhFVWdBQUFPRUFBQURoQ0FZQUFBQSUyQnM5SjZBQUFBQVhOU1IwSUFyczRjNlFBQUlBQkpSRUZVZUY3dFhYZGNVMWY3ZjI1Q1FHUWtFUFlHR1lvb0tscTM0cWpVU2EzaXFGdjdhclYyMmY3YTklMkIyMGIlMkIxNE8yelZPbXBiWjFzSGRVOVVsTHF0ZXlzYlJabUJKT3lzJTJCJTJGczhOMXhraFlRUWtuQnp6eiUyQjE1Tnh6em4yZTUzdlBPYzhrZ0cwc0JWZ0ttSlFDaEVsblp5ZG5LY0JTQUZnUXNrTEFVc0RFRkdCQmFHSUdzTk96RkdCQnlNb0FTd0VUVTRBRm9Za1p3RTdQVW9BRklTc0RMQVZNVEFFV2hDWm1BRHM5U3dFV2hLd01zQlF3TVFWWUVKcVlBZXowTEFWWUVMSXl3RkxBeEJSZ1FXaGlCckRUc3hSZ1FXaUdNa0RPbjglMkJUU0NzaU9lMXQyeEdPanRhRXRUV1g1SENVQklDVjBwckhzJTJCSndDT0J5QVpSS0ZTNmZCS1VLVkFRSml1ciUyRlY2bVVvRktSWkdXVm5KVEpaR1JWbFlJamxwUTZGT2VsRTBsSkNqTjhaWXRlRWd0Q0U3Q2ZqSXZqZ3AwZFQ2b2tJcm1lWHNHRXE3TTkxNmE5amFKTTBoMDRWcmFFclMxZmxuRHNCYkMyTnRqcXlNcEtCYTlQcjMycXFxbzhLQlFWY0hqVzk0aXlxbUlGS1NjNHhTVlpEamFRUWNUSHl3dzJJVHVRemhSZ1FhZ3pxZlR2U0k0Y2FWUGs3T3hxTFhRUDRYYnVGS21TU0VlUzdYamV5a3RYTzVOSEUwSFZyaDBRS2hXb2N0S3BTVWdBc0JMNjZEJTJCaGhpY1ZvdXdhWjJHT1p4Q1FIQTV3S2lzQlJneFJjbng5anBQRnhiYzRRSndEY2NsRFVVRjJWb0NycTV5SWoxY2FmQ0hzZ0hVb3dJS3dsUVJDSERjamtPUHMySlViNk45WldWSDVJcENxRHNxekY1d1ZKeE9vR1Ftd0I2NVFBR1N0M1E1QllheUdvS2NiSVpPQlVpUUdFa3FwUDFrTmpRRWkwUDg2V1ZwNkZld2N6eEVTOFIzSUswa1RuRDFVYkt6MVdkSThMQWdOeEcweU90cEtLdlNJSW54OHVzcWRITU41NVJWdkt2NCUyQlM2Z3VuUUVBZXdDd0FhNkhJNmp3TG1mbWphTlVnakpYQ2dCVkFGQUtuTjREZ1FnTFRWUGFXdiUyRkd6Y2s3cDZnb1NYVTlmdnlwbWI5R20xa2VDOElXc0lxTWk3T1dFcndoVm41ZWZpbzd4MUdLTSUyQmRlSk8lMkJuVkI4cmhXMEdkTnBJOEF5VUlzQmpMTkVwQkRqZW5qOUNsZXc0bEphSkhPMnNyN0RIVm0xVTFQdzdDOEptMGc2VktsSnBWU0FSNU5zZlhGMFdWZjMzcyUyQmVRaU5ROXppTVFTSUtnN2xwTWJYaU1KVWdTRkxrWjFQMFMzNXMzYmZwZlVGNjFubE5jY04weEthbVFxZSUyRmVXdSUyRkZnbEJIeWlMNEpOYnRvemwlMkIzbSUyQlEwdEp4c3RVcnFYc2Q0ZTJoNHdqTTdVWSUyQnlhWHVrMWFUWDg0amxZcE5aRm5WRnVjaiUyQng0UUFNOHVuc3g5JTJGUmElMkZHUXRDTFNRc0hEckdtJTJCZnZNNTV3RVF4WG5ENFhpM2M4cnRDSDBtaXlyUzRGVU5PcUZHVlRkMGh1ZU5nV1piRjR1MFJjZUNvd0thbVNwUlY3SEcyMkRCU1BtOUNkMnluMGViS3k2bVA1aXZXb1dRR3VoMnViVUt3MCUyQjJVTiUyRklENkRsbEFqY3FkTkM2Vnk3Tlpwc2dyT09WODR1QWpBMCUyRkZpT0hZbmJBV0cwa0FRdkppWEE5T2NJYzNGV2ZPelZCck5vVkFlRHN4Z3RtbWVBbnlDVm8xUkdvTnE0JTJGUGYwRlV2TkVwNldpbUtkWmlybk95SUZRckY0aVNxVFA3a0w3ZWI2aXVYSnVpUEprQVhJOUFkdGN6b05TcWQ4Y000S0lOMHQzdGExSWlXaWM0ZlBnUm9kYnRXSFN6ZUJBV0RSJTJGanh3a04lMkZGUjE5Y1pjNnI3SGdxOVZBVUdEa2RvWnZUMlhXUldVckhRNGMwUjlkclhRWnJFZ0xCazUwaFY4QTE5UzJiYjdUcjVpdVQwTFB1TWlnQWFqMWR4WGNzbXlxdGNnciUyQlNrVTlKZXNYRlhZUjZ6V1NRSXhWT21EU05jWEhmTGZ2clJrV0R2ZkNhVlJMd3praUFDcTNFVGJrQlY2V3luaElTYkpsMlFDU2EzS0JCU1I4OGd2MDlWTjIlMkZQVlYyNnh5cGNUQ0J3bXFaRU1ISjZod1BIMiUyRnRMSzBuQlN2dkV4RHd6V2w2ckxzVWlRSWhSREtVJTJCZ2ZOVVBPNVA4alYlMkZFbTNGaDdOVk9XJTJCR2c5UHVjVll6WWlVRUVLODdGajdkU1J3NWdnNnNqRzZNQjZFMExpNE1RanB1cnZyeTg5NFlIc1FhMmMxZm50SG9qMkZYdkdremRwT2lrbmVjanU1bHRFbUQwU0NVVHA0JTJCUjhYbCUyRktiNGN3dEJlQWVidiUyRlN4SzZ4REFmSkpLbkRIeDVVUVBLdFhCRHUzN1dRcWVSZ0p3dHdSSSUyQnhzZlFLJTJGVWgwJTJCOWpySTVlenUxNGFsbHdvNjV2R0E4OExRNVZXWmFaJTJCNkpTV3BneDRaMUJnSFFzbllsJTJGb1EzYnYlMkJKZnZ2VW04NmVweEIlMkZMTElWNkd6RHZBV3YzbERsWk05MTJuWHJ1dE1JZ1NqUUNpWk9lOWw1ZFhyZjZqdUpyUFJEVXlTMHVwM3dXZ05UbmdJeWUwZU9kMnhLRzhYVTVRMmpBQmhmblMwZmJ2UVRoc1VGeTdIRVU5ejJlTW5Bd0ZJdnhJZVQwa3ZEJTJCRDA2TFpSbWYlMkZrTGVHUkk1Z0NvRTIzTmclMkZDMG1IajNGVTl3cmZMdnYwNm12VjZhZE95cVBQaWFXOGIzc0xYRHNwU0h5OXdQYjYlMkZUYWZhYU5NZ0xCNDVyanNuTXVLNCUyRk9zdmhhejJVMmNaWmt4SDFKNWFMWDQ5bFNnU1RlUCUyRiUyQmVjJTJGYmZYRjJpd0l4Vk5uRENWejgwNG9UNTBuMk9qMnRpcCUyQkxWODNkVThjM0ZmRkRmUWZ5OSUyRjA2JTJCR1dqMmo4RWRva0NNVnhNNGFTNWRKRTVhR3pyT3VaOFdYRzdHYWtYTjVHOWxOeHZieEc4MyUyRjclMkJhalpMVkRMZ3RvY0NDWFQ1NzJwS3BQJTJCcU54emtnVmdXNU8yVmx3dkJjVFlhSldWdiUyRiUyRjdEcmVLZmlLU05yV1psQnB0Qm9TVSUyRjJlbmlOOHFsMzg3alhVJTJGYTBWcGJzTkQwJTJCNXVOcSUyQiUyRjlhc2s5OGtidnZIeEZXM2hkZG9FQ0JHQUpjRmg2MldyZnB6SkttRGFnbGlaZG8yb3NMRiUyQjY1M05wV25KaTd3T0hDZzM3V3EwejI3MklLUUEyQ0YwcmV5bkZYTllEeGp0REdWN1FFMWREJTJCdTMzOTVhZVQxN2tWdFN2Rm03dXBrOUNDWHYlMkZXZWIlMkZKdXZwckFBWk9IVkhBclFybTQyNyUyRiUyRm5UNGYlMkZmVFd0T2M4YXU2OVpnMUF5WmRyTHN1MSUyRiUyRk1GaEl5Q01MUmVNbVUlMkYxSkJWc1hubGxydU92djI0MDE1Y3lXeENLWDU0NW5KUklqc1BGcTZ3Ym1ybEtUeHRZRiUyQlhtOWx4M0ZUZkFaeHglMkY3ZHBENXJoa3N3U2hkTmElMkZ4aWtMOHZZcUQ1OGoySnlmNWlnMmJXdE5OWFpFYjYlMkJ4JTJGRjklMkZOanVEdnRtQlVEeHFRayUyQnlzdlN5OHVRVjFnN1l0bVRkckZkTEFYRndEeFhYdzdzJTJGZjhlbWklMkJhMFdMTUNZZW1vT0E5VnQ3QjdzaTklMkZkR0pkMGN4SlRKaXhGblJ4czNwbDJnT1FGSTBTeE1kbm1NdGJtUTBJbjQ0ZDI5NCUyQnN0dFIyYkxQQjdLMlFITVJEJTJCYXRBMjJJTnUlMkIlMkJmNndpSzMyQ1c3eDVtQzdNQm9TUyUyQmE4dWs2OWY5eUVMUU9ZSnZybTlFUUt4M1p2dmZHdSUyRjR2djN6R0Z0WmdGQzhkUlpFMVMzYnY5RmlJclolMkJnJTJGbUlCVU1Yd1BHSTVKQ0olMkJEMTdEYlJZZk9HWGFaJTJCWFpPRFVEb3VMa3psNVg1WHNXNGJsOVdFbWxvY0xHZCUyQlZOUll6WHBScXBMSkJ6cHYyM0xMbEc5dVVoRGlQZEF1cE9ObCUyQmZKdnc5bGpxQ25Gd0RMbnBvS0NGN3g2alpPZk44Snh6eDZScWFoZ1VoQktYbjFqcVh6ZGhrOVpUYWlwMk0lMkZPaXhwVG00JTJGZVhlR3diT2xicHFLR3lVQW9qcDB5VWJIdmVEeWJrdDVVckdmblJRclFxZmV0NTA2ZTQ3aGh6U1pUVU1Va0lNVGtUTXF1b2NueUh6WTZzdmRBVTdDZG5iTTJCYWo3NGFLWDglMkJSRlpUMWN0Mjh3ZXRJb280T1FqSXV6Rm9XR3JZY3ZsczFpNzRFc0dNeUZBbmclMkZKUDd2JTJGVTNDYiUyRjgzeDlock1qb0lpMmJPZmxtNVpSTWJHV0ZzVHJQemFhVUFSbHp3cGslMkJmS1BqOWQ2T2FMWXdLd3VJWFhnamdlUHVscSUyRlllSnRqcVNGcGxndTFnWkFwZ3hBWHglMkZHQ3B2THlrayUyQnQlMkI0JTJCVXlOU29JcGUlMkY5NSUyRnVxYjc1YXdzWUhHbG02Mk9sMHBnRHVodFpUWGw3SzMlMkY3blp6byUyRjFNS09SZ09oSkRhMnQ2cWs4aUxjdk12R0I3YVFhZXpqclVjQnFncFVaR2NBb1dOM3AlMkZqNEc2MDMwN09SalFKQ01qcTZYVW4zcU4yeUg3NGZ5U3BqOUdNcnF0S3h6QnMyYmhOY1U1SkFsUkxEdnFTMU5aQWNqbjRUV3ZCVHFLVGglMkZXdiUyQmZzZnN4NU9NVVhUR0tDQ1VUSnc4VW5rJTJGNVREckc5cTRaR00lMkJGSUlrS2VBZ3dHU0ZGY0NEWnc0Y0NMMmJZVU9vaDUyY2JlR2Fnek1vckswYkhTeTRXQVRPS2prVUYxV0E1Nk5INEYyUlZ0TlBEdlpnN1NJQUNxZ0E3SWxFdzRlRzlpM2xoQVUlMkZMOWk5ODBScmY0OWFIWVNTbUJoblRzJTJGbmpsViUyQjhYa1VleGRVWndMRFJzaGtvQlNwd1ZZSUFHS2ZLRWdQQ0FhdkR1NFFFT2dCJTJGM1I1RHJ3OFhjRER3UmJzWEp3Z24yc0RqdTE0MEY0RCUyQkdvTFNybE1CdEpLT1lDMEJPd3F5aUMzcEFJS1JCSnd5VXdEcXdjcFVKVDVGS1FwMmRBN09SSGE0VnFxd2FuZ3FZSE43cDRBMU4xd3lidm55MUllUHQlMkZhYVJOYkg0UXpaeSUyQlNiZG0wbXVzWlpMSE1wWGM2WmE0VXVFSmI2cGlZMWJVblZQUiUyQkRvcDY5WUwyQVg0UTZ1OE9YZzYyME9vTXFVWnJjWlVTN3VjV1FYWjJMdmhmdndJWmwlMkI3Q0N5ZDJVN3V4VWlSVzc1aFdQSXVOYWtHZUtYUFN3WHJNdU9uOGclMkZ2JTJGYU0zZHNGVjVqcEh5aWc3ZXR4V3J0cnBZb21jTVh2SlJvTGxDQVJUNEJNTEo2WFBBTDZvckJFU0VRRWRYUjZNQlRsY0J5aTZUUWQ2VFBDQXVYWWJLeEwlMkZCJTJGY3haY0UyJTJGQm9TTEQlMkJBdWFXazdKSHJTY0tlTXlyQ1NWUFoyT0JKZm9Dc2RtOXV2VlVFb21idndkZm1HblNzdENZRHFmSmNTNnBoNWUlMkZRTUVJMSUyQkFib043QWtPSVIzQXlZYmJYUDZZckQ4V2NzZ29rRUx1dWN0QTd0b0xucnVPZ0Z0Rkh2VkJzU1FiTHdYRThTTm5PZTM1ZlV0ck1hUFZRSmclMkZLczdET3RqdmptTGxKcUVsZ0ZEdENGd0FGVkFLVjVZc0E2JTJCSlk2QnIzMGpxenRYV0d3WEl0Q2NnTzNJTXBDczNRbVRLR1ZBSmZTd0NqSlJmNlp3SlR6aUZKZDBjRDJ6RDY3dkJXNnVCc0hqcyUyQkZqRmdUMTdtYTZNb2IzdzhVUHolMkJOOGZnUFhrQ2RESjFkRWdqS0xMQ2xWVUthbnhCSXBLS0NwUmwxYklMNU0xT29lYm5UVTRPN1FIc1pVYSUyRnJiVnU2JTJCaFBnYTRwc1NEcDhIN3A5WGdtM0RZSW5aR1ZOSndCdzBaN1h6NlZLdWtTMndWRUdaRVI3Y1Q5aDJ3UiUyRmJWank4d09WWVFZOUh5YmQxQiUyQnMySDREMW5HdmpZTlc0MjBJWkl0Qmc4S1pQQm8wSUoyR1ZsUWthaEZIaTV1VER3M2olMkJRbFN1RiUyRk54aUVCZVVRdmZrUk9EWEc0d0hBR3JyNGJPRzQ5MFBHUWd5TjJkdzgzQUNHMGVBMDc1UjRCQWFBRzUydHVBWUhncnUzdTdnWW1ldDkwNk5ZTHl3TnhHYzFxMkhvSVNkb0dTdzRvM0swalolMkIxRGElMkJGVG1iaUk5diUyRk91bmpjbE4lMkZONHFJQlNQbXhpbnZIcGpKOTZQbUhpWng5MlBrNXNCSjVjc2cxNUxsNEMzZzIyeldJQWdlVkFnQmRuOWg1QjlKeG44VHA2QWRxbHBVQ0lxQiUyRiUyRnNod0JnQXdCVjFDNVRCMXpOTUw3WE51N2pHS2dnb3NmRkQ0ZFZxQmNvJTJCSHhJR1RFU0hEcUhnVTMzcnRERDM3WFpvRVF0NjVrTk82RHpmOThGUWE2TWtibGlhVG5tZHVrNFhIRDBZR0t6bUsxRFo0T0RFRU9WU2tNN0pWWiUyQjhkOEJURHlLNGgwaDMxWUFtWWQyd01naFVUcVFXTjJGMmpudVpFTDdwRk53SSUyQkVzREw5M0F3VHB5ZFJ2Rk5qUXl3VU42TnpXVjk3VWRnNVFneE9vSGYxcGp3aXc2eHNGeGFOR1FaOSUyQjNacWxTTHBmSUlYc09XOUE3ME9iR2JrclVuYkRtWFAyT1ZhVVRpRGk0OVgzQXdNMWc0T3dlTkxMUSUyQkQwaFpNa1FUQnVGN1I2a2dwWHBpOEd6JTJCVmY2SFR2b3hVYTZRbEpVTEh0QUl3NHV3TnF2RmJNekFaSEFiT1dBMEdxVHhRVVRCd0hUcE5pSWFSSGhFNkF4UGM5dTJ3RmRQJTJGNGMyQmF4Z1Q2dzBWRVJmWVVITnA3MVVENG80WXhLQWpKcFVzNUpZWGl0YktmZnB6UE5COVJHb0NoNjc3WGV2ZkRJOXFqUzljZ1o4TjI2SE53WjQydHNDMnA5bW1GRTVwYW5nd2FBN2ZtTDRDdUl3WnAlMkZmamdVWHZuSHdkaCUyQlBUWndQSGtNJTJCcERUUG1VeG96JTJCaEo5dzZIT3pCYUg0eFJjN0VONSUyQnFhcnR1eG1sdnNhTCUyQmMzcHM2SGYxbFZOM3Bsb1pZWEhEeiUyQkMyJTJCa2t5dXVFQ1VadTJ1a0FqNnpwMzMwR2tiUGl0SDZJZGpBUWlGUzg0YWpueGNveVNSZmg3dDNaaGdLaVFYZEN5WXc1YjhpM2JsekJwRjJRVjFVSkYzc1BnMDQ3MWpjcGVGZVRIMFBSa28lMkJwT3hGVGJXaTBMVFRMSnd3a3ElMkY0SGZWOGMxdVJIYWY4WGF5RDZvOWRBd2FENmt0UnVPR3JzVFA3aEExdk5Eb1JVV2V2dXZVN0t2bHplanlsbUNid0hGSkVWSUR0N0dUcDE4RzZVNXBUZGJNMGYwUHUxNldEajRnTnlHME5aNUF6RllzT1BRMnVISDA1YkNQWSUyRmZLM3hpSXEwdVRwbUpuUzlkSW94ZEtITUZUTW5KdklmWmI1QUpDVXBERUZkZyUyQjJFa3JFdjlWRmR2bjZCU1FvWkpQaTVaZiUyQkRjUjh1YXBUVzZHdVpzJTJCQXRDUHRqTGFPJTJCOXJvS0ZtcUt4VUglMkJJRHUyWCUyQk5INm43YUU3QWUwQXVjQ1Z0RzNBOXBCUTJ2ZDglMkJ1OXZ2aWIlMkJ0S3E2YjZHUXlFSmRObUxxcjZZOHRxcGh4RjhXdWZJJTJCR0FZOTd0UnUyQUNNQ3N5YTlBeDBON2dDazd2ejRDUlVXaUEwRHlnWVB3WE4lMkZJQmtPZ291Yks5RVVRY3ZRQVklMkZRRWVDVGw5aDgwd2VuYzZkMzYwS3olMkJNd1lCSVI1RnBTRWRUOHBYJTJGc0tZb3loJTJCNVROZm13ODlmdnF5Z1FvWnhlN2E3RGNoYlBNR2l3WWdMVXdJUkJIZkRXUVhUelY2TlAzbndrM28ySzhiWTA0TGVFTGlqbjlodjZDNGNJSWhqcVFHQWFGNDNJU2VaR25wWmJpWGJCUmpzeUclMkJQdHJHUUpQRW1RTiUyRnclMkJneGd4cDBSYUhxMEc4WTQxVHcybWpTMU84b21DbnZ2Z2U5diUyRjI0d1VjTERmbldmWWFBc0p3WlZiY29iNlR3VUNCdDIzZHhQclRuVGt2b1poQTdJUW5Ba1l5ZjlIJTJCS1BUdSUyRlpzcFJGQW1EUjQ2eTJ3JTJGQkx5SzBEbzN4ZUhWdDhRY1FzSG85STEyMDlCVW9GTXgwSzJjSVRMM1V3TENQZHRPVEl5YkRzTHVYbUhVa0hUUHVIYWVEJTJCNWZyU3pQNnVSYnZoR1IwdEZWSm4lMkY1N1pGJTJCdkdNT2t1NUVtRU9KUk5HWGlIUEJOT3NFWWdXcXBFTkhQNCUyQmxCbnBNUFFnJTJGWE9rTWlDSGVQbXcyVHJpVXhTa3RxJTJGYzdpZ3c0bFJTOFI2OWZYOTZGdkZrbGJERUxSeU5od29xam9McEdWelppanFMYWQ4TkwlMkZmUTRoMzYxZ2Q4SmFvcVp0SjJRYUNLbGtVUDQlMkJ3UEYyN1NEWXZUdTlXYWlyMTduRklKUzhPSG1rTWkzdE1GRWdzZ2dRSXYzVWQ4SUJ3UEYwWTRUYXZTVUNWSHNYUExQNmR4aTlhRnFENFppNEUxSWdkQlVDNGVzMTJPbnclMkZ0TXRvV0dMUUlpJTJCb2tWaXlYTHl4eCUyRmVaTko5c0ttZGtQb05BQTR3MEJ0RVgwRkNwY3lEMGVNaFlOdlBqWnB6bUFoQ1drYmdwWWtmdSUyQnolMkJhNW0lMkJ0R3V4WWlZJTJGTHM2RFIxamRoTVF6Ym0zSk9Wa1hnbW02RTlMUDR0M3c5dlJGbEtHZXlRR3QybWhGJTJCZFdHOVFMUE0zczFlczR3RllSb21pR2ZpM3drcVNnTEMweEtvaE1oYUNOWmc5OWJ0Qk9XeEUwTFYxcGIzU1dQSmpKT1NhRU5oRWhKcFBxeEw5WkElMkY0OCUyQllWem9qalpKUXM4UmJrNDZsY3pLZWVOUFRVWlhNQm1FeEF2REFHVGxRWUw0JTJCQXh0Tk5QMGU0dEFLSTU5YWFKaTMlMkI1NHBoMUZ0UjFIYXhNVGo2WkpleE9CJTJGJTJGcjdWRlE4a3pURW1vUUdkd0NGS0J0U1B2a09Pbjd3bHRaWVE2YUNrSllUcTJIRFJnZ1NFNCUyQmJCSVFsaTklMkY0YjlWUEt6JTJCMlpCRFNoRWMzdHV5bCUyRjRPUTd6NEJBQ0VqRGZrSVBvNG9HOUw2amdMeCUyQnRVd0pDSkFKN216QUJBdUVDUW1ydGVKR0kxMDBuc25SRmMxc1l2YkNlWFdnd09ZbU5KUWwlMkJOb1kwVEhrQ1pZdVJhQ2R1OEFWVTQlMkJjRDFjMjdUV21NNmpDaUNDJTJGRUZqSVBmdHQ3U0dNTlduQzdOQldBeWNtRDRKVG9XNVk0bXJWJTJGV3lGJTJCb053b0p4VTd5c1F3TWVxVGIlMkJ6bVdhVXFZNXg5SEdnRWdsY2twN0F1ZTI3SUVlR3paQmNQWlZLb3QxVzBrciUyRnl6VmhaajZpRnlNR1ElMkJlYzZlQVglMkI4ZVdvJTJCZWpkR0R5U0NrQW4wbnhoWlZaa2o5UEk1dExkTm5OOVFiaE5LUkklMkZ0WEhUbHlsb25KbkpvQ0lYVUh2Sk9wODFIc1NVa0YzUGo3TXRqdWlBZiUyRjglMkJkQmtKNUY4UWxUUDFEem1FSHBNcnBJalpWY0JySkNNVWlnRks0UG1nRHRKbyUyQkhvSmhvQ096Z3JWTVdOdlFSeFZZJTJGN3lxVFFZanZpMG1nckFZTTZPWjA5dXhObzRKUUVoYzNReDRmdjRXSjk4R21RSWdhMGMxajUwRzNtQUVRdVhpT1RzSkpNd1lCZWV2S1BlRHNQd1M5NHJkU0Zacnd5SXFwQ0sxZGJLbWQwaGp4bUpRRE1xWkJ6RVhRcUZNcjRtbm0ySkJZQ0IzUkR5b0hEWVMlMkIlMkZxN05Ta0NFRGd4ZSUyRmJwQlNXcDJnOWhDcG9PUUNtM3EzalBXNmZxViUyRlVZRElSa2ViaTN4RDE2aE9ITHlWYVpxQTV2eUhjVm84UzZIdHNMbCUyRnJFZzJMQUtlb1Q2Tmt0Z2tWRlVPRlJXQWRoY3V3WlgwcDVDanh1WFFYRG5EaWlTbjFJMUJkV1hDM3NLb0ZqSmlTNE1TdGNXMU1aczdJOTlzZndhQWcwYkQwcXBiRzlGa2QzQjFjY1olMkZvb2FEcDd1VHRCJTJCVUg4SUNmVFNtamVtc1RueHczSjU2WExvdXZ3amNNRWt4aFlKd2x3Z0lrTiUyRkVONjh0a1FiWHhyN1hhJTJGaktJSlFITnh4alhMJTJGc1htV0NzTE9GMCUyRlZGUFE4cyUyQlJ0OEYwd0U2SkNmZlhoQWZVTWdyS3dUQWEySlJMSVRzNkVvaUlwcE9VWGdjdkRaT2lRbFFybnF6Z2dGSmVCRTZtMkNST0Y2cU5mN1VhNnFOUHZ0eE00d2xscmV4akZxWUN5d0NDNDZlNERvY0YlMkI0T3pzQ0U3T2ZPQUVCb0NkRlZldiUyQjEzdFhUMTc4M1p3Zk84THFsQU11dkNwY3RJaDMxSkIyQ2ZxRiUyQkhGdiUyQmZySXdCNmdSRFQzRHQzanR3alglMkYwYlk5UGNhOXNKRVlSNGhLT1BsQ2lFZjAlMkJkUzRGUm41MVJFJTJGUHdEcXJleDlRTjYxSmdFVkJORFl1STB2VW5zQSUyRm04dGFMeVJvbXdIdWZkTWN1a0szY0NPRXAxJTJCdG9mNUZtbGdwQ3E3allJM3lRamRVbk1iQmUlMkZDbDRmcHdYTDhnM2slMkZ4ckg0JTJCSm1sR1VQMTFCU010cTdaSm9lRXd0V2ZJNkRCNGREUUlicmtGQm9NJTJCWHRxWFA0TjU3NnRSVkVPODlBZ05YZmd5MllOJTJCbzZjVlNRVWlsJTJCSWdaS3E0b0tmYldwNnF2WGlBc0hoSVRDYmZ1M3NDS3MlMkJhZzNXdXBrRFgyZkhOQldIc00ycWhkRU5RRHhDTmpRRHA4R0hqMDcyV1doVUUxMFE2ZEQ1N2V1ZyUyQjVKOCUyQkIzWkZqME92Y1BwQnJjVUt3VkJEU0poMmljM2lRNFBTeFpydXY2UVZDYWI5aGZlVlpXZWVaV3ZCRm41MndNV0d1bmNVYUFWblV0emR3WTRhRHBIc1B2UlVocmZIQndUSHA4dG1vS0pLZiUyRndlRXg0JTJCRFMlMkY0VHRjT0Jqb1ZCTFJtRXVCa1JRa0VYNTF0WG1wM3VRaThRRmc4WkZhczhkV2t2RXoxbGFDRnZ5VTZvQ1pCMFBmamFKZ0glMkZJRSUyQnFicjFIYUNCNGVMcUEwTUcyV1dhUDVvQVM3NWZZeEZWS3lKV1dRVzVlRVFTZE9nWVglMkZra0d0OHZYd1BQUkkwckpRbWxrUFJ3MW1rdnc0OEpWeUJ0RXlWc3FDTlVmN1dLdzZobzJUSERyJTJGTW5tOEFUNzZnZkNMcjFtSzI5ZjNzaFVHNkdoZGtKTnpLQnpWNklneXdvcnFOTGEyUEM0dDNmRVNMQnpjd2NFNTZQUU1MRG5PNEtyVUczWTkzQ3dCUjlQSVJUTFZWQnBoJTJCYUxoczFUVmc3Wk9lcnhja3Nxb0VBa0FibE1EcHo3RDhFbDVTSGNGcFZDJTJCTU1VcXRxdWVzNW5aaEJ0MXd2Nm1KMFhPUkN1REI0QlklMkY3OHVRNFFMUnVFcVFBZE9zNTJTWHV3MlNnZ0xBb09uNlpLdmZjN0MwTERadHRHY0tMWENqWUVKJTJGcHJxZ3VtMVMwRUt2YndoS2NPd1ExNGJWZUI5UTJmRlF5aW42WEJoclV4c0RYSGZZNVdPSkVnZ3V5WVNhQ2FOaGtDSjhYQyUyQmVQbllPRFl3WFhTR0ZvNkNJbmc0RmVFcWFtJTJGR1FXRUJVRWhVNG4wbEQ5WkVCb1doTG95cjZhJTJCWUNNUEdMSyUyQklWVUd3RllBS1FPandYbkJ6RG9sMHZidVRvU2hFNGF6SUt6bUFYNkFPR0dkRmprJTJGdkw5V1Z6N1MlMkZmUTZqaFlGaFV4VnNTQmtYQ0J6ZmVIQnFQbSUyRnZsMEpDOTZkMDBDdTFGV1hwdGFKbjdUNG5iQmolMkJBTGhnM3ZORG1saVFhamhzMlZveFV4enY0N20wTDglMkJDTkZlbUg4bkdhNXRqSWV3dFJ2QlEwRFdNVkZoeWtOTGRGdERYcUc4RU1GaHJ3aFRIeHJwT0JvUU9vWElUTjVtcWNmUnBObnZRTCUyRk55eG1UMWwwVDRCR0VHNzlmQzFNV1RJSXJDV2ZBZGNObXF2WUd0dnFaNWxCaldwU2JBVGJTOGdiSm5wanV3RjBEd3FDUXVjTDBsSTNOJTJGWURxdXhPJTJCckVwUCUyQmNNU1FZZ0VabnA5OXBxN2lrb0Y0S3hXNXFqdVpsR1JIbzJWZnNNYWpxanNTZDY5cDlHaU1KWUNRdWpRWVk1TFd0b21Gb1ROcFVBemo2TjBkenlhM2FDU0FIJTJCanN6SGJRRXN6NmpCMHJHRmpubEYxa2oydCUyQkVwamVUUkxBU0Zoekoyd01MalRERWk5ejloWVF2cDQwVmd0aXRvSW9KTTglMkJTejlETnh2bnJHbzFJZG9uTVoyYnRsJTJGWWVDN0M1cU15TEFVRUVLSGtEa3VhU25HMlFrTFF6dk5nR1RMQkNHVnVxSkFXaWQ2bklxZTM3b2JndDc5bFBJNGFldDVaWnJhYXZIb1NSWm13JTJGbFpTOEQlMkY0eVYxZGo4RUcwWjRlRHZZMWhuQ1VrQm8zSjB3dE5OTVNMNiUyRjJSTHZoSGdNUFRObU5pamVlUjFHRG9tcUkyeDRWenozMHhibyUyRiUyQjJQYWpBS0JhRE5DOFdvWjBzOUo2TnIxWk5RQ3JlbUx3YmklMkZYY2dPaUtnanJzVmZVJTJGMldmR0Z4VVhXMHljbm85NEpDME03ejRUa3V4WUxRanF5JTJGdVNTWmRCcjZaSUdYMzRVeVBUNEElMkJDOWZ6JTJGNEppVFdTU0doSnc2TSUyRmhqdEg0cTdIanFmMzUwN0QwS214RUxIRHQ1MXdJZTdYTWJPZmNCJTJGYnpHNDV1Wll0SWtDQWp2TWNzbEkyOUpjWnVtbEhTMjA4SjBRUVloQnZVcVJHTVJCb1ZENjltSndtVFdsMFdOWXlyVTdJRTFNQXM3diUyQjZEcncxTkFnRDJnJTJCMWhqV3NibU1zJTJGUSUyRld0SGZhVDZSSUZ5OEhOUU9uRUNoQTdyMSUyQkRkOEVUdzhQUmxJTCUyRjhEb0lTZGxMM1lVdU5ySyUyRlpDUU1EWjdsa1pMQWdOSlJnNm1xc3A0OXFDTWJDdHhlRDk1eHBqZVpxd1IwREFXbHo5UnBjT1hBU1hqejJPJTJCVVhXdU5BWFIyMVFERzBsVE93MWMlMkJ1aHJsbnNOME1HUWhXVTJOQkhCME5YWHVHTnhyUlVSdDh2Z21INjJpR0xkMWpCZ0k2ekhiSlRET09BN2Nvdk1zYzh0N3REWlo2SjZSM3d0cFpCV2d3WWhnUWFneTk0OFpDNTFCZmpXRkpHRFI3JTJGc1pEOEw5JTJCQlhJeW5vTCUyRmhmTVFJTTBGSWpjZmxLTHM2aVJQQ0ExMW9xZWF4cXZ0bHEzaGt5T3Z6a0hMNDFFaFI1akdVTjBRYlBhUWIlMkJzTzdzNEU3Qm85QmR6OVBJSFhyemZ3ZyUyRncwWmxoRDRHVlVIN0Z0ViUyRjRHUFIlMkJlQXBYUXA0SGJucVdEa0FnS25pZE1UOTNRM0kxQXIlMkJPb0tDSnlMbm5uNW04c0NCczZjTk01WjFDSmNiTiUyRkxEZ3RtQWt1M1NQQUlhU0RWalUlMkJ4dmlCdEFTczc5MkZCNDhMUUZrc2dYeVpDdm9uSlVDbFhBWFhISndoTkNNTE1GcENVM01RdG9kYmZEZnE1MkZDRGx4MDlJVnMlMkYwQXFxNXFuZ3kyRTlnaUZXJTJGYnU0T2ZDQjI4N2E0MnhiRFR3Y3M5ZEJ2dSUyRmRvSDk3bVBnVmlHbVBnaWFVcHBZUEFoRFElMkJjTGs1TiUyRk1RNEkyWjJRdWhOcXk2JTJCRDhYZDRiMFFYcjl5UWNFaWZQQVY4SWtMQnVsTVlCTG82NmhTOGl5WVJETUtsVzVsQ0NTWGxtcXR3T2JaVDc1U1k4QWtiSm4zU05kWURkJTJCZThKM2xBWExvTTRtT25nSGZwSmhWM2lObkRGVHp0cVV4WUVIYWNMMHglMkJ3SUt3dVY4aFRmMTF2UlBxTWg4ZGVxVE1MYUM2WTVySSUyQjkzNmdxaHZuNXFqWUNjUDV4YWxJTlJsSGJYNzBEdmQ3ZVFzNmtoODYzWTZURGkwSGVnUEJ5cVBOTVVkc3BIMURhbE5PWENIR2hHRWhhRVJNeUQ1amtWNnpLRHdOblluYkE0SWF0ZDZvSlVpR01xYk5HQXlCRVlHd1JOUEglMkJCR1JnREh6ZzZFN2F6QXdjMEZITjJjYTNZM1hlWkNvN20wVWc1MmVibHd0NkNFZXVSSlNqcDB2M1VkaWpLZmd2RG1IYXBHQmpaYU9hUXROWCUyRnRCRmEzWDN3SmhtMVp4MGJXVnpPRGlpZnNHUDZxODRON1AlMkJ2Q245cDk5TG9URm9WMG5LcEtlY0NRcXE0TUFBQWdBRWxFUVZRRzliYlQ5YUNublMxMW8lMkJyRlZMYnNRZ0IxVm12YkRwRGo1MWN6aUhPQXE4WUJTV2twRkJkaFZENEFUNldnanBNRkhwNGd5RlVEc1hiS2ZWMENnT2wxVlJWbXclMkJPJTJCbzRCY09BJTJGY1hob0ROMDlkWkNQcmEzR2hPcFJwbmpEMW9YRVVNMFdkdW8xVzNYOThrRTMwWkRnUU5vWXFPcHRkVFNROXJmWFVqbWwxRHg2UEtzdW1iMVk4T3JJZXM4UVZ6cHNIWFo3clVtTiUyQllTUHI2ektCOHFYMUV3NTNlWlNNM2huTmFucnRoSkplZzNzcG5qNzVSMSUyRm1ObXVGSnVwc3lEdWhpVjZoeGRPaVlLRzVaZXlIaXhwb1VSR0VBeWNNaDlvYWNrdFZ6TkE0NFBBRlBaenVYYm5lWE1MckJjS2lxRUZkaU16MFcwendpOVJFTUJhRUdDMWVONzBGM29mdkpqJTJCRzRwMjd3ZnZMVld4a2ZiWHcxTnp4dmR3N3VkeSUyQiUyQnNBNElPdyUyRjNBJTJCY0hkT0k4JTJGOVlhVlBUTjNkQjV0SmZFd2pSWlBEcmdvOWg4dnBsRmhWWm4zZnNGS2gyN2F1MkY2b0x3TlQyN0xIa3lIcFVXSkg5ZWlsVWhaSUFsd3NubnpSWGh2WGFDYkVnakZORXQyMktuMzU5MGRLcU1pR0I2WWlCSG9kMjFVbDAxRnppbTN0JTJGQkZaR1lDZXdMeThCNTV0bmdDdjBhVFFxQk1PYk1FVmoydmxFaTR5c3h4TURkJTJGVHczd1ZsNGpsRVVwS2l1WHpWQzRSa2VKeDFjVmViVmFydGUlMkJkYklnaVJ5SlJoJTJCJTJGMmxFTEI2RmFQakIlMkJtQ29vMXBVdW5JZWl5QTQ3VjV0Y1ZHMWlNSXJXS0clMkZNbXZLcGxsUEJCR1JmRkVUaDRyNE1UZkN5MFZoQWhFT3JMZTc1MzNRSkNlekdndzF2JTJCNnM1SDF6eWhDN1lSREI4VUxoSFpUalZZYURhZVhqSDNwWmZtQjNZeE45dFRVbmZCcFNVV2QwQjZNckwlMkI2Y2lPRWZMRzhwbUJtYTBkQ05QZklZNmolMkJkR1Q5bGVtTHdYUHB2OW5JJTJCdXAwaDl6b29YT2NrazQyTzdVRjhrV3Y0eWdGd243OWVzbk9uJTJGJTJCSDQ5MHdIYnVoR0c3S2NaclNqbUprUGYlMkZEdHh2Y2YlMkZDdSUyQlBEclZWUk9UanJOaFRGcTBMYzJuZWc0UTB6TGYyMzBMTEQ2ZWluMGpRaW80NU5xeVpIMXFpZXB3T3ZlZmJqZyUyQnZWbTJ3aGJCTUtDJTJGczk3OFVMOUg1SDdqM0tacUNIVlpxTEFtdlhhSXVzN2ZyOGNoQklNVGFwb012cWd0VUdreiUyRmkwcHd3ZFdaODZMaFpjRnM1cFVJVVl6UlpIZHlkQ2w5ZG1XR1JrUFZVZ2RPZ0FpZXBSYm9Ud1VoTEdvRFc3NmIwVFBoMDd0bjE3TDklMkJMaXA5M2RHR2k1NHcyRU5hT3JKY3MlMkZaQnk1Zkt4VTBjdTBLMTJvVTJuemRzcEZ6TDAwelRieUhvcTZrTmRKUXBkNVVwZkdnR2NDYkhRZmtEZk9vbXQ4UDNvNEY3T3lqWGd2MnNUcUR3Q1FabWJBWlpXTGh2dnh0eXBvJTJGNFJpQXNIRVVlTzFLNXNyak1ZOVFZaHppRDkxNElsc2w5JTJCJTJGcDZKY1lXNmdCQlBBUFJSN1Y1SU9GaSUyRk1hZlJ5SG82SEFrajY3SHliYzdGcXpEMW9OckZFTXVoWVZKZGpGaWdsRDBFMGFxUjlYUlVQVUdTMVFHJTJGejZvJTJGWFFrYkFua3hROEh4JTJCVUhRcDJjbnNQTndiUkFHaGVDN2RlRW0ySDclMkZJM2p0JTJCc3ZpSSUyQnRSVG5qako3M0ozN056cGM2b3E5ZXhSU0FVOXhzMFFuSCUyQmRJSWxnNUNtSngxWmo5cmlzd3ZmYmpLeW5rNmJtSGtuQmNMdlhLV0tkSWFsM1FmSHZOenE0JTJCdXp5SHJNMklZJTJCb0hvM3VaemEzUUR3STQyUjlVSVFCJTJGbURVNVVVamcySnBlb2d1dlhzQW5sZHUwTVAlMkY0YWdvejRNQUlES3FPek4yNkhzcDYxc1pIMHRaaUFJcmFLanB3aVNrbmJveTZNV2diQTRPam9BbkZ3ejRQUUZyUUd1JTJCaTdRVk0lMkZwdWhQV1h4OGRXWTlSRUpkR3o0S2lxUk5oJTJCTERlamU0cXRaJTJGRkhEUjA5VnklMkZqR1Fxc2o0bnJ4Z21QYjBEVDVMVlRoaFdFZ21VaURSSDFkUGpZWFE5TmdXZkQ1NUNXN2prSHdGVkxpN2c0JTJCY0JpdUFPb1BEeTBpbXlYbFJTQVlYWDcwRFpodCUyRkJhZWNoY0t0SW93ejJiR1M5bXRMVWZYQlFYMUNWU3lPRUNRbDM5WlhWRm9Fd2YxU2NCOCUyQlJkd2VPbnhZeVRUbWpMd2hyTTRKVzUyTW1Nb3lzUHpkdEpuaUhCRUZBUkVpRE81WW1CdUx4cjZKS0NSaFJUNmpVRWZZWUowaTM0dklxY0dwdlUlMkJkeGglMkZicTZBNDdLMjZ6SSUyQnNmRlVyZzhkbEw0SG8wQVFSSkY2aVlRemF5dm5IdUlBaUpvZjNGS3JDT2RJN2YlMkJzZ2tJQ1RqNHJnbEFwY3ZaTCUyQnNmWjlwUjFKRGdKQm15ck1nM2dwQUpSWWhjSVI3QVozQiUyRm9VaDhMUnpWeXJKa2lrajY0UFRVJTJCRFJqZnN3T0dFM0ZJbHlRSkFycTdtbmF2S1V3VHRsJTJGZDhzTFlxQ09vcU9qdjFDY0dqZlIlMkZvQ0VKOXIwVTZJQXhURmpCNEkyVG1ub1VqY3FncUZscnlrUHM4YUVvUzE1NjhkRzRqNVolMkZEWSUyQmhodmJENVJrQjRRVEVYV2R3ejNnOU9kZXRWRTFlUHp0U1ByTVc5TVV3MTNUb3lzeDlhdXJCVFNNcDZDcUZJQjd0bFpRRjY2QWhKSkNSUmxGc0NRc3p0QUFnRDg2cnIxV2lQcmxVcFE1a3FwRDhtamlCNFFjUE55SFNCYUVnZ3BCWmV6QURnZUxpTUVpY2VPNnlOak5SJTJGcGxqeU16MG9HUFIlMkJpcktwTUpyS3lHM3daV3pxMktaJTJCblFlZ2JFVnF6RFB4aUdTSzlSZjMzb29HSjZRbXhvVE0wbWdub1ZqdXkzaWJZQnk1eGJJRmZWUTVSaEF5NDl1cjdYMjRsQ2JjNU5qViUyRlI1QUp5cVExS1N5d0Q1M0dndExHa2tEZDdYU0pDVlhubmNrR2NWQVBFSSUyQk1nWUNQM29hTFYlMkI1RG43R0RHNDBueEN6ZHRSc21xdG85YmpaTXVwWmtsa21QOVpFelZNU1IlMkZqN0FFZkNqQkFrSHIlMkJremhzRkFTRVpGOFNTRGhoeFglMkZMQnVNSlA4U0d2dmhLZ2R4RWFETUdYaUhQQk5PbUUwWlJSOW5LV1p4cTAlMkJ2eUNRYXJjR2Y2JTJCT3JHJTJCSmdLQmY1STMlMkJ3OEIlMkJTaXc0VHA0QUhWMGRLVG8wRmxtUGxYcmxPZmtnOUhDbE5LbzB6WmhZRUlaeTJwNDFaUSUyQiUyRlhES0ZpSTlYSHp2MGJDMCUyQmp1Szhrb2xUUHBMJTJGdGYxekp0MExVYUFlbkwlMkZSYUdqTyUyRnJWJTJGUXZTaWFSWVFUMWdNVjk1NkF3YiUyRjhFa0RlMkg5eUhwVVF0M3FQUVNpRG01cDBCZWRGaks2RDRjdUpjdzVMVkgzd1psejF3aTJiSGhOVCUyQnpWUEdZUUVJcWpuJTJCJTJCcEtoQmRKa1RGakRtU29pZEU5cXB2SVhMeG5BWTBGdVVXUU5FTEU4QTFPOE5vdTJGTEdhM1A4M1M1N0hlWFRLOTVISGUxOU1NblFQRHVCeUFzViUyRk5iYlpaSmh6UU5INjM3YVUlMkZBZWtBdmNDWnNHYUUzb0k2aVFpZXdDdkR0NzNobzMzbDlhRnY3R1lPQWtCdzUwa2JhS2VLOGZQbmFIa3c1a3VJOTZHckhLT2glMkZkbSUyQmp5WE4zbnJzTlF3ZDBCU3VQUU1aOGVPb0xFdzNDeFV1bVElMkY2ZFpFamVld1NjZjk1SzNUUFJUWTNXanVLcElXblo2a1p6MGVDWWg5YjhBWDFlZTVVeEFkQklGOTdzS1djY014VWppS1JObWpNeDY0aE9nNEFRNTVMJTJCYTlHJTJGWkwlMkJzV2MlMkJrSXlrZU9STFAzb0pKJTJGYnMwU3M2MEE4ZEFObmtSZUxhdll1U09pRiUyRjh6TWhlVU83aEFXR2IlMkYxQ1hlUE53clFFZkhkUzc4NU5WTVAyenhZMSUyQnJLalNhY0c5SVVoUnhKaVBGY3FGelpRWml4MjJiMTJ0STg2YTdHWXdFRXI2OW4xT2Z1SENKU2FCRUhmRG5NN2RJUER2QXhwVHlaJTJCNmt3ayUyQjAyZUM4ODNyRGZLdUdJSkJwaDZEenJaZFB3MCUyQm5hbjc0dXAxTUhyUk5JM0x4RjF3NEd2VEdYViUyRnB2eEZCd3dZeVQ5NzlxZ2glMkJHTXdFSkxCd1RiU21CZXV5VmR2QzJkU1ZBVWVQYlFKR3Q0UlU3NWZCNjYlMkZyd1UzQlpjeGF2akdCSXpPd3AwZU13bUt2JTJGc2ZESWtJMENpSCUyQklIcTJpV3dqaG5ERUVKcnlqR29xSW00bU12Y2dxZWpISk9TTUQ5emk1dkJRSWdyS1hsbCUyRnNLcVg5ZXZZZEp1aU8lMkJGWDc1YmUwN0FrQmVIYVNRNHF1UXZYN2dKdkhjJTJCZ0E0WERqZGFPcXpGM0RMaEFMZ2pjbkl6cUJxR1R6OTlEMFpNSE5sazdRek1ObEElMkJNQVpjODVpakVhVmxnZnQ4ekZ0T3h4TldHSW9kQmdWaDhkQlIlMkZzQzN5MlNhUXpjS1lJNkVBN2VQNzlGNFA2UVpRc2ZacWY2OUZQd3VIS2FpRnJnZWptM3lQbFE3c0pjRzM0Qnh3eHBVN2EwdmpEUUFQWjVrTU9wVVFEdHNjOFVsSFIxUEhYMW9saUFrbHk3bFNJdkZQOGxYJTJGTGlRYWJzaEFsR1Jtd0ZadTQ5Q2olMkZFeE92bjc0WEhNZHZOV2NOMjlGd1RwNkZSaCUyRm9Dc1hhdGU0UjFNaFR1NVR4Z0pmVjhjcGxPSnRhdkpqMEV3OGtWd2slMkJZekNvRDBMc2g3NWRXMWpqNGVpNG1sUzFWbUNVSktTeG9iMjA5NTl1bzVKbWJucHUxaDU1YXRob0h2THRDNWxCbVZIdkhZS1lERXY2SDgyRm5vaERYJTJGcWlQc05aVWZNeFNEbXhxbkpzQlhKcXVKcU1kYTlmbkRCb09zZHhTRWpCZ01nUjI4ZFFJZkhzY1BIendOSGQ5OG00cUpaRnBVRGUyMVJQVHJIaU00Y09DWUlmbGowT01vOWJVSWo3T1dEdkU2SjElMkY5VzAlMkJtMkF4ckU1eU9GM3djTTBxcllxSSUyQm8lMkJqZzJDZDNrb0c4ZWcya1IlMkYlMkJHZHNucEVKaHlCaHhyUmRtakpySjJhMG5tTmhwbzlIaEVOZURRM0pBTHBlQUJRamcxWURqMEd4NEpOd2VOMEZpcnZpbWh3JTJCUG5uVSUyQiUyQmhhZ2ZQMldzM1pSeVU1czUlMkJSTCUyRlVWbzBrWlRVWXR0Z0haa3lKS0xwc2FRdno1Z24lMkIzUHJyMHc3a3RhbUZlM1VmR2JKTXVpMWRJbldlMUpqZEtaQm1aeVZCNUxrTkhDJTJGZVFPeTBuTmd4S2w5bEJjS0FnYmJzOGg0T202d3FWUW10ZnVVVWtHNDFNZlIycG9hNzI2ZklWQWFFZ3lLa0E3UWZsQiUyRjhIQjMxcmxxY1AxM1FFbThzRGNSJTJCSyUyQiUyRkQlMkY3WkR4bGpqRyUyQlVWJTJCaW1ObXpFSzRMRVk3OFpHak1HM3drcGhnZVB0Q2w1UHVpSWJPM21JVXpjRGV2c1VwajQxY01Wc2o3OEdLd25UOUE1V0xjcFJ0SlZkREZndDZxa0RDQTFEZmdsRXJoV29RUnhhUldFVmtnMVAlMkI0c2dId3VEM3JZcXNPZFVvTkN3TWZIZ3dyOHhXRGYlMkJzbW85QkVvTk1EZk9KSUVnbSUyQldxelhCRFBZYVV0OEZpOEZxZXV5dDh2c0ZmYjJ1SHRDZTJxQ1pSRzBWRU9JYWlsJTJCZThaTGl6NjI3bUpxWHRMRWpxamdvRlBLbnZ3elcweVpCNTFCZm5lNVN6ZVNYU2J0amJ0SGNjNWVmZ2ElMkJKVkJjbVhhaUJKMGNURlhmZzhDVk9aMDc4WU9DaHFlRmFEWVRTNkdnWE1qaXNRTFhuRU9NdTZab1lVVHZaMHolMkZEeDRGeVlpeEVEdWxqa04ybk5aaXZ5NWkweVNWM3p4SHclMkIzbUxPcW14VUdBNVBNVVVGczhQTGxNOXpneDNQbmRPN3hRV1RkRzYxVUNJazBwZmUyT0piUFZLUnFaRWJKS29LaFZZeVdXQWlYTlZRaCUyQkluekFiWEdPaUlTeXlJNlZ0eEZ0YnF4SmVGM1JwNkVQbnRMbDQlMkZnYkl6MThDJTJCWmJkOEh4eUlwV2FzYTNhTzF0QURzcFJ3M3JxalBjZHQyMzlwaVhqbUF5RUpTTkh1aW85dk5QSiUyRlVmdG1hYXkxcFVodFEzZXFHWjVPSG9HY0R1RmdHandZUEFJRFFSM2IzZnd0ck0yR1NqcExHJTJCeSUyQnc4aDYyNEtCQ1llQiUyRm1sMjFTa0JBVThvYTNGN0hyMWVVb2xjaG85b2xRcEVZVUw5JTJCM0RMQ1N0MGxyOWd5eVo5JTJCcmI4dCUyRldMV2V5cGxSWHp0Uk8lMkJJVFBZUDVQbFlNZGlDTWlJTDlmZiUyQmpvNndxUEFrTXBqU1VxVVZ6c3JBMXlyOFRkcmJCTUJpWGxsWURLSHB0cjE0QW9MYVB5elRpZVBVdWxVZlRQdnFwMkpoRGExdFM2MSUyRlc5bU5xUDJnVkhqWHZQOGZEJTJCYjF2ekhWc2RoRlNzWVdqNFJmbUtuN3N4WFZQYVhFYlZUJTJGcUV5WG5ScEpCdTYwNkYlMkZwd0lmZzRVQVQ3ZzVPSUlqbzUyMVBCZUxnN1VmOTNjblJxZExqJTJCdkdNUUVEOG9MaWtBcUxZUGlRaWxJeE1Vd0tlc1daQlNURUtnc0JsVk9QdlVzcHVPbk0zODNsbFd0dWUlMkZEcFA2VVhmQ1Y2WmRMN3Q0YzdIdmhBbVpQYnJYVzZpQ2t2dmlUWjhTUkowN3RaS0lYamFFNVF3TVQwJTJCR2pYUSUyRnp4bURpcDJkTmwzSUh6JTJGS1FZbEluYk1aS3MyOW9lcGhpUFByRXdoa3dZQnAlMkYzJTJGWSUyRlczc05SZ0VoR1JkblhlTGxrMUMxNG9kb1N6Qlp0RGJUMlBGYmx3SlVxYk5YRnB6bVAzazBRdDhpTDgxWm9WRkFpQXVTeE1iMlZseTVleEhWJTJCT3pScHprc1l2c2Frd0swZkhJN2h3d1RIRHR5MGhoekd3MkUlMkJESUY4eGYlMkJRS3hmJTJCeGFycERFR2E5azU5S0VBS21QZ3hRayUyRnVlemQ5Ym8lMkJ6JTJCdnpqSEZCR0JQamFXWHI4QVRPWENRczFXU2hENVBZWjR4REFTcGVjR0FmVWxFZzZ1UjY3cFRCNGdXMXJkNm9JTVRGU0JlOVBydHF6YXFON04xUUcydlkzNDFOQWJ3THRwczU3MVdITGIlMkY5Yk15NWpRNUNOUkJmMnloYnMzbzJleXcxSnF2WnVacWlBSlc4YWVyMFAlMkZqYmZuJTJCV1pOVklKRE1KQ0V2SGpYT1gyJTJGR2Z3ckZUSFBaWWFpUk9zOU5vcEFEbEdSTXpsQ1JFNGxCJTJCd3Y1VVk1UEtKQ0NrZHNPNXIlMkY1THRtSGRlbzVuRUNPeU1odWJjZXg4aHFFQW5TMkI5JTJCcWlKZngxYTFvbFNrTGJTazBHUWx4WTRjeVpYOEdXM2Y5bVBXbTBzWW45dmJVb2dKNHg1TGdSUDdydTMlMkYxMmE4MmhiVnlUZ3ZCcDFOajI3YnU0SnlzMmJmZG1nYWlOVmV6dmhxYUF1ckxTNUVKNWNVR2s2JTJGNzlUdzA5dnE3am1SU0V1RWpKbUFraHBLdlRQY1hHUFZaTVNocXNLd1BZZnFhaEFCVXRQMmU4RXZJbHZRV0g0dEY3M1dUTjVDREVOeSUyQlo4JTJCcEMyYkVUYTNRcFdHa3lTbFZQWE9OMDNjaEMwTjhUVyUyRjNFVEUwOVF3JTJCRHoycEw2RVNQbzR2SFVVMG1OYkplRWNQcUNlbHFTalh6Y3pnNmsxYmIyUFM3VU5XTGRIZ3ZuU2MyVUVkYXpyaTllcjRpMkx2ZDREbGptcnRNc3dBaExscjglMkJwTGY1S3VXenpWWCUyQnlGcTBCU2liTWpUUW1GMGw4Yk1hWFMxSm55dVNKUU4ydHp3OFRrc1c4M3hkR3NValBRNE9EMk96OVdnME5KMW5aaGxUUUlpYWwzNGJ5eVZyZTBqUU9kZXhRdzNUYjJQJTJCbDJFSVBhd0JrRnVTWjBpTXMwVjBOYm9UOVVXSERkaHJXRCUyRnJrV3RNWDV6eHpRYkVHWkVSN2R6Q2d1JTJGb1BoNVRUZHpzeCUyRmkzVUVTSGdCZVgzNEIxZ1A2QThmQlhpT2RTMU5TUVByWEFhaGMlMkJnRTRDMzJnVkpRTmdqdTN3VDRrcEVuZUtKJTJGbXdzTnZ2Z0hIdFd2QXJoN0FFRmdpbmhMY1R4d0QlMkI4NFJrRHgzRGpodjNBVDFQMWk0VHJHSEEzaXRXQUUydzRacVhLZXFwQlF5SXJxQTk3cDEwRzVrRE55Zk9RdmNkcHlnYXRGcmF2UkhvSExoSXZCN2JhSG05N0cyZ1h1TFhnUGUlMkJkdmclMkI5bTdrSjZRQU81cnQ1aE5KallLZ0xQbjNaQ25QQmprZXU1Y1NYTUIweHI5elFhRSUyQkhKb1AxUjQlMkI5MVRyTjNtYkM3M1F4VHMlMkZHRzlJV3pIRHVBSWhhQVNpYUE4TjBjakx5aXdXZHVBJTJCTXpmVURRb0dqQ0RxR2RHSm5BRCUyRktIMDdoM056M1dPb0g1REFhNHR0SGgwS3N0SkIlMkJHT25XQTdLWTdxZzJ0NDZOdTdUa2sydk9OSXdqMGg0SFFTdFU2eXJBektNak1hblklMkYlMkJTUEFQSGdUaDZORVVxSVViJTJGOUlJRk53QmkzSXpnTzRQc2lyQWowMWpyU296Q3lSanhrRFZzR0hRUG5ZU2xOMiUyRkNlNXJkelFKOE5ZUTdNYkdwTzZCQzZaSVFGd1lKZGl4STgxWTgycWJ4NnhBaUlzdGlaczZXSDczd1NraXI4RGslMkZxVzA4UGxYZ3locjFYcFFmTGtVaUNaQWlNTG51JTJCSkg5WTYxN0F1dyUyQnZnam9KJTJGJTJGaHlEQVJRTkhjSWNKWDdPYUFxbzRva3ZOYm9pQ2t6JTJCc0czUTZjWUlDWCUyRkhGaXhSd1JJY09RY1dZTVZRJTJGZ2lRcGtMamhqdHM1QWlyMzdZZW5IM3dJY0s5eDBPT3h0d0pLd1ZaSEVLSTdWOW5LbjhIJTJGOWZtZ3pNeUM1RmZtZ1UxaUl2V0JxViUyQnNIZjltWDUzcnRNaGRBR1NSQ0lUUXp1U1JNN2lUa3g1dVlCVWFNdFp4ejQ2RDJvQmh6TiUyRk5Eb1Q0OHRLNUMlMkJZcExsMyUyQmxjZzFiVHAxM0FYekZzNmt3RUh2Ykh4VXZHamhrRFE4QW9LdVh3RlNyb0RMOXZZUVZRM2l1d1FCZmk0JTJCb0t3M2dGSWtwckpoaDVlV0FsbFpDWmt1THVEc0VVak5VaHRjdUV1V3JsMERQUXNMcWQzdSUyRnBRcDRMYmpFTlZQTkdjaWhHN1lTSUU0SzZKTHpUMVAwMUp4ZDlVRmhQU0hLS0N3RUloMjdlQjBqeDdna3B3TTZsRGh4aHNldyUyQmxrdzhEam1RMEF1Y0VociUyRkgzN1ZoalRJRHBNcGRaZ2hBWFhqcCUyRjRTelpoY3ViaUFLUnlaaUlPNEJkOVRFUUFlQzJWamYlMkJvZUxDJTJCWFFTQ0FZT2hyJTJGRHdtQkF3akhxT0lvZ2JPZmgyWUF2bGJrNXdQdDhHWVIlMkI5Q0VGOXRKQjBkUU9oMEFwciUyRlYzUE42aVVxWm96bXdLY0xnejNuZHhBWGVBbXAwS2QxJTJGbmp6OXFjRiUyQnNQeW0lMkJHNkhEVG9nN1NJRlBJSVRjT0ExNERNVzdhMU90NUhGbXpmcTFLWHAwRWRDVzlxRTB0SzVDc09vYU1kJTJGeGowMiUyRnRIUzgxbmplYkVGSUFmSDklMkZ5eXAlMkJOOVgzNXRLWTlvYUlDUVdMb0tPbiUyRiUyQjNBUzl4WjBNaFZ5dEpjSGV6Z2FMSWNBajU1empWOSUyQjh1WGFGRGNqTDFid2xxTktzQlZMRXpIbkltVHdLUERadWclMkZaeFo4UFN6cjhCbTZRZGFDM1BxQzBKVTZqVFZIbno4aVZrcFl2QTliU1pNZnNkeDE0N2xyUUVnUTR4cDFpQ2tCRzdoYSUyRnZsYTFlUE5ZWEd0UFp4Rk85Z3FIRFE1VGhhWU5zQk9oYmNwUGhUJTJGemlLejB1cjczOVVoMm9sQnlvMDhuJTJGNEFWd1RFeW56Qmg1RDZkMFU3NkpWa29JNiUyRkJaMjd3Yk9vMGNEZ2NBZE5ScTRmcjdVN2tnZm0lMkJrallXTzdFYTNzYWM1eE5MQlVEVDQ4anZvbUp3UFp5STZPdjZOSlFwT1p4UkFDMjV3eHFNaUlCUXVQOG45ZU83STV6eG03cjltRDhIRmNuSzJqbiUyRjklMkIlMkJmZmZEVGMyRVBFbzh5UTNBenBWMzhId3FDZiUyRiUyQkNQcVBsUzNicEthYlpTU0lqd0MzSFp1b3hRa0NKN1NOeFpBeDFwM1FtJTJCaEQyVnZMSmc4R1RyJTJCOWhzUWRuWTElMkZmQllpZlklMkZaVTQ2NUZjREZSVWhWd01Eb092ZWZkQXVkbHlqOG9IM3dIc1JYV3J1bnZTOENQaW1HZzFDdkZzNjdOaWhzU3UlMkJsMmYxc1J6bnlocyUyQkFteWFVRTdaTm1Idk5KYUFVNmFJbVhPT3lDcEtKN25GeHplOWZSdHJVUnJtTVhzUTRyb1JpQUp2MzcxVlB5NGZZV3dnMGlhS2p2djJVWURCZTVoVWc5YlJ5bG1vdHA5cE1GSGduZERiSTVEeUlrR2dGUXdiVm1QNndKMDJkOHdZOEFCN3l0WVhsSnBDemFkV3Z1d0FzWWNueUFZUEFtNzdaeW9SWlhrRiUyQkg3OFVZMG1ObWZyRmhoOCUyQnhZMWYxUHJSSm9XdmJvWSUyQk45OFRXbGFFVmlLSXBGR1VWUktTeUZ0ekJqb2R1a2ZzSDZ1RjdWN2l5OWQxTmklMkYlMkZPUjVzRm42cGNsc2cxVHRpTGdwaDZva1JaTTlqaDByTXpIR3RFN2ZKa0JJQTlIUnhYMlBiTzFQTWJRM2l0YTNNMEFIUExvaFlJb2pCNEx6RiUyQiUyQkRVNTglMkJUUnJyVVhHUmZTQUJsRzhzQUZjWEg1QVVQalBXMzdWcFI0R1FkanVqblFEb25ST1BrcUpKVTlWRzlOaHhEY3dReWx4VSUyQmRST2VWZ0tSWkVESWZqY0ViVldkVkEwS0hsT1RhJTJCejFnZENnVXFmOTk1dG1rcldOcFNwQlpVOTZDMWt2JTJGSm44QmtiQTF3dmowYWZRNDF3ZXRkQkppa1VTbnYwOEtiUE9GeVpuemVwTFFBUWlkaG1RSWlMeFVUQ0VqZlBMMVRYYnIxRFBNMDFhbnAydE5kVmdBaXFQRHlCY0JacUZ0eDdkeHE2cmJrTHFQN09lZUlHYTZhTTdDQ2lqckZrcFRWQWVVN04lMkJQeDdPVnJyUDlCR2VoeGZJS21reW5ocFd5ZmE3Z1M1YWdzZkd2aTFOWG9kSUpmWHVPN1pocXVkQyUyQm8zZW14ak8xdFFka0F2RCUyQkFHZDFnaHRWTDl4emMlMkJYcHVub0xiWE50cnZiUXFFTkZXa0N4ZlBVWnk5dU1IWVFLeWRNVnNqaHhxeGklMkJFWEdnVllVeFlCJTJCbmRxVEI2UDZrdDlkS3l0dGZwellqJTJGNmVicSUyRjFuVldyN0YySWRLbUpLNyUyQk91cXN0JTJGNkRKckFMMWdEUXkzc2FQMkZmcXlmck5UUTYyeVFJa1FobGI3ejlhbFhpMzJ0TmJkQTNORVBZOFpwSEFkb1RoaHNXT28yJTJGdSUyRld6WlRkdmRicjFick1neE5jclhmRDZUTm1ac3h0VjkxSTRiRkN3Ymd4blVpJTJCOFUzTTZod0xYeTNNRyUyRiUyRmloMzl2cXU3VnBFQ0xSaThlTWolMkJRRUJ1eVFyJTJGb2hqTTFYMDFiRnNIbnJwdlBDV00xNjVZNHE2OUZVNTZSam1qM2ptemUwU1hxM2VSQWkxYVRqeHd0VmJwNkhWUHVQOWtablpsMkNYazFDYlhiU0ZsT0FEaFFtJTJCa1NkNFpSTFglMkJRbkpCUzFlRkFURDhBSUVOWW9iRjUlMkY1d1Bsbnp1JTJCVUlvcXpDSjB4c1M4WmR6MHFQbkYlMkJvbWN3ZjNmNE8lMkZlc1lvcEw4Z29FQ0pUU3NaUEhhb1U4bmNxZmwwbk5MWmhueWxDWVk3dlFYbkF6RjBnSXRPekpqb2xIVTB5eHpYcXV5YkdnWkRTbkU2ZjdxbjA4dmxMOXMzWCUyRmJEb0pwdGdXRiUyRnhNUDF6cVAxVWlyTEJha0xjWVZJcG4lMkJhMGQ2JTJGWTlLc3k3QW9ZQ1VJa0VkWkVMSExnJTJGNGU0OCUyQkJUMVQ4M0NGWjdhbGpCTWNab2xQYnp1VzZrU3VqOGI1Y2olMkI3OHh4cHltbUlPeElLU0pXUnozY2plT3I4OWglMkJmSnZQTG0xWE1aTVFXeDJUdDBvZ01vWFpXNEdXRTJkOFVBcGxrNFFIdGwzVDdjbjIyWXZ4b09RMmhWbnoyNG5iZGYlMkJlJTJCVzFXd3RWJTJGNXdsV0ZPR2VRb3JiWHJnUERlQUpKd0ZuNGtyUyUyRjhYbUpSVWFaNnJOZHlxTEFLRU5MbUtwazNyd25FUyUyRmtSdTJ6MEklMkY4YmVGUTBuU0MwZGlhb05pRzFRMzBPUUozck42ZnpKckphTzJWYWV0eWdRMGt5UnpwdzNWMWtpJTJGVTI1Sng1WXhZMXBSWlZXdkhESHh3RlhYQkxyZU9yb2Z0T3V5UGl6V3lRSWtjd0ZMNzNreWVIeiUyRjhXVnFUNVQlMkZMRlphem9JNDdPRyUyQlROU1pvZHBzMEJXS24yektqJTJGM0Y5OExGOXBNNUlNaHVXT3hJS1NKS0k2YkVVajR1TyUyQlUlMkYlMkZCZFR3QjdzOHNXYlVobW04TllhcVVMcHVvb0JXN3MlMkJFUkZaZmtNMTRRRXpZbGN6V0hScmJ3R2l3Y2hwYmdCSUVwR2pPNUwlMkJ2djlvRHglMkY2VG5sM1dzYTA4eTNNajhZT3p3ZEhNM3QzQU9JVHFISElUUHJmY0dWQ3pjSTdSa2tHVXNUJTJCc1ZZRU5aaU1ibDBLVWR5JTJCMEVQY0xCZHBycDhNMGFGWUdTTiUyRlMwQ0FYM240M1R1QVJ4JTJGNzIzdzZPbkglMkZEdFgwMW53UFNNckM4SkdSQXpCS0wxN04wZ3VrODNtY3F3JTJGUkFVTzZGZzBwVVVTeTVDSDFhWUdUTXdvQWxTNHlIT2Z2cTRzeU52aG1acGFOMlVjUTk2M3BhJTJGQmdsQUxCVXZpNGx3cnlpcEhXJTJGc0Z2SzFZOTJkWHpQSENGUXBZODBZamRGUHZldWhWWmdOV01mMlB5QXNMVjRzbCUyQlNkQ1VsTnJKOFpwcWN3eTdua1doRHF5bEl5T3RwSUkzSWVTQlBrdXlLcWVWeDdhUiUyQjJPeHM2bG91TnlqZG9Ob3h1b1hXOTBMSkJLY2glMkJSVSUyRkNaMDgwTDE0MjZpRFk4R1F2Q1pqS1BqSXZqRmxaeDNhMmclMkZBV3c0NyUyQmwyTGExaTVxSW1tc0xObk1LcyUyQiUyQnVQbTdtVXhwT0xLdkJmV0hNZWZKeDN1Zk9aTmxKNHQ2OSUyQmpWaXpQNTlUTDFBRm9RdDRBQTVmejZ2T0RNempDZ282QUUlMkJmcE9VQiUyRmFOcnRhMmdsVjFVUlJ6cU1mUWdsZWtIcVVUUW1IU1lscGd1TkVqZGtGcThpcFFWbVVLY25JZUV3Q3FsczVqcWMlMkJ6SURRUTUlMkZHNEtsS3BRbFFWRlYwNHpzNDl1TFlPNzZrdTN5RFFJSTNIVmd4R05ZY0tSYnE4THAxTkRZT2o4WmlKY1psRTU3QlNRaUw1U0pHWGZVTkprbzg4c3JJYUwzNm95d1JzbnpvVVlFSFlTZ0tSSHgxbno3R3BDQ2V0dVlNNDR0SVlqcTkzRkptVzRhUzZkSVk2dXFMeWd1dmhhQmFwT05RR2REcXhjQ2x3ZWc4RTBwbWZRdVlYM1NOTFN6ZW9WQlYzM0lLRG54QkhqckFLbGxhUUZ4YUVyVURVJTJCa09TVWZONW1RN0pYRUU3Z1FjaEwlMkIlMkJ0a2tnR2d0QzlDeUd2R3FRNG1WQXJBJTJGT3pNdHhZVk1YUVRYMlBvOXV6OGd5Y3djT1ZwRXl4bnl3c1R1R0M3SkNDbzdydUVoUWtBM3Q3QlJFZnJ6VDBPdGp4NmxLQUJhR0pKQUtQcjNuVzFqWTIlMkJmbXV5dUppVzQ2ZG5ZdFNYTllIMnRuYWNYeDklMkZjaSUyRkw4d3hKQkFSZ0VTZlhodWhvdnlKS2lkWEFseXJVenhyUlJHaFZGcVZ1YnMlMkY4UXdLcW1JQlp4cGhZRUZvR3JvM09Tc0N0UGhSaVIxUlh1WkVPdHMxVyUyQkZCa0NvMVgwbVNJRGxjRmFGU2NvaUtDb0tmOVRDTFZhQ1lIOE5aRUpvZlQ5Z1ZXUmdGV0JCYUdNUFoxelUlMkZDckFnTkQlMkJlc0N1eU1BcXdJTFF3aHJPdmEzNFVZRUZvZmp4aFYyUmhGSXhuR3FBQUFBQlhTVVJCVkdCQmFHRU1aMSUyRlglMkZDakFndEQ4ZU1LdXlNSW93SUxRd2hqT3ZxNzVVWUFGb2ZueGhGMlJoVkdBQmFHRk1aeDlYZk9qQUF0QzglMkJNSnV5SUxvd0FMUWd0ak9QdTY1a2NCRm9UbXh4TjJSUlpHZ2Y4SEhJMk9zeHVTRzRvQUFBQUFTVVZPUks1Q1lJSSUzRCUzQiUyMiUyMHZlcnRleCUzRCUyMjElMjIlMjBwYXJlbnQlM0QlMjIxJTIyJTNFJTNDbXhHZW9tZXRyeSUyMHglM0QlMjItMjIwJTIyJTIweSUzRCUyMjQxMCUyMiUyMHdpZHRoJTNEJTIyODAlMjIlMjBoZWlnaHQlM0QlMjI4MCUyMiUyMGFzJTNEJTIyZ2VvbWV0cnklMjIlMkYlM0UlM0MlMkZteENlbGwlM0UlM0MlMkZyb290JTNFJTNDJTJGbXhHcmFwaE1vZGVsJTNFqzAjlwAAIABJREFUeF7svQd8Hdd55v2cKbd34KIRYO9iEUVZ1ZIpK5Ysy7Iky7As2Y5l2dGuk7gksZ1ks7thknX2i5N1iR2vo8QlbrRCW5ZsSVQXrd4oFrFXkCA6bq9zZ+ac/c6AlGgJJIBLAARw3+MfLJKYU+b/nplnTnnfw0CJCBABIkAEiEAVBFgVeSgLESACRIAIEAGQgFAn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QEiQASIABGoigAJSFXYKBMRIAJEgAiQgFAfIAJEgAgQgaoIkIBUhY0yEQEiQASIAAkI9YEZTUAADOvXq7t27VLOw3IcbEqyhSfu+CAA58+LFqEjmRz2WZgbi4k3AB2Qf3L+z0kyv0wL5TW7AUR7hq5taRHYtUtg40bOgDfzz2jSdHO1SIAEpBatXiP3LNavV9DR4cpUlBbNxf3M49Est1+D7lIkAk3TOGNQLEVVoWkKOGe6rsGUv7S58+LXOBeWyoVmKwLcFiYsh54OcNNWhPy9WalwTVQsUbRsQwiumYWKnrOLPtVIYONGk0SkRjpcDd4mCUgNGn063/KJEQXDrl1avxaOekK+kNpQ72MBt657vYptwcvNUpRD1VRV1YVlBazXti3nphGCqqtQFQWMsf9/XAIIJhTGmGA4+W9MDlicJIQjIAxMCHAwwQQHhyLY0IiCCcE5oMj/ymu54BCcM3mxZVpgSkZZtHAvdD0rKqUSz2QMBj2jgBW5UXE0ylUslw0zW4ik03ls3myT0EznnlmbbScBqU27T/m7fkMourtV54O/pcVVmDXLraVKAYsXfYpleSuHOuexbK5JMa2ICPrditulCSFC3DZmKVI8NN0twIL86LGlsGw/FGfgMfHJtrlgLKc21O3kgqdYqZwT+VxB0dy9jLOMMIwytzmD35MTdbEBV2NTp1Wx86ZdKGkVXyniKlYAmH9z9932X0uZo2mwibcZ1VAVARKQqrBRpokmINrbpXC4+jUt5AvH46wp3sIaG+egWFwlwOcKiJi97+Ac7NzjF4ePKtzlkuMKiHJREekB9cRAgjFVY8wX0ZmqT2JfF4BlcruQsoRUCiFHJ0IokUYbbq+QwxsmByHz59pYvCClNsS3C8M4ipJxWCjsgFYo9iBn9PeY6fTCQMCitZSJ7m1UfrUEJvGhqraJlK8WCAx84M6gGtaiSkiv15qaYkwosy3LnM9sO86PHo+Jo0ciorszAN1Vz3R3UGhejyK4X+TymsgX8MbogtsQldLQLNTQXBOYywPGJmn0ccJYjmZUyk4rTj5kzOUFFKmLADgHC/gFPJ6KqFgJYeRywihkYVoZdeGSgmhu7lfrop12udwHpncrblcvcsUEy5Yz/Uq+sGjTJqMW+gXd49QmQAIyte0z41rnTE21tyspIOCOzvKZ4YCPe1w+vZhfJBKpuXygvwFmOQ7NPVe4vPOZqkVEKuEXPT06P3pYfrwDUAGmQ/F6AF1786V8UjTkUGQqJvGmmAyJiA2YFnipDAi5LGIDclV/znywcDTDdb2PlQo9vGJ0KQq6lXBsQETCvSwUPM58rk4jaeTUfF8xCRgLN22q0FTXVDT6zG7TFH3SZjb0Wru7N9Yz5I3LNY1CwVssWQt5JDrPCvnmcK+3TbPta9E3sNTetYfx/buBXBGAR+6DghL0An43xGStYZxjAzG5Ol8wwHNyJCV3fZWBoA/K4uVgLS19IhLazjXlKWSye0W+eAzc6E1rWmLhxRc7i/NYv57WTc6xDWulehKQWrH0ObpPuZaRs7wR7q7M0xoawggE2rhhL+N7914gegfqRTLhEcWMR7jCcUV1+RlM8FJRbqMFIKedGKAqQz9TdWQx3mzlKEvev8NAjri4c/+K1wduigoqpaww80nFFyqweLyExviAGo09bTHsUypmj2IWi6Zldcc2bcrRqGS8jUPlnUqABIT6w7gScEYb6+5w55qNAAKxmFIXnGsfOLDYfO655WogEBChUCM8vtkoW3ORzXuQzYKXcoDQwTQ3mFevmZHGWMHLkYkomRCWATATijcIhEJgfk+eV8o7UcofFcViglWssrJ02Q513uz9pmF0csvK1GezJbZ585ATCyUiME4ESEDGCWStF/PUunXausWLXflQKMAGs412ITubl4oL1XjDO3nX8bXmk0/Me6OzKSqUcD2guZxRhaiVkcU4dxLpoeKsCVkV8Mzg0JrKiTGLdt7KLYjHXxDZ1PNaLNbB9WAv9yCZyOfLcqqLrV8vhzeUiMBZESABOSt8lNl5Ya1frxT2HY+bbixTGuNXoWJcJLp7FluPPuxmluqH7vVBZ643aclpKa12pqQmups4U15ycHFK1JRypSiMUkGoVl677IpBRKPbwfnzvFB+KYbKcdD01kRbpSbKJwGpCTOP/02Kdes8xab5Mdunz2GhwCze27/UOn58jZJPL4DubgNnMbvjCGAJMFUH5I4pSpNHoFSGsE25YU0ojc1l2GYvrxSPqg0tR9HQsEOJhHdXsoUjipnviV18cZ5GJJNnmplUEwnITLLmBN+LuOsuPZVK+dzz5vntTGGO3T+4FD39KxELL2Ll0hLeP7BIdHY4vtPME4DQaJQxwSYZuXi5ddiyIMp5GX4FrG0uEAzuZEzZag0kdqitDXvQUHdU576+XHmw0OzxGGzjxqG5MEpEYAQCJCDURUZNINfeHheadyGb1byK2/YN4sixi80HHwsogivM61FZ0K8OTazLkFLUtUYNdjIudPxnhLOvjWfztiiVLYBZ7NK13Upr8zNQ9AfVUmmn0V/qiT/369xkNInqmP4E6Cmf/jac0Dvob28PuLnejNkta3nH0Xfwo52rRF9XlLkCrUxo9SKbUp2pd00B03VaEJ9Qa5x94XLhXZgmYHEnyBbc3pLCzT5hF7vQOjetRKMvs1jd81oivdPvFSlGHu9nD30Gl0ACMoONW+2tyamqXLkcsqINs9jA4EL096+EWb4AxdJKkcnPE71dEKYC6B6wIK1tVMt5KuQTuTJglsF0DtY0S34I7BQqe0WJxXfykH+n6nMfCheLPaCpralgrinXBhKQKWeSc9egE2FG9AEgpttsmdrQcA3PZN4tOo9fxHdtB0wOJRgDrxGP8HNniXNTs8I5eC4J6AqU81bLWF0Pcbf+kF7IPWm73b3h3t48tmyxyDnx3NhnKtZKAjIVrXIO2uR4jCetiDW36RKlmL9KHOu8UnQda4BhRpknEHK8w50wVLQwfg7MMzlVntwOzOB4vYt8OiFcWoK1ze9nkeAjwu35bXSwsg3vuaBAu7YmxyRTvRYSkKluoQlun7juOnexubnOVj1zoauXWnv2vAP9/auZrSziyUEVpgnm8ZN3+ATbYaoV73i9lwuArkOpq7eEUdguYnXb2HnLtjBTvKAK43hwfzDDttw9FH+LUk0SIAGpSbMD0nP8vHjc4w2F5vKB5AqY9sUiGrtF7NjWxA8d0lmoDlBVWhSv0f5x8rYdb3fbhsgmgLbWkrpseYedSNzDFPaKGqnfnx043tV67bUGjUhqs6OQgNSm3XH85t+v83ut81i4/o/5zu0X8ldeCTM9FoRL1aDLmOIyZDp1jxrtHr9721JEnHNWuEDZMoWZzCoLF3YoCxc/K4z892yP52j817T1txb7Cr0hasjqctRxPiIBLGhcxdLpi3lv/+UoVC4U6WSTSCVUeXIsc7sA/cShRzXEhm51FARMG8JwTtuV05p5BEJdLB7aikDoacXneaWSTeyNx+MlckQcBcsZcgkJyAwx5JluQwBK+o47Qhpzt9iMrxDd/VeKTPZyFPLni+MDQ0H4/O4aIEG3OG4ECoZzkBdrjQNMfVbx+Z9R5ra8IJi612JmX+ynP80zJw49pZlMgARkJlt3KLwew113aVmurmWq8gGhKnfZm18KiyPHFCXiU7icpqKpqhneCybo9oSAIgR4usjR0myol53fByh36wwP+zzqTtx9N235nSD0U6VYEpCpYokJaEfvxz/u93k8s5T6hg+Ymzdfyo8cWaHEm+eLdEETZek8RovkE4C9pooc8my3wVw6Z0GfwQd7j7DG+i3K+ec/Iwr2Y/k+u6/thY1Dh9RTmnEESEBmnEmHbmjgIx9pcSn6Slj2O0UmeQ0/1LGI9/VFFU9wKMghOQPOUMufo9vi3AnayMs5sFCgR2lu2iniTZuZ1/uC7lZ3BzZs6DtHLaNqJ5AACcgEwp3sok+cPa6iv9+TPtb7Hqapt8IyP2w//ywTNsACkcluEtVXgwREPg0wm6sXXlxibs893LZ+ac2f/XR8d0MZm9fb5Mk+czoFCcjMsSXE2rV6btnq+XDp1/MXX7leFIqroLB6x4vcOVtcm0F3S7cyZQnYFpgQAm63UBgG4PPvYBetfaBilx/pe+21Iyt275ZbuSjNAAIkIDPAiDL4YeF4qo6vmHeJ6Dx+hf3qq5exkrVEWCIqjzwVKvl0zAAzT69bkOeQ2HLYy8BUlhQeZY+ybPnTrG3WM8rg4KuBgYEUndE+vUw6XGtJQKa5DcUdd3jK/dlGI5O6mM1pu50PDr7L3vxkhAVjMlQ37bCa5vad9s2XTohGCSKXhHrhRcdRX/9bO5n+pS/i2+L1egewcWOZprSmr5VJQKav7YYWyz925xItlbyGd3b9MfoHW1Eqe+B1K+RJPs0NO5Oaf9KTvVC2mc9bYg11x9XWln9RYsEnA3v3HmBbtlA8rWlqbxKQaWi4/2xvV692ufyKL3g1jne/Cz39l4pUapUolj3gHPCQU+A0NOvMb3JZOh8qYD53mUWjO5R43bO8pem3opj7bRTIkwf79OsCJCDTzGavrl2rz7v44iZm8tXKoYO3i1T2MpErzEGu4DycgrbnTjOL1lZzZZRf5yMn6Ad83kMsKD3Y5/yn5VJ3xnbovRTdd3r1BxKQ6WUviJtuimRmzbuGcfNz1i/uWYmSGaJDnqaZEam5eOPwKpeSUt9/wyvQXHezrvRT4Uc2JgnP9CFAAjJNbNXZ3u4NlstNYtGST+DgwffwLa8uQ4UHwTQNmk6L5dPEjtTMEwTkuohlAtwymcrTbNWq19nCBY+zTOYXhVyuq+U3v5F7zylNcQIkIFPcQLJ5yfa7wrzQt1Q1KteDsRtEf98yfviQm/nDcMSDEhGYrgQsE6KQAWtryynxhj3M43rM9vofUv3xPZGf/d/UdL2tWmk3CcgUtrT0LD943XWuuC+8UuTyNyJf+BI/cNgtSmWwcHAKt5yaRgTGRkBkcmBej8DCuQaLRL6pxqL3hWLBrfjWP1cYmDxMmdIUJEACMgWNcrJJ0scjleOLYeT/AMnULWLnoUboUJzzOqRzICUiMFMIyFMPZVDGiuDsvPm9aKy7z91Y/71kyr+nbePXKRjjFLUzCcgUNczAR+5scSnm+aJcud4+2vVuDCSXOl9pHg3QSDymqNmoWWdDwLIhypYMxijQULePzWvdrEXrHtR093bvQGc3bfM9G7gTk5cEZGK4VlWqEwyxvV0pNc1rLu3dcamSL14Pr/cD/Eh3VPQnwMLkWV4VWMo0fQjI0DuZElg8Jti8ljRT8KBw+x7yNs96/sVDu7rWbd5MwRinkDVJQKaQMcT69Qp29ftyrd7/Yj399I389R0XqqG4W2guRUalo4OfppCxqCkTR0DG0XLCw5vcyg5WtPOWP69cdsX9Vnrwh09UKoUPb9xoT1zlVPJYCJCAjIXWBF4r2tvVXEPDAmbxa62nn/6gSKVX8opdx3TP0HoHnRo4gfSp6ClHQG7zddZF5MFnyiCikR3aVe++j0F9NLhn+yEKxDg1LEYCco7tcOIMD2b0JBeUu4++WyQSH+P79q8ARwS+0DluHVVPBKYAgWIWUJBWli5+ncXrNyitrU9t2bnzIE1nnXvbkICcYxvIkQficW/eEp+wXt/+Yfull65k0UaKpHuO7ULVTyECJyP6pvqgXnbpc/qqVRuto+kfhQuLc2zzemsKtbTmmkICco5NXvzyl1stKLdZDzxwPfr6VgnoUehu2qZ7ju1C1U8xAvJsEdMAmJVWmhq2q+97/4Ma+AbfV796fIq1tKaaQwJyDs2da2+PW4PpS0Uh+0XR2XUeypUYvEFa7ziHNqGqpzABORIp5QCPK8naWnaxurqvVWbNeqHx3/+dzls/R2YjATkH4J11jzvucKezxUtxrONme/v2TyEY9TFv4By0hqokAtOLgCjlgXyqqKy98EfKogW/DNfVPYevfa3MGHmsT7YlSUAmmziAA9dd566PRpehYHwaqdRHsHtflKu6Ao3OLD8H5qAqpxsBy4JimxxLFydFPPYL96zm7/kYe51961vGdLuV6d5eEpBJtmDmU5+KsQJfahezt4vjvVeLRHopM4pD53jQVt1JtgZVNy0JnPATES6vQH10P5vd9KTw+n+sRvx7I/+XAjBOpk1JQCaRdvcNN/gCzLuGm+ZNPJ3+mOjqaxKJNHmYT6INqKoZQuCkx3osLFhrQw9ikR9rXu+vg0ZoG/vN3RQKfpLMTAIySaBlNf3Xti902fk7RNH4kr3zoA4mGPO7aOQxiTagqmYQASkihQoYB8eK+RU1EPiaEqv7j9A9P9o/g+5ySt8KCcgkmEesvUvPNOUD6vK2L9jbdt1ob9+5GrYANIUCI04Cf6piBhOQARgtG0xhgi2c/7KydOH9Wjn//Z50Or1o0yZaE5lg05OATDBgGd8qmc3O0oRyueg4/Hl+uPMCfuiYiwV85Osxweyp+BohIEOe5ItgzfGM0ta4RVl+3vdsBc8+3tPTRXGzJrYPkIBMLF/0fvzjfm84fCVU/X9a9/5iqUjlIixcP8G1UvFEoPYIiMwglJA/od9w4w4OfLVilp+Lf//7udojMXl3TAIywaxTf/CZd2Hv7lv4vr2fgFB9UPShM8wpEQEiML4ELBPMNk3ALCirV/9MXbbil8Fvf+PJ8a2ESjuVAAnIBPWHI3fc4fEXrFY9nfh99PbdxI8cXukER9RdE1QjFUsEiADMClDMQlm4aJfS2HQf4g0/TGr28Xk//GGZ6Iw/ARKQ8WcKGSAx6Qo3M1Vcj9f3fAKp1KXMMMClnwf5ekwAcSqSCJwgIAQUuTvL7QaikRe01ct+oJnKJm9Xay8FXhz/XkICMv5Mkb7+9iir81zCvd5/5M+8Ol8cO+51ThOkRASIwKQQkKcaKi1NOeXS8/dzwddrZvnF0IYNg5NSeQ1VQgIyvsZmr65dqy26/Mqr+cDAR8WunTfyRC7IyhbgoXWP8UVNpRGBMxAom4CucBbzZ9jSpb9RYpF7spnMU60bN5YZIIjd+BAgARkfjk4pYt16LbO4ew4G0nfyROJOse21OHSvCo9vHGuhoogAERgVgXIRqBQttnxFj9LQ+DN14cIfBwqp/ezuu81R5aeLRiRAAjIiotFf0PvxL/p9gcpt1mObb+fHOq9isQj5eoweH11JBMafgPQRSaahLF30gvqB924Mqezf2N/8TX78K6rNEklAxsnuuZs/3lBJJS7A7kOfZ2bpQii83lnIo0XzcSJMxRCBKgjIwIuGPIhKTwlfcKt+wXnfMmJ1L8e//+3uKkqjLG8hQAIyDl1CtLe70qHYJSxf/n3roc3vZ8JsZCEvBInHONClIojA2RFgcldWtgSh6P36+656iAcC/zHYxV5YtInCv58dWXmwEaWzIiAPhyp+7K4m080+CqPy1/ajz3qFUVJZwHNW5VJmIkAExo+AyJfBdI+lXHVRBn7P39se1z313/1u1/jVUJslkYCchd2dkwXvuktLROtvxasv36rs2HGdYB4FisagKmdRMmUlAkRgXAnYHLAtAV60xcoVm5QLL/557J/+4WfjWkcNFkYCchZGH7jzzqBW5gvsvTs/i1TqPUhm2pxjaVU6WfAssFJWIjAxBGwLznG44WCniEUe8axc8bVSudzZsHEjLapXSZwEpEpwYt06Ldc6f4Gl4Rbx0IMfFaXKchaqq7I0ykYEiMBkERDZBODSdqrXXPsDxcKvQzCOsI0b7cmqfybVQwJSpTXT118fRaTuGubxfFu8+EqY9yd04aI4V1XipGxEYNIIsEoFLBousQtW9gmBL/Bs6qm6TZuyk9aAGVQRCUiVxsx+4YuX2gf2tfODBz6Lgqk5B0TJc80pEQEiMLUJcA7GBOduZmizWr6GWXPvjdzzk9emdqOnZutIQMZoFxkoMQUEVK//9+2jnbeLF1+4CMGoAjfFuhojSrqcCJw7AkYJIpfiysoVzyjNrT8zmbXhKbe7SAdQjc0kJCBj44XuG27whXV9qZkt/oVIZ9vR0QmhaRCqOsaS6HIiQATOFQFm22CWBcxtAwuHfq7Wh7+S5vxQ28aNpXPVpulYLwnIGKwmRx+leLzF1lyfMjdvvll096yC7gOYQh7nY+A4JS6VHspCALYNyD9jyIQjPRAyCp/MJuR0pcwg86vqm3+fEjdHjRiRgGNEDphFsIb6reqll91rlYs/jC1a1M3Wr+cj5qcLHAIjPS+E6RQCcuFcVd3n28D/EHt2r+b9gzEEwoRxKvSSEyIw9HYfEgRhc4iKDYYK2CkBWOXbwdA9yPliAOfQVAamq8hqOiwpBmeIIKAKAW+lAhcEFC5gGiZchgGPVYabv3lmkWyBgArm0sFkmScYOWXTWtlU6DGyhwD5DFgslmCLF23VVPXvAn73drZxY2aKNHDKN4MEZJQmEuvXK/kjR5aJgdT7zMMdX2TFcgNMa+jLk9LkEpAiIRMfEguAQ8hwFUwFZyrkfkxNU6DYAsKwwLUKmCqgKApUxsAVhkygDscal0BhDG63BtXvxjGPHyVNBz+DE6huczQU8wjaJljFQiFfQSgxiEh+AJFKArYQ4Fz+SAHToLldkE6ltsUh5LSJ4NDYUPuZlDnGwBRlSGAo9M3k9iOJXBpK18B8nj7MnfMParRuU3DDD/dRyPfRmYIEZBScHI/za67xFVatuZkPDt5V+c39ayE0n+M0SGnSCDgPuyMcHLBsiEIFzCpBoIwCgGKoCdloCwZjcUTiIURjQfjrwuhomQ01FkU46EXI7YI74IXp9SPp8sOjq/DoGly6hgpTRjw1Uk57aZyD2xYM00LRsKAWCnCVinAbRWSNCnJFA5VsHv5kAtrAIOyBJArJDMr9KUT6OzEr2QF5OowCHUzzQAt4weU6mpwKld/F9FEyaX3K4S2dC4VZUN977Uss3viv4Z7j97GNGyuT2ohpWhkJyCgM99S6ddqa1tZV4sjRj4l05uOipzcK1aXCRfGuRoGv6kucNQo5sjAswOZgLtX5mq94fSiEY7DCMZixMMy6IHjAD3ddI/S6OEQ4DI/fA5/fDZffh1Q4CubzwePW4dFUaC7d2fhgMBW6KqPOKM7PWJLNOeSPKbdvWyYUy4ZiWyhbNoyKBdsw4C4WoOTy4PkiKsUSCpki7OQAMNiDcqEIdzoLPZVFMVNAQ18Xgrm0s6YiKqYzKmFu3REVZ9qLRidjMc/Yrq2UAcuwREM8qQT83+NNDT+u8/n2k3PhyBhJQEZgJKeuBo8d8+uK9jH+zHMf5oeOrGOxuJwjoYd65P41titOCIazMC2nFxQVlq6jqHoc0XDHgtD9Ptj19Si1zoY5uw3l1lZUWprhikYQiwQRdUYZ+pRc3CtZHKlSBYO5IjKZHDx9vXB1dSN5rA9tB3Yj3NcFq2xADCadEOTMtqCWDSimAUXIxXopKCQmY+tUo7ha9jvLgkgOgDU3PqJduPZnhsbujZ93XpEW1M/MjwRkJAFZd4cn06K0sGjgG/arO6/kW14Ps7oAoNG23VE8mmO6xNlaaZrgucLQzqZQENm6BuxfezEG116I+gVzEG9rRmNjDI0h39DagRw5nNgRpShyVYFN2Y/1oR1c4sQ6v3Cm4uS0HOcc2VIF6WwB2UQKOHAQ9u59wK49CO/di1D3YXiLWbBQDLamQyhnXugfE3S6eIiAnBJN5MGWzu9nKxY/xbL2n0dEqpdt2mQQotMTIAEZoXckPvrpVs2y3mm/vufPRSa7AuWiBjeNPsbloXK+/IbWMhReQjkSRmLuUhTb2uCf24rY7FlgTU0wWprB4/VwB/zw+H3welzw6jNLwCtcOGsqplEBsjnYmQyMRAql3gFUjhyBdegwcOQYvAdFtc6tAAAgAElEQVSPwpcYgNcuQ/G6AV0nH6Tx6IyyL8qpUt1Vgde3TVmy4Ct6MPRyYOMPe8ej+JlaBgnIGSwr7rpLzymui0TZ/LR1/6PXCrPSzMLkcX62D4P86pbz/JxbMHUd2UgLXPEA2Pw5KK1+B4z58+CfPQt1LQ3O1JTbpUFXaquryu0CUlTSRQOFvkGUj3bC3n8Q6o69cB05DE9/N3giBVcpB49tAJp7SEhoreSsuqfIlMCYelx5zzvvUzzeHx/Yp269cAudoX46qLX1VI6xa3Ve2x7zzaq7RRHiH/im3wZFIafJkwYpVUngDec9DrtQhIkKsi0tOHLDRxC47CI0rV6GtoWzT+xQqrKOUWQ76ZPhrLM4fxFv+mmc+svTlPWmwyGDOOUJmsiHSQqKCWCgP4XcgSOwXtuG4kNPIbL7NTQkj0N4wkPrcicdHEfBgS55OwF5ciHz+irquouSQlH+UgyWfxV7nPxCSECqeFoSN9xynji8/yNIJP4CtqYyeVCUNrbdOlVUO/OynBAOkSs7u6h4PIb0O6+AfcFq6MsWIzhnNlyRMFwBH9xez5BX+DhTkMvyJ+N1W7aALX1IAHhtE7ZpOtNHMpVM7uykOl1SFQa/S4XPpUPVdZRUuSFX3hZzHBKdP5/4Gc9bcNZPpIhULFglGccp70xxDew/jNS2HQi99CrC+/bAl0qA+bzOLjNyWKzCAhYHuMkFMy0WCPy9mN16T/3mzXurKKkmsoz3czojoDl+H+3tSibedLN48eWPWFu33aLUNQBu94y4v0m9CcOAbQoYigvmwgVQlyyA+7zF4GvOB1u0EO7mRoQ9uuPQd7apbHOUTBvFigmtWIRZNlAyTCjlMgL5DLz5HIqGiWKhgnK5AtOw0JDtgaeUBz+x86ticWfqSKaTnwqnxrWQM2lyK7BbU2F7/RgMNoJ73NDluozPBUUHCh4/Cr4wNCmI0sfE44YWCsLjcTvTcS5Vcco+2zuWMpcYTCPVcRyevXthbtkKsXsvXF1d8A32QJM7i2SQz3Fge7a2mVb5DQM80Q913tyfaUuXbwj6tU3YuJGTc+HbrXi2fXha9YvRNlasvUvvaekJBxpn/Qnfe/AW66UtS1gkBLiGvjYpjYKA4JC7qgwbKLsDMOKzYN7yPrivvgKRNasQdanQqlzXkN7elgxTYlrgcteWaUItl5EvGkjnSxjMFuEb6EMlnUUqX4KayWDWYDfqB/uQzJaRzRZRyJVQzpXRNrAfkVIGw30anFymP914pOgNoTe+AFbQDz3oQyDoheYFeoP16Ik2w9NQj4DXDV8oCFdLM0L1EQSCPvi8LsDjAdNdUGSf0nW4NNUZxVTzQDojEwCd+44g/co2eJ5+FsFXnoG7rxcqNDAut0TL3WrVlD4KW8+0SyomRDoLZeHcbZjV8oto1PdtDAwU2ObNQ8NUSm8QoB41TGfItLfHrAp/BzvY8afIF9ahVHI5UwL0JTeqR0c6ALKKAZYdxOGL16H43usx+wPXIhyPwhMKQPW4nRFHNZ1PvixzhoX+bAFWTx/y3b0oHzuO2J490Ht6YCfSKGTLqB/sdrzDufxutCtw6Qo0XXGmrpxQI1KApFc57KHRQBW2lU5+tqJBSLFkDM42YianmWxUTA5FdUNROCzNhbwvBq0lBiUShBUJo3/5SmBOG9yzmqHNbkVrfQgxn9tZ/6kmDU1vmY7DYilbwOEnnwEe2YSmJx+FN2tBk6PnAI2gR8VW9l85enO5yszrfkwsnPf3gLWbDp2iEciI/Uc6DhrZ7MKKze4yH3jgBpFMLWbeIInHiOSGwtSKggGTKyjG65G/6jK4rngnAmvXILJ4PrwnvrJHU5S8Rr4UnWmabBG5gSS0nm4kO3shenoR6u2F1t0FK5WGncvDl89CLRYBowKrYsNrFKA6axlSprgTLJHJj4C3pKHghtWvujje8idDrJwoW8iXjynrltIknPAoFcUF5vc4o1hb15APRoBgEAiHYcQaobU1wSV3nTXGYcyeDX9LI+rrInCfEKXRMpOzbyYXSHR2o7RvH6wtr8F45FmED+1FOJ+A8AUdPxJKIxCQfbmUA/N7d6pXXrEBJtsQ3vjjDprG+l1u1XwEzui+19/eHnDp3ksUsK+YLzy3RCRSYRaMzuh7Hpebsy3Hm7egBWA0zoJxwRqUPnkb5ixfgHidjFg8choKiwhUjAoqhRKMTA6VVAa5Y50oHe6A3nEU/UeOw9Xdg7mDvfCkklDk8aSqIoPhOc6HJxeOp5rH9smwLI7YyHAlxbITLdhWVIdZrqEeZnMj9JZmlBfPh3/hfMTmzoZeH4UaDUMPBeH2eZ1gkKOdicpXLAwOpJD+1YPwPP4Igtu3wJMf4iU3M9CI+sx9UuRSUkAG1RWrtysqW58JerfQeSEkIGfsNenbb58vDnS8H139XxGCO9ESKbjdyC9/VsyBl3I49K73gd36YdRffw1mxQLQVXXU7yn5zV4RAn29CfTtPYzBLTtQefoVLNzxHNq6D8ESbqh+H5jbNeSNfeqbtIopqJHvagKvOBlR2OlgwlkvEmULvFCByvLIBmMYaF2K7GUXwXX5RYhesBLN82cj4NbgGq2COAGLBSo2x9HfvoDkPfdh/oaNcKkc8EmGtKPwTBaW/krMiRug5Fld9E+suU0P1z/wQNcE9oppVzSNQE4xmRCCZf7wc1dj/76PWC+88DHmC7npqNqR+7SSTyEfimBg5QVwf/yjCF+0FpG2Jvg0bUTxkLEI5e6pbE8/sgc7UNixG3U7t4EdOQqjPwFRKCJQzMBbkVF3VTD9TV+HM53bMXKrp9AVb8QAk1GG5UvLgqXqMFw+VNx+qFEvlFmNsJatQvKCNVCXL0XDnFmo97mdHV0jJTmqKwwmkdh9AMc2bUbLpk2IHT4IFvSc8eyTkcqtid/Lo28LmbK2YP63WEvrL8OPPvRSTdz3KG+SBOQEKLn2gV27fNmGpjtF5/FP2k88uRLegEoCcoaeJLe+GhUUAj6ULlwL6+YPoe7dVyDUVA/vCC82OdrIp3Mo9vRBHD4KY+9+lPcdgHHgMBqPHoQnlYKwbDCPG+KkaIyyU8+Iy5xRCYcoVsDsMmyvC4XmORhcvBT2woUILZgPz6plCMxrg78+Co+cxhvhxvP5Ig7sOwK24ZcIPPEUYh0HAbdOcd3OxM0ogRWzJjt/zbNoavlRXrXvad24sUxrIUPQRupzM+JZHM1N7Gxvd7WaZhsi0f+GVPZO8dJrziIunXV+enoyHImVLaDr3b8Hz20fwoKP3zKiF7mcUrFlyPNyGd079yP5zIuIPPwoQrt3wptJQw36wFUNnDyqfxc851DkluV8EWVbRSYUR/9tH0Tg2qvQfMFKxCIB6G4X1FGMSLZu2YXcLx7A4m9/B7qHQdFlUEpaWB+upzsBPuV2vZXLioiEv8d55R9jyWQvbeklAfmd/jLwgTuDWkC8W2x58S6RzrwPiufEIdmkscM9WPLsi6LHj46WeQh/5k7UX3U54rMa3nC+O53spPJF9BztQeH+TQg++xQi+3dBqQiopuWc1icXeJ0DaafbmsZovlLO9hq5AC/jiMl1eKbAcHtQamhGecVKmLfcgJa1K1Df0jDiVuBCvoj+rTtx9Cf3YsGjv0IwlQQPRM62dTMz/4mz05lZtIXfc59r+arvFGzjpaZHH5VnmNV8orfj0HZRVvj85xsE0z9jPrTpJn702GpWF5feVzXfQYYFIEcR3ERh7jz03fr7aL3u3YgtnH3aaauT23H7DnSg9PKrwDNPw9q5H4HODgQySQi3b2ikR4u6o+tvJ0PDlMooq26UY3UwVyyCftmlcF9yEdxrzkfIo59xfSQ7mELnjj3Q//lb8G/bBr/0vqZR3/D8BYdIDIDF619RL79ko6LgB8ENGxI0jUVTWE6HEddd587HmhZwt/6/+ctbL7EPdzQ4nuf0Ffz2B0p+kZkWskEfSldcBs/6v0VDYx38MrT4MEl6jUvntnL/II48/CT0X9+PlqceheaPQLjc4FI4KFVNwHHaNCtguQSSi1Yi/66roX/4ZjQsnodgXQT6ac6tcbZLWzYOf+eHUH/zABp2vAqhueijaThLSJ8Q6ZneGO9RVix5lgnlr0ItdR3sborSSyMQ6dl8880NYiB5sd098E8oGwsE5yqtfZzmnSad5FIZHF13NcxbP4Q1H/0gdJfcbTV8V8pUbKR27Eb6hz9F/VMPw9vXC6b7KGps1ZIxTMYT0yx20Ybp9qE4tw348p8gtO4yNJzBB0euR3Ue6kT5Jz+B51//BX4mIwSQf8jp1kLAmK249P1ac/Pn7HD8tfAjG5PjacbpWBYJCIDM7bcv4l297xXbtn1ZaO5WuH00+jjdl5jFUchWUPiju+D+1Ecxb+n8YcVDjjzyJsfg5udgPPgofA89BH82AU1OB9BZ8hPzrqhYTpgWy+WCWLsG1rXvAW54Hxqb6uFyu4atM18sI3XfA8h957uIHz02FICRRoXDj7yNIlildBRz5vx3EWv8bd3Tj3ZOjCGnT6k1LyDSSyj3qU9dyvsTH7WfeKJd6J56Fhid5/T0MfM4tdS0YXOGRKQRvr/8PCIf/aBz/vhbk1zzKBdK6Nl7GKUfbYD+yKOoO3oYLBRwAgdSmkAC0vnNkhsSBHIXrEX6I7eh+dp1CDXWD7smIm3V/8IW9Gz4JVp+fS/0YoEE/jTmEfkMUMr3qitX/RtidfdGHntoe62vg5CA3HWXnnX7PiRS6S9av3lkmTwiggX8E/iET9+iRb4MU/Wg7/r3oulTt6PhXZcOuw9chizNdnTi0DfuRt2mTQgf6wCro3Awk2l5VqnA0NzIt82F9U9/j/oLVqLeP/w6VV/vILqfexmtX/os9GSWdmSdVkAKYBUrp1x6wcsIB78V0dgDbOPG0x8eM5kGP0d11bSAyN1XpQ9+cJZh4ZMolv4Mu/cHuGWrkI5rlN5GgOWzMPx+HPj8lzDn/e/B7OULh6U0OJhC4oUt8Pz3/wVP73HowgRcw0+hEOYJIsA5eMWEoXuQ+NSdqL/pfWi+cNWwgi+DVfbu3Av/F/8cvo4j0OUJjbQj7u2GMS0oqmqxRXPT8Hr/saLyH8UfeqivlkchtS0g7e1qriIuto8f+6TI5j6NYsWJfEO7r4Z/qbF8CpVoCMf/99cx64pL0TSrYdgLu7fvweD9D6Px6/8CHRUn7hIxnSChOFOxRgW2zdG95iJE/+ATaPrwDc7Z8m996GV4/IHDx5D68/WI7tyOaDE7dKIhpd8lIHe8SXiyPwf831Vbm78fWrt2C1u//tQzx2qKWs0KiHPq4Nq1Wnbx0lvtl1++jR89+j5W1wTIrYyUhiUg8inw+ijK3/4uIu9Y62wTfWuS+tvz0BNI/mADGh55zDmm23ngKE06AbkOIn0PB5gH3i/8IaKfvwtBZ8fc7zbFsGX4915s+59fRcvLz2NushecRozD28uqQCR6obS1PqCufcdPQ4xvrOVprNoWkM9+1pXXvV+0nnnhg/bWbRewujoMvfEoDUdgJAGR4iHXPwZ++QCy3/sx6l97FarcdUVTgueuQ9k2eCYBfOHz0L/0RQTDAShvmZ6SAjJwvBcv/e3XMefFZ7FosAu2TqI/rNHkLrVEAurqla+xyy+5N5xN/h/84AcGY2zoHOQaSzUrIEfWrfM0emP1Fbf6D+Jo53v4oaNx+L3kDX2GB2AkAZFZ5Ypi7wOPIvWDDWjcvBmqIoYC9lGafALSAY4LFIwK9C98Fv4//SwCfs/bzp8fEpA+PP93X8e8F5/BkoEuWCQgw9tLDukKJSjz5wwoc1of1VT+JZ+qJtjGjZXJN/C5r7FmBSR1000Ru4TFLDX4TZbNX8LSGXAnEF3NIhmxN45GQORnWNdzr2Dw5/eh+Uc/ha7YgDyJj9KkE2C25Rzhe7xlIUJ/+Ck0ffJWeLW3R+0lARmLaQQUGSU5EgbCgedcTXWfKQnREf/1r3NjKWWmXFuzb8u+D9zW6IF1od3Z+bfI5S9g+QIJyAi9ejQCIovoOtqNwcc2o+kv/wq6DLPh99K5E+fgjSEP+bKFid2f/GM0t9+EhZeuGfbziARkLMY5ISABP0TA9wpvjP+52+faEfrVrxJjKWWmXFuTAiIX0Ac/85nFqsU/KB5+5A6UK4uZTi+5kTr1aAWkWCwhufcQer7zfcSffRKR3i7yLRgJ7jj/XuQLKPn8yCxZAvGFz6HhkrVOzLLhEgnI2ODLzQnCLAGaslu848Jvq4pnU/S+n3eMrZSZcXVNCog8+2NWKHaJ4NafiocfuRRFowHkfT5ijx6tgMiCCuks9r+wFf7/+AFCz/4W7lIZcHkgVNqkMCLos7nA5kClgrzNkF+xCsbNH0DTLdcj0toE72kCK5KAVAFceqXrrAsXX/y4qrJvf+PXv35tPVBz23lrUkCS7e1hzrQbVMG/hm27wiKTcwkKsTHiUzQWAZFPkimns/7jHhg/3YCmzZuAUB3g8pKT2oikq7xAfhkbFfB0FkdnL4V924dQ/2f/FbNCXnhOIx6yJhKQsfNmpgn4vWUsmT/IBf64t7Nj04rdu2tuIb0mBSR/222NFlM/CI5v4LXtGk9nFRKQkR+isQiILM05i7u7D4kt29D5q4cwe/PTCMpzFfxuEpGRcY/pCieseyGDksuNvvkrgds/jPBV70Tj0vnwaMrbdl6dWjgJyJhQOxdLAWHhIGfnr6wIBX8Io/Sr6H33pcde0vTOUZMCkrnl9kV2X/eHUcz/Lwxm5MEIFIF0FP14rAIii5TbenMDSRzfthvqbx6B/sqrcB09Am+5AFV+Fbtoi+8o0J/+Ehk80bYgjCJKTU0orzwf5tXXInDV5QjNbR022OVbCyMBGbsF5FG3cGlAfRjM4/qiiMU2xh544NjYS5reOWpTQG699RL+2mu32gcPfoHVNcMJ305pRALVCMjJQmWImH3b9yC/6Sl47n8Q4WOH4DFLUFXZBZUh/xulJrvjiNyHvUCeayuPtwWDrTBYukD26uvAbrgRTdddDb+uQBslTxKQ6kwAowiR6IHS1PQVLF/+n7EnnthRZUnTNltNPrHZ//pH7+dbXrnNevWV20lARt93z0ZAnLn2soF8KovM0S7k7nsQwUcfQPj17QD8YEEf4NUpZtYozCG/fp0plEIK2bomJFdfhOJHP4zW889DQ2sztKDfmbIa7cNNAjIK6MNdclJAWlv/BUuW/Dz2+OPPVlnStM022j42bW/w1IY78a/WrVMz8xd9WuzZf7v94qtXsLoY4B4+zPWMuOlxvImzFRDZFJMLlIpllPYeQHnbVlS27QB2HUKw+xhcqQRE2YDi9TghZQQdKTxkPTl8szhEqQIIA5bfh3JTK0qLF0BfuRKeNeeDn78a0foIAp6xhyAhAanyITEMiEQSbNH8TWzOrJ9FI8EN2LiR11J03poSkP9sb1evzGQ8nrZ5fyWOHLudP7NlDiK+oblMSiMSGA8BObWSwUwByY7jwAsvwfvaFmDvPhQ7e+AzK/BYBjRuAqruTG85gYZqSVCkaMiwGXK0oSiwFA0F4YYWdUHMaYOxYg1K77wc0fPPQ+OcFsgeXO3DTAIyYtcf/oKKBaSLYKsX71Nbm34S2s++it0bTRKQKnlO9Wzirrv0/t5czLWw7f8oxzpv5U8+o3F51CedfTAq0423gAi57VT+WDZ6+xLo2HkAB596EfOf2ozWg6+jLt8LFqwD193gqlozO7fkjiopHNKfg+cKUHxe5Ga1Yf/5FyF01eWIXbgadQvmwe/RoWsq2CjXOk5nZBKQUXX/t1/EORSjAnbJ2ixmNf+k2Mu/1Ly2pVxL4d2r/Wipkvi5zSZuuMGX4nw+jhz9O1Gu3MiKJnMOzqmlL9uzMMFoBESOFAayReSKBubEw9Cc+GIjp5JRQT6TR65vEOjsQvHwERQPHoR+8AgCx7vg7++HO5OFHIowl+psBXZmd6bzyERuvT2BhnEpGCbskgEDFaSicaTaFkFdOB+hxfPhXzQfyry58DXF4YlF4A74ocl1jhGeYHk2faJowLQFdFVBvc9FwRRH7o6ju0LaT25kcDELuvoLpW3WX0a83h62aZMxugKm/1U1JSDSgVA3jAuMJ574C3B2DYs1TX8LTuIdjEZA5Lbd/Tv2o/tAB5Ytno1IWws8kZDcZzWqJAUhX7GQHEwhfawb2r79cB89BqWzC2ZnD9hgAu50AqFSxlkbkKMXyB8wMLktWBv6IJhqwuKMKqTgWRwwZdB7AagKmBRYVUUmGIEZCMLl9aAU8cFomwNz4TJoSxYiMG82ws0NCEcCjmiMlmW5bCDbn0Dh2WdRaWqBe+VKtNYFoQ0bzp2i8Y6qgw5zkUj2QnDzQdeqtX8T8rv2sM2b89WWNd3y1ZSA5Nrb45zz37OfePIz3DCvIAEZW3cdSUDkK1J6n2//+a+x//5HMX/5ArS950rEVi2Hy+2GKk/DG+mTeZgmZQ0T/cksjh3ugnhtG+peeQmzX3sJwubg2TxENg+bq9C9KjSXCi7r4CeOZ3jjmIY3vvXfXCw4+U9nc5KDLONkfue/pylMvvgZg2XYMAsVKMyGEvBCCfoBtwt7l5yPwoqVaFy1GObSpWhobURbxD/mdQ1Zu5wWtCsmEl296H5xC2J//Rfg7/8AlD/7Mlqb6942KqQprLE9B2+9WgoIhP2ksnT51xTb+3zk9WdTZ1fi9MldMwIiACVzzQ1zmK583Hrh1Q+JUmkli8Wmj6WmQEtHKyAdG+5H//d+jLmde5BdtALGu6+Gr/0mzKoPI+Ad+443GZK8YlkwyhUgl4eSz4FlM+hK5lHp7oV5vBvHEznE+npQ39cNb18f7MEsPPkUAlbacWYUkA6LcoeSCsWrO9NgJ5cOnPXqKvg6HiwntEpUbPCSlE9ZG4ccA6kwwOWhvv4wSs0t8Ie96I8342B8NoJBDzxzWuGb04b6ujBckQj0UBAuvxfc54PLrcN9hvAjp2tuxebIGCaOP/YMrEcfRvTJTQgfPYLyf/kj2CQgVVh55CwimZQdYatYMGcDY/bP6rdv7xo518y4onYEpL1dzaZL87lb+6/8xa3Xi0JhCYu9/UjWmWHWibmL0QpI14b7kPru9zF7x4soBKIoLVgCbe1a8AvPh758CfxzWhEL+ka9PvLWu5Eve0vO7efLsNIZ2Kk0ErkSfOkkvIkExGASSjIDlhqEyAyiXDFRNGwYJQvuXBEBswTBLSQ54K7Y0LkFTTrmyWSenBIbhqF8oeuq8wtF01DRdSQUDQ2w4VVVGJoHGY8bmt8Lv88NuaNWc3mASAyV1jYEAm4Uo3UYrGuA1+OGXheFuz6GUMAHv64655VXk7gQKFk2isd7YOw7iMqrO5F/7TXoe19H5NhBuEt5FD73JyQg1cAdRR6RTMtt53uweN79KmffjW59/ugoss2IS6rrsdPw1kV7u5ozsNByqZ/lz7x8LbLZhSQgYzPkWAQkefd/YM6+153zQKQPg1UwcfBd74J15eWIXXYh4vPa4IlFofu9cOnamKdqhmu5XFmQ0zFyDUUvl2BkssgMplAolJHKF1FI5xDo70csOQAzX0CHxeAvVZxtw25hQb6ImfS1kCOd4ZLHBeEdWoTWPW4UPR4cUt1YykxE/R6U6+rQFYzCHYsiFgvB7/fA5/PCFQpC+hu5FMU50MnjeN+fXXKmC20Ou1yGmc0jNZBC4ZUtsJ94Bp4HHkOwkoPLpYD53ODJXhT+6LPgNAI5O+inye0IiNdzgK1ctkm1xTcjzz5+eEIqmoKFnn1PnoI3NVyTnlq3Tlu9YOlSVdf+0n74ySt4X38bCcjYjFeNgKhyd5FctLU5DLlv3u+HPbsVhy5/F/Qr34mGtSsxpyn2toXdsbVs6Gpn/v/EGoCzwC7XSOTpcYI7J/MJJ26UDW7bsAWHJXd0yekrKXCW7UyTcel7cbo1ESZvRYFL0+DSVSiaApMxZ2JMLm6rqgpbURy/DVUukDMFilz3kfcv/y7/x6r31ziVidxd1ZMrIbvnAMrPv4zKY8+gbv9uhNMDTjucpSY5opFn0id6SECq6VCjzCMFhEXCndplF/3WBL5S98sN+2rFF6RmBES0t3vTvtA7mNf7dfHsi4v48e4g/BQDa5TPyNALOp8Cr4+i/O3vIvKOtQjW/e4U4MlFdDmFdXIEosoXmKoOeVMbFeftyT1eJMINUFvqoc2dBWPhMpgrV8C3dCGa2prhVhWMw0f6aW9NTladqhFy5CEFRv6cXj1OFseczQDyR45E3vxXJ6LXhCXZMjnC6ukZdHanmYeOIPjq89COHAV6BiH6E/Dls3BzE8ztetOLXwZaJAGZMLs4BReKYPH6DFu7ehez7c9tHejeftXmzdJcMz7VjICk1t0UgV+5Eir7Nxw8EheJJBMaeaCPpYeflYCcrMhxkuMQeQOKXYLhdaG7dRHKF5wP35pVaDlvKXS5NhUJQwSD0AN+eFya48NQS0mu8ZhyVFQsO9NtdjYHnsliYNdeZHYfgLnnIOa89jSCmTQ01QMW8Dnbgd8W/oUEZMK7DbMssEjIQltrF6DcEbHyL7LNm8sTXvEUqKBmBKR/3fuatJ7Oq1ki/c9CVWPDPmxTwCBTuQnjIiBvvUE5rWSaUPJJVHQ3ss0LkV97AYprzoe1agWiyxahOR5BzOsal3WSqcz31LblTRuDuRKSHZ1I7dqP8rad8GzZigW7X0JkcBC2EgSTYXjc2pkdYUlAJtzkJyMHMG4n4A98mrXO/23k2QdrYitvzQhI8dJ3zzJSyfeIbPZrEIg6zmZV+CRMeG+cwhVMiIDIEYlcvLYqjv+Grftgah5wvws8GoA5eyHEnDnA/DlQ5s+D0dwMV30MsXAAIV0ddcjyqYrVFkDZ4kjIAJPJNNSeHvDj3WCHO6B1dEAb6IfV0wc7kYRWMeAr5aBbFoSMfuVSRw7DQwIy4aZ3BA88NscAACAASURBVESuuUEk4fF+phKpe6p56zMDE17xFKigZgQkfeU183hv4joxMPAV6GrkpMfyFLDBtGnChAjIqXcvhUQ+iIUKmG0AKkcpWA8jHofZ2Ag0N8FsaYEer0MwGka5sQmanObye2GGw9ADPseT2+3WoatD4jIVJr7k0oqMQmzIKSnThFUy4E0OopTOoZDOQyQzKCbTEAP98PZ2we4dgN7XB+9gHzylAlixNBRU0eMeWk861ZPcCYciQ2oIJ1YYTWGdg8fpRLRkmHZKCfr+xI5GH6/f/kJN+ILUjIAMXnn9MqWr8/38SNdfsbAvDN/YHdrOQdecUlVOuIAMc7cy1pDcOeWc9Z0vQvF7AY8bpteHncvWQLS0wN9Uj8K8ufC3NCJcH0M4EoIr6Hec8XS5I0q+WFUFXJG7k04sfp/YDeX8/cSC+JAniByZnh67/JUjcid+5JVSIAQXzjZgZxH+ZBRduc1W7vayOMplE4VCAdlcAaVECvE9u9B/sBOJw90IdRxFeDCBcD6FoJmTe7rAvG4oAbcjCI4ovHW07Hz1yhazIeGQu7+4FGD+u9fSCGRynqGiAZEupJXG6P9Q6hs3RXY+f2hyKj63tdSMgKTWXLSaDwzeJLo7/5SF60LwBc4t+WlY+7kQEGf31sm3NLeHQqGc+Cm7PeBcAZPxpTwWVLm1VvcCahC7ly1HtrkF3lAQ0bowjHgditEY3F4P/D4v3CdC+Ac9OsJ+LwJ+D4q2QEXTYWunP2ZXA0fIMlHIF1EqD8XMy5VN5EoVFIpl2DKKbioNra8P/oF+DOZLMNM5NPQNoLHvIDyFNGzLhlKyYZaFIy66xqHKUAngUB2feGe/8NA23GGmWR1RrVTAimmUQjGkWxegc+ESzD64B03HO363/SQgk/OkFfMQ6UQW9Q3/qNTF7o/tff31yan43NZSOwJy3prVPDFws+jr+hMWiYfgC51b8tOw9nMiIG/ldDKC7cnpLtOGMC0okC9zOTJQIeBCd0MDSqEwNLcHXl2H6XOh4nc7Totut8vx05AjDY+mwevW4fK4kXd7UPCEUXb5h7WOwjk8lTLq8/0wSyVUnKCIMoiuDcO0UKmYjh+JKBhg+RJ8Zhk5w3Ii7IbyBYQLg3CbJUcgODQn2AmToyK5luG0Z3jBcERU7lyToVKEATPgR7mxFWiJQ1m6FMb8xdhvq5h3/z2YteUl2IFTtleTgEzOk1bMQqQHsiwe/6YSCv0qevDg1smp+NzWUjMCkpy3ZJXIZW4Uib4vkoBU1+mmhICMounyC12RoxW5LiB9PAomhF0Cg4GhQCRD3h4yatXJxBUF5WAIOW8MRS04bC2abcFrFBHNHIdqy7hXQ0mWeeqD5IiD6oHq9zjOhM40lHoiyGMVGzdkZC2bMxgmgxJSYc2djdLqi8AuXIPgmpVQGhuwc8sutH3j/0Pzk4/Brmt5s/0kIKPoMeNwyZCA5FDf8C0RCtwbP3RoyziUOuWLqB0Bmb90Jc8lbsTg4JdIQKrrl9NFQN6QiLdFyT1z2N2h3zpL0qcFJNc/2BsRfs/E8S2jiSqEw2kN5yjpHqSjcfQuXgbvussQXbsK8fmz4fd5oLt15AplvPzCdrR986to2fw4CUh13fvscp0QEKWh8Ts8HPpl/f79r5xdgdMjd20JSCZxI5IkINV2zeklIFXc5SkHPJ0p96Rt/7Y5kC/gyOq1yK1bh/lXvxPu2bOcAIy+gN8Jvih1KZPO4blntqDtW99E6zObIerqaQRShfnPKstJAWlq+hclVPfLyL6dr55VedMkMwnINDHUVGjmjBeQqQD51DZIf49EGtuvuwHFj92O9978e9B0uXYid34JmCd8R1JHOnHkiefR8tBv0LhvNxA6ZYOIbQEnQplQOPcJNPAbI5CmbynR8L2RvXtpCmsCcU960Uk5hUUjkLPiPmoB+fl9SP7rjzBn73bIJW3Hd4HS2AmcIiCFkwKiqbCc81FMZDu6cPylbUg8/gxmPfwkYjwPn/stDrK2BTXRg9wffRbWF7+M1iY6UGrshhhFjmIWPD2QY/UN/6yFY/dGDu55bRS5pv0lNTMC6Z2/dKWWSXwAycEv0xpIdf12tALSce/DGPz3H2Hxc49A1dwQ3uF3NVXXihrKdUJAXn3fjUjefjuuuv5KDBzrRnnnXvi2bkVk+zbw410w01l4jTJ0ufP3lCiUjr+KZaKc6oP1Z38G11/8N8SDPicQ5KmJTiQchz51YhcWYvX/LKLhX8UPHiQBGQesU6YIGoGcvSlGEhBZg9zY2rV1F3offBzh//wZwn098MidQG7fmWM2nX3zZl4J0iExX8TR1WuQv+giLFw2H4kDx2AeOAx/xyGEjx+DVio6W4Hh8zjBFE8mx1dE7kBzuZA8bwk8n/g4ojffBL88e+Utn40kIOPQdU4IiKiLf1NEQr9qoG284wB1ChXhbOPNJG4UqQRt463SLqMREFl0slRB38GjSP1gAxo2P4xox0Eoum9oKut0vg5VtmmmZ3PiLHnczrnpMomepONEqPpdsOV6CHtLsBbpiS4991UN8Plgz56NxGc/i9gla9HYdMri+ingSEDGoRe9ISB13xSRCAnIOCCdUkWQgJy9OUYrIM4Z5kYF5WQKg/c9BPv+3/w/9t4DTo/qPB99zvSvt+1Vq95RA4FBIKoNptsKYIxjxzgNdzuOk+v7txwncYxz3RKX2LkugA1YtunFVCGMBEJCqPeVtL19vU499575dsVKSLvfFold7Zzfb220O3Nm5j1nzjPnLc+D8pfXg/O6AFmGQ6M/srGwNwz92wZqFKtXCHcKMlCWRabmwaX60Dn/fGhXXg3vzdeibO5MuIN+OwB/quYAyMjG45RHDxQSRsp/wAWdQsJxsOjE6qK7afZ5QjpxE432fsmJgYxubEoFEPtLmWUKAUjtP4zkG28h8+J6eHfvhqujFXI2CeryvbMjGd3tTJ2zBuhcBgHJCQ/PqtRzWrFmJBRE7/zZUK66Gu6LVsK3cC58XteQ+vMOgIzDVHJcWONgxAncRXz2gvOsWPRmGu3+ogMgoxuoUgHE1uqmFHK/tGoimsCR3Yfgfu55yG++DuHQfgg5A7xpgmdFeUzYa5SFdqN7knPjLJs4kcnzWhQ5zg0uHIa2cD46r78O0y5diUh9ta2/zsbCFltkJPCMdPGkx3cAZBzmgwMg42DECdyFDSCJ6M201wGQ0Q5TKQDC1qloTkVWM1Drd9uU6jadiGEins6ic/cB9Dz/KiofWIdg21F4OA1c0G/vRs5agd5oDTChzqMQdB3IppCTROy/9IPw3Hw9KlZdgOq6SvAsWM5YeimQZWzAumHX2DNhrsFSvOyRHAAZh4F1XFjjYMQJ3EXPrPlLSDJ2M+ntdsgURzlOpQAIy8Jqe3UzOrfvg3LR+WiYXodIqMgtpZoWcsk0su3dyO3aj+i2HdC2bkfd9h3wFNKQeMvWvDiuFunsSt4ZqQHyyFweVFNhiRR9c5dAW7wYwpJF8C+YD3dTI1wVEbhdRamCrG4gFk0i/tSL4Guq4F++GDVlfpvefnBzAGSUL8Tg05wdyDgYcQJ34QDI2AdnOABhuw9GMdjy4GNo/+PTcE2vQXDlCgQWL4S/sQ6SwIFnqoMWRTSvoXN/M9Jvbkdo42bwrUchxnqhZDOQUylwulZkKGSB34HsrbE/wqTqwebdopZdy8F2cbrsQdYXAA37IVVFkF1+Iczzz4eyeAHqywKQmOYJBZieeqEnikzzEaTe3o7CY8+Av2I1fHfejrpqp5DwjEyCd7Kwvi94Q4+Ejh58+4xcZ4J1OmUKCYsAkriZ9HY6O5BRTsJSAaT9wUcR/8n/onHLehy58HLkbv4QZvzF9Qj53FBkGaQ/NsJuI6+baE/l0b1lO4zNWxDesgWhbTsg9zFFUAOcSwaxQYR9NfdP13N1Z9Ifp7BTEPq1qZhGCAoZ6DyPdPVMtF+2Grj0YlSvXIqayjDcSjG9lzVGJa/rBjI5DX2vvQHzicfgfvR38MdjyN3zORhf+ooDIKOc+8OeNgAgocj3qD/0aIUDIMOabFId4OxAxj5cIwGQ2P/8Co17tkIlItTKapC5c2FdejGkC1fAs2Au/LJox0cYp5NqWNDSGbuiWo8lkNx/GLmDh6EdPARuxz5EOpsRzEQBSODdLBVYgsXqHM6hZtd7qDqsDKOczyLr8iMZrgVtqoU2Zxa4+XMRmjcHSnUlpEgIst8HWRJtNUWGNcx1GGvrQmrHHpgvbYD3zdcgtbaAZPPg4t3I3vNZWA6AnLkZcwKAeB+tOHrU2YGcOWuf/Z4dABm7zUcEID/7NRr37wSXy8HkBeheP7QZ00HnzwO/eCGEebMhz5gGV0U5XEIxM4hlCzEwSUUTKHT3QGvrhHHwGPijByB0tIFPZJCKJSHFelAR6+rfjzANPwYmHIgkgIiMfWtQmyi7lf5UXNstZZmwVB2EssB2sa4j7QqhECgDyspglvuA6hpwtY0Q6ytBGxsg1NchUFMBtyTYMr2ssTPzqQyynT0w9x+AvmM3zN17QPYegLerBYKugYoyaKwL2Xs+4wDI2F+B0/cwEEQPRb5n+h0AOZOmfk/6ZgDCJ2MsC8txYY1yBEYDIDzz4XMcmJqflcpAkxTkauuQWb0KrvddCN/iBXBXRCB43BBkCaLAH08zZf78nGEh2tWLdEs7hJYWtO06AGXXdszZ/xYMpgioUVCdwDQIBIkrhkz601uZNjm1q1EGB437dTpO4oMaQgLk1NY6hbQI2wtQs9/3VHQq9euLsNgEsb1whihA40XQggqet8CLBJzAI1o1A7nZ88EtX4zc7FnwNzWgqqYcHqaWyBFbtMreaVgWDFWHkcvDzGSQPtqK9Ns7QJ97Gf4dO+CJ9tq68ZYoFmVxHUGpUc72EZ52PAsr8n3OiYGM0HiT4PCe+fOXkljiFtLd+TmnDmR0AzZqABngaGL6FmwhJASGYYKILuSbpuMI42hauQzls5tQXRECUyQfWPIZiJiGAcswQHQduqpBzeaRSaVxuKULpLUV7rYOJPsS8LW0INLdgbJCEiSZBk0nYOXTAFhW0kAMRQTnFosysgPN1h8/iRJkOBMxnir2wxqL6TCoMAwYmRwo00W3wYPJ7IrQODfSoh9+D9DVOA375y2GL+iHxBILGurgKg+jriKCYNBnZ6FRSQInihCYxjshdt+sN5agEM0U0HekFdHNb0N88c8o3/sWynqOgkK2FRhthxZ7loGdlwMgw43k+PzdIVMcHztO1F565y1eRhLRW9DV+VkSLHM00UcxUGMGEBs9mAuHgqqqvSpqLjeiDY2QaiIgDfXQZ8yDa/4sKLXVUCIhiAE/ZFGw4yUDjdGZ51hdSTIDpFIQUymouQJILAGSSAC5DJDOgMT6QHt7kMjo0AsaTN1E3iQoi3XDm03ZtOh9ogJON+DL5SAykBpc9X0KGzEKEVERkBJlZPvjMDUKb8dl+kQ30pICXlHgVkS4JcAfDsLyh9CphBDxSUBFBNmqGiguGXwgAC7gh+hxIeiS4RLfATUbMCyKVEFDrjcGvb0TXHMz9P1HYTYfA21thdDZDm8qCreeAySlyH91ssvOAZBRzPRRnDKgB1JW9kPT73/EkbQdhQ0n8ikOgIx9dMYFQAbfBlusdQM0kwUsFRl/AD0Nc6EsXQj3rOlw1deAq6kBV14GPhiAxDKyZAWCJNopwSfvGVg9Q043kFZ1QFXBJZJAXx96k1moubzt+smYFJXHjsAX7YNuUnTILpCChkAiCV5joDa07C3PE7g8EuIujw0ibIfQ5CIgLhc63UGkg0GIXi98Hhk+SUS4MgQSCqJb9iLglhGQRXjEd9x0A+ZgYKEbJgy7ODAHI5NFPplCojcBrbkZOHAA8v6DEPcehtLTB7ep2jspSEx/fQi9FQdAxj7xS+nhuKBUxX9xoZAjKFWKzSbTMfH55y21Er230E7HhTXacRt3ABm4kYGvfkZBrhuwsjmbdNEqCyNR04Ce8y+AumQJIo01EOtq4C8Po9znOsHVdbyrk/tkmhj2zqf4P+z/8roFjbnTWLYsYXEFioJhoMCyoAbcUqcxEgMMFshmOxGOcJCFIj26wBM7fiMSO5xvZxwPJkEc+MXp8ubjqoFYOo9kNA5y4CDUXXtR2LEH/IEjqGndi7JMH4g3bGefWYyB12Y1LmEkHQApwUjjcIijSDgORpzAXTgAMvbBOWMAMmjRZ4SANuMsWyAlEbrsQsHlgqG4IbsVcBVl0Kqrka1tRKGuBqitBV9dCTnoR9jrRsAl2fxPQ7V3uKGKR9lxFsYXxa49nAuLELsYsggQxE6jteMfDDj64xWnuzpLtWUUL/FsAb0sm6y7B1xPD3p74qg9uA/BrnYY2Rys3ihoJmPvopAtQFYzkEwdRJDshITBlC/FrC6m/WHB4nj77yc0B0DGPvFL6cEBkFKsNHmPic+fv8SKJW6h3Z2fd4LooxvHMw4gJ7m37IWY7SAKKqiq2X8lHjfygSASZZXIRcqAynIIlWHIAR/8HhckfwC5SBVcPjeoS4GmKCBeL4gk2gWMdkYTC1BLxZ8iAJTyKf9um7H9jGVROzMKLH6iasjohl1pb5mW7TZzZ9IQmUuqoIKkM7CScaiJKPriaYh9MZDeOPqiaTR2HkVZMmr3QwsaCM+BY/UuA4AxOLbBQIMF6nUVpiBC8wSQLYvAk4jDlUmfCCIOgIxuso/0rHcA5L/NoP+P5fv3bxlpF5Px+NG9OZPwSRmZopGIMi4sh413lON3VgHkNPdoB7lNs+jqymRBjAJ4FMGFfeFHg5XYN3slyhoqQSsiSIbC4BvqAL8XgiTBL/LFIryAH0rQB4kXjnNDMbfU8KzAxSpxmyDSZK4wA3nNBJfNQIzH0JrRUGCxjIKKWFcPqtta4evoRDaagLelDeHuYyhLttv3a0KCZWeICSABF4jC8s/w7l3EoB2azY7IQJXtOrQM1GA5YtPm4tiSpWjasgk1+3fDlIpcWMWLGKDRTqcOZJRzvuTT+gEEFVU/EoKRPwT373IApGTjTYIDu+fMWSxE40wPxFEkHOV4TQQAKa6wxUUUdhzDArGTXPsXdU6AKrkgyqLtmtJ0A7wMqIzWnBD4OYKcXIaMvwyZSOQ4My3H83CHPeCFIQLS9jUYtYiGQk6Dppl2JT0rDAwke1ERPYqY2wuiUYhZFYamQ1INCOwYmdigxxs6BIsl5DIcGkgtZkGUIVKJKbXraDjLhJFNIufxIdU0D1i5HNKKZbAap+FIVxSNv/gJqv/8CsxguQMgo5zjoz5tAEDKKn4oBMJ/DB7a62iij9qYE/DE6MwF82kyeQP64v9EgoEAk/t02sgsMGEA5HS33c9Yy2IC9gJtmKCaBgIDBiy7clsGgcq7kZc8KLA5wI6lRYU/yavYLq0hG/v61w3omgnTKF6HeZfcWha+XByqooAzAV4rVpjbIXWeByf3xyfIKZQEh7ogpTA4AZrighEOIVdTBTq9CeKc+XDNmwXX9Eb7b7u27kbD97+N6pefhxmpcQBkZFN77EfncqCJZBLhwLdIyP1E5NChPWPvdOL3MGVcWMkFy2bqfenrSDz1DXiVIFxFd4HTSrfAhAeQYRZiNtntAPQA0LBdjA0gQ6fuDmshFqfgWXCbs+tI7N7Gg0LFTnM2kQqVIds0HVi6GLkLV0JZMBdVdZUI2rQmBKlkBps2bUf9D+5FzfoXYDkAMuyQjfsBeR3I5OOWx/3PQkB5NnR039Fxv8YE7HDKAEh05eo6Lha/2sqk/x8AITLSL8EJOHhn+5YmNYCczlhjBY/xAotT3Z9hgcazaLnsMqgfugnn3fp+cB43iCjarraBrK8BAKntBxA4AHJWXw37o4F9lAAxIspfMFzKC+X7t3Wc1Zt4jy42ZQAkc/7qKq2v7yqSy/yAEhJmdA+OAt7IZt05CSAjM8HZPZq54KJJ7P3AdcjfeTsu/9D7IYhCkdbEoogl0si2tNv1ItmnX0b59jcQ7GkHXJ4TXFhctBPpez4D02HjPSPjZyd22DtZKwaX+x7RL77k27Gj54xcbIJ1OmUApHPpqnKXmltNdfXHNK+W2emSQ1XwTrCBmgi3UwqAsEyoI+ueQvf/3oe5b22EwHZ6g7OCJsKDTJZ7YHM0msC2a29E6s6P4JqbLgfN5aEnEtD6YogdakVh7z5g+w74N78Nr1VgpTMnus8Yj1isE/nPfh74yj+ipizgKBKO8/jbKdWsoNQl95k8/zci714f2L0pNs6XmZDdTRkAiV11FePCWAVe+jk5dLiC9sU4RlrntNItMByAsJ6Y/3/bU+vR/MvfYtWzD0ESXaAef+kXcY58xwL9ALL5upvQd8cdWPX+S5Ddsw/5zW8Bm96Asult+Lrb4UUBXCgAKpzIhWW7Vgwd6UQP8JWvwP1P/4yIo4k+7jOMsESNsrBlzWzqIbr+SRo3/xx545nUuF9oAnY4ZQCEXnutHPWHFwsu91rz1U0r0N1bgUBRq9tppVmgFABhPbW2dqFt41bw//sLVOzZBV8mBeLzlnYR56h3LMD86qqKtulzkJw+C1VBD6TDe+3qdVIwwaWztuYHU0Sxtx6DAvecaQAFHbroQu/HboP/1htRsXIFRL6ovTK4OZroY5x0yTRI0N9Bzlv4Oij9ZrC7dTfZurWYq32OtykDIC+vXi0sqp85S1CEz5nPvnQ17YtNJ+HgOT684/t4pQJIRjMQ6+hF9IUNcP3pOXjffgvuvh6bsXaq6puPdiRYSnLO7YMqKxANHXKsC4Kugygem7bdjuMdBw5qU8oTNYeUvwxWXSP4xYthffQvEJg/C8HQqXeCDoCMdnSK59FYAvB6DgsrznuOI8b3fRdccIisXdvP9T+2vif62VMGQOiaNXzKEqdbPP0bc8Pr1yOZnuMAyMimZ6kAwnplQV5GEJh8+gVYjz2BwLPP2oSDdpkFCzoO1qwY2W1MuaMH+K7sxepUyR/Mb9ifjkxNHaaRQ/uiC2HdcCPCd9yKmoqgLX97uuYAyNimFAMQ4nU3k6XnPS+Y5nd9qxwAGZtFJ+DZNoCk1CaD4K/pm2/fgFxurgMgIxuokQBIUT2PwmSU5IeO4shrWxB+7An4du+EnEqA83sBUXQy4UodgoF041PVl7BsrUTeBpF0fT2ar70GdR+8BpHF8+Atj0Bi9PFD1KU4AFLqIJz6OBtAPO4j3HkLX+SB7zgAMjZ7TsizWbFx9IrrayCQW7H59Y9B1VaQ8CDKhwl51xPrpkoFENW0bIJBdz/VeS6TQ297D7DlLRS2bEN+2w4EDh6GK5OExFmASxm5IuDEMs17cjccy/7RCtAJQbR6OoQF8yGsWAL9ogtQNmcGvOGALcSlmRQ6484CPT4mg2/YAZCxDR+N9YLI0naybOlD1MBvwhuea2PlqmPrdXKcPWVcWGw4Eh/8YMgC/z7rlZe/CJNeQcJVk2OUJshdlgIgzPEb7+xFOpZAqKYSbq8bIhMqB5BUdfQcOILeDW/A99x6KIf2Q4r3QjFN8NQsqsoOpFaPRyX3BLHbuN3GAP8Xo50nFnTFA8stQ68oQ/Si1XBddTnCSxeiMhKwL8l2gKqqIdXaCV2SIIWDKPe6wJ9E1+IAyNhGiMa62NxdT5Yv+y9eFF/xv/hidGw9Tp6zpxSA9Kxe7ZUMY47+5ptrCSde7wDIyCbqcADCPrlY6knLH55G+ytvwHPLdZi2cDbKykP2hex6K9OEWlDR2ZdE1/pNKDz1HKpf3IBApg8ugYIL+Gy31onB4ZHd5zl5dD+hopUsgKpZmKKOI0tWoXD99XBfdxVmNNXA43FDFITjfF7Jgo6O9h5Ef/oryHNmofzaK1BfFQbPn6gZ4gDI2GYMAxBY+p/4xYu/RS3r7fDWrcmx9Th5zp5SAHJk9WollLOqqUK+TVPZD6Ojl5ycOz95hu7s32mpANL64GPo/c3vUGVlkLvwYnCrLkXlRcvgtbmbOJvBNqebyHb2IH+kFYVDR5Hbtx/Cnj0I794Fl5YHV9BADQtEEUDZDuZkoaSz//hn94r9fF2MgRdqDgYF8oEKJGobYc6eAdfi2XDNnAVh5gyI9TUIeFzHdeNZMefRQy0obHodygvPgtuyDeaH1kD660+hrjoCwQGQ8RlLNkaGAZQFNepRHrGo+fWCKLbUb9qUH58LTPxephSA0NWrhXaeD3gamv4D7d23001bvNStMD3SiT9SE+AOSwWQ9gcfRfynv0DjttfQPWMeChddgrIrV8E1azrkmipIoQAkjrMzspi0bDSnIn7wCKztO+HdvAVcrA9mTxR6dwxSOgGXrcingYIHYcVyQpG48JxqLIuK0dMz0IQBk/DQBQU05Af1yrBCIRQaZkGdNxfc4gVwL5qPqrAfilR0DzLXYSGTg9oXg9nRiY5Nm4FXNyCy6VW44n3I3vM5h8pkvCeMYYLkCiBL5kdRWf4Q39L7dZ/bTJL16xmGT4k2tQBk7Vqubfdu2Rsu+2ccOHanuf6NJhLxArLDzFvKbB8JgMR+9ms07t8JLp6AxovIVdUgu+ZDEK6+HIGlixBxS3ZshHDvFLblDQvRgo7YsTYk9h1GdttOeNa/htrDOxCOd8KwZPAeJrzEpF1PAv3JFjM5mcSRVZ2rBsysAYHL2nTzyVADChctAS5cAX7ZEshzZ6M26IFv0HxlJH5MilczTfQcOIrU61tAnv4Tyl9/GUoyCeoNwox3IXvPZ2E5XFilTPPSj1F10GgG5ILF+4Wmugf8ZuFerFunT5UAOjPUlAIQ9rx07VqSbOtcQ3fuvMPcvOUmEikHZFfpk2YKHzkaAOF1zdbqtkQJhjuAdHUt0rNnQ7lkBXwrlsA/azoCdpop0yan0JhEbF6FnstBT2Wg98aQa2lBpvko0s2tyHR0IXzkIOY17+z/8pZBeRd4twAq8CfsTCZEHMVmae1PyGGpgEwAyzBhXXQVDQAAIABJREFU5gxQM8/UScCgsCtUj76aJmSmN8E1sx7hxjqU1ddCqK2EEAqB93vBeTyQBf64q4rFm+J9ccQPHAH/542Q3ngDwqFD4HI5iNkUONMq1o04ioRn5q1V86DRXvALFvyBzJn7YOAPDz7CpvGZudjE7HWqAYg9Cqnbb3+f8dZbt1sHD36GRKoB2RGXKmV6jgpAaHERs3mZ8jpygox0KAxuRiOUhXMhLpiHwqzZkOuq4SkLwedxHdfpsxUFLYp0IoVMTx9yHd3I9fRBbj2GSPM+5FJZCKkcxEwBiXweci4HpZCDoKqQdBWcrsIyVFsyln0r2bsdVlB3JooY+xlZqWbacrNMsJaJ7BIqwBIU6Eyv3dSRc3uRCEUgcyJknwQ+6ILuD0KvaoBeUw+trgZibRWClRGEw36ILsUmPxxw2DG53Hw8icKxNqhHWmEePgQcPgBufzNcx45CSiZZSuk7vFiOpG0pU3t0x6g5G5yFphk/pnPnPxx6+vENo+to8p41JQGk76LVc/m2I2vMeOxfiDsICNL4CABN3nlQ0p2PGkAGsR7b1NfMXZPKAIqMTEMjDl1yObwrzkN43kxEGmrBuxRIigxREsExVxVj6+i/Q/Ytn1ENdKVyiHb0wNPRBndbK5qPdsPb1YVAtNdeRF2ZBIR0DCQdh2GKTEbdLqbzuER7PzDwmUgspi9e1HMYSWN9DXjNGEByYNK2FgoFtpOywGQJeUEHeB90bwj5ynL4LBWxyhq0zpqPSFkA/roqiA11SNXVozriR9gtY8CZyu6mWGBOYTFGXVUDzeWQiqeROnAI6Y2vQ33lTUQO70FlqgvUE7RZj9/FMO0AyEiGtfRj7XnMxiQBrqL829y0ab8LvvTSlJCxHWykKQkgmSuvrNQgfBgE/02aW0Cz+eIXm9OGtMB4AIh9gQH9BHshJ1ANC4JCkKurR9vSS5A/fxkqFs1B04x6yH4vRJ633TwDjbm6DJPCMAxwum7/MO1zraAhn1eRzuaRSaYhRHvh7e1GVzyLWDILKZXC8nQnCj1xFDKFoip5Pg8jp0LLjYz7TnKLEOX+ALaiQHbLcHkVHAlWI+0Pgvg8CIV9QHkFzPJymJEIIh4Zfp8biscDQeDAsRiQKMISRQjsGTlyHCjZ/oXtvjKqZmerZfcdgvba65De3AHXkYNwp9ptgV4eBDxh1DA8ijwxJ73SDoCckbfa5hzzuECnN7APiS/D1H8feumlY2fkYhO40ykJIKygkEqumynH/TfZvkemqTRPRSeQPtw8HTcAGXwhtjUoqCDUgOr2IFVeA60sAHdNNQL19dAqKhFrmo58XR08fh+8IT8CPjf8p0h8sAvnTAuqYaJQ0GxwkHNZpPMq8qoOrlBAZSEFNZVDPq/BYLUVmgZLM2Dopp0RNngnwv7NmnRS2iv7nayIkPozoHhJsv/tcolIufzQFAVElqG4ZBAPK/ZzgyoK3JIAReShnKK/nGEhqxnI5FVku3tBOzogtrYDrZ2QOo5C6GyD2R0D39lnZ6ZJtAAiuUD5YVKcHQAZblqP6u+EEVr6vRYWz1cJ6Bd4aj7ie+SRKSEiNeV3IPSauzyJIL0aHP0m3fTmNGSzXuoE0od9kc4IgAy6KnMB8YYOmkuBCiIMfxiZcDna58xHcuZs+KvLEKquQKA8Al/ID87nheVyw1RksEWccT6xxZ4/TUaWzc/Fih0ZtYdpQWP0Hmw3xDKZAKi6CRZ3GWgFluMPQDnF7pRdi+0abIDhiE2TLvKkP9pyalPahZYsY0o3UVB18JoKTlWhF1QYsThyiSSiLN5zuBX84WZ4mpuhHG1FMNYBr54Fcfth8QKsk2M4Q/FkOQAy7LwezQFEzQNud4Zfcd4xSrivm4r4fOQ3v5kSGiAOgKxdy2VbOheZlvlx8/E/3mxp1jQSKBvNPJpS55xpADluTHtBZDEFCha8MAsmLHDgIj4QnxvpUDm6qhuhLFmI/MwZyNbWwV1ZhuqwH+UeBV5x6BqRd0U7jidJlR4HsZ1NJ+3fh9vOMydZoqDZLrWWzl64u7rg7uhA39E2zNy+BYGjB5BNJ+COaZAIgeASYA2uyj8VMPYXHNpJCqdi6nUA5Iy8ozTZB3DWUe7iy34vcsKvvU89snsqpe8OGHW4OX9GjP9ed8qyKfN33lmr581Lze1v/yMtaIsJ7afPeK9vbgJf/6wByIAN+hdHVpHOdglE5O2iT12QUJAUEEWG5ZKhu0Xk2C4kVA0arkImGEKgIohweQCeSBBtkSpYLgWKKEByu0E4Al5g/63Y8RXO1tRAUWypxDfCjsGYFnTmggNbS0wQVUMimUZW1WGoOjzpFEhXN8x43OakyiVzcHW0Ith6ALF8AXLBgJI3oGY0+PUMJD0PgwlEGRQc4UAEzk7usNORBzdmC8aHldVse5gBD1JllXCnElAy6ROPdwBk3N8oG6wJBZGFnWT6jP+0OPPlyHPPtY77hSZBhyW+LpPgSUZ4iywOYhbMuSQW/y6yuQuRztpfcE47vQXOOoCcdCsD7iY7CG+aoCx2YmqwYCBDAd0dhuqLIOkLIFAeQCDkg9vvRUc4AqpIkG0AcUHnXTBcXiAUtGk9eCZ0pUjIMvZgSiFTCz6252GxCntOsPoUIEcJCiAQLAuKZYLTdOSzBQimAaWQgTsdRyKVQY4BiGbAlc6C9ERtSnvdMpFP5eDv7URF3zFoFOCJAMHOu+JB3BJIf0zlXYDB7DAAGiw1meNhyB7oLh+EaXWg0xvRLnsQeeM1hA7tB2ViUwOtBAApmBR9bd3Y+M3voen1VzGntx2G6Mg9n+5NYOANn4fFt94UQv6vUkve4V//RN9UXDumLIDQa67xpDXUm7r2E8RTq2g0xtspkKV+gk7B2XIygHgj71Z0ZG6a9oceRfx/fo2G/TvBszqQQWm8Z8ps9ktt7wQsezfAcmBNu7JbhYAMiF2XUWwJsQxxbzkSkbD9b1akZ0aCOMSJgGEiZGmYDgOCIoHwvJ1Om9ApOimPPnBw6xrqoSNYUJHpTcGt5hFK96A88c5HKAUHAwoAEZwkQvBKdpzFYv0xoLIZdQerCQ5hGfbFa6cbW6CFFDS3F/n62cgvPQ/eay6HuHwJ9h5oQe0P7kXlS8+BRGreBSC5ez4D68tfQW1V5JRkig6AlDgzGZCzXWc4bCLk38h53F+0qOdg+IV1U4ZAcbClpi6ArF4tJD0eHyqq/8Pate86unNvHQJ+hxdrqHUsE4dVFkLhv3+K4PnL4YsE3yV6wACk53ePIfW/96Fy13ZwZwlA7Nu2q77704T7/5+a7HcMPN6Jb5gQYBAe5gCtOQM4UYDKFnQKCNSCxGIwg3akjMxQZz0RgKMUEqXgLQumboCRsQjUhGBpJ1iPgQjYD6sZ4YuvWsmgMagnmskhzwnoaJwBYeEcSEsXQ1q2DJHKCNzlYeQJhy1v7kbdD+5FzfoXYJ0EIFy0E8bnPgfylX9EKBI84bnYXTlsvCWCBzvMMIFkCtzMpkOYM+spXsv8q6+6Okl+9rOR5YGP4JIT+dCpCyDM671mjZgMlX3OfGPzh+nuvRfYtCaCk8572q17Jg4jEkT8+z9C2crzEa4IH1+WByYSW6pbn9+Avgd+h2nPPAKexZYmWoZbf2zFloEd1AaqKAaK+E62w+AqixOO6c+KOqXraSxvP0siyGtIlpUjx8Sirr4S8oxGSNMaIDXUISCLdtwmlcxg06btxwGE9gMIo01hackpxQX5038L/9/eDbdLsQsqB+CUPRNLIe5r6cDef/oWarZtRkOqD6ZTF3XqkWNZgtFekDmz3+SXL/9DoLfj+3jmGW0qBtCZgaYsgLCH/92aNfzVJm60tr/9UdrZeSvxRRwAGWLBI5kkjKAf7f92L6ovfR8q608tyHVk5wF0PvksZvzwOxB1s0gV47gGRw4lTKo2msaRVZchf/uHsOITH4YsisdpTRi+GKqGZHcvdr38Oqp+/XNUvvk6ECwqbXKGbu+yjl24GuGP34HaG685ZZpxWjXQe+gYYp//Z4T270bYyDvxwNONFgOQdBRc07TnhGUrHvQVsveTdeve8Y+OfJQn9RlTGkBYNlb8mg8uIF1dd9Nc4XMkX7Djs+P+JTmpp8igm8/kobv96P3036Dyxg+gfOGcUz5ZOp5Ccss26P/yLZufSVYLcAo1RzEJbACJY+sHbkTmox/BDbdeeVzdke0gsrqF+NFWJF/bDP7+BxE4chCuXNquobEzhXJpGCJBx9f/HeUfuAo1MxpO+cUYT2XRs2sfyD98EZ4jLXAzYhYnoeRdA8Zsans5mQSz3/tjblrt/xtYvPhtsnbtlCJQPHnXPoqZfW6cwgAkfeWVYdMXuovLF/7B3LqznFJLZBxNTjuFBVQdmqig9eJVqP7ru1B99aUnUIwMnGHoBpLtXdj7+POofPgBRHa+DeINjsr/P6XHgXGGRRPYfN3NSH30Ttx4y2oY6SzSHd1INR8Dv3M/hEP7IB45CP5YB0RNLSYtEAIuk0SyogJ9F16Mik//HcLzZ8PjPTVpaMeRNrS89GdU3fsteKJR8LLi7BhPNfFsxgRoZMHsTrhd3xM412+9z6zrm6ruqynvwmIGYCJT6fOWXWdFY582Hn/qQhDOR7y+Kb1une7hWfaJRjh0+sNQvvQZhO/4sK2xfaptbKagYXdLN4I//wkCTz8N0pO2dbvsYLLjziptfrFsn1QGuy65HMlrr8WKS5cDh48is/cAEnsPwL1jNwJdLfCpKVv3g9GasEwtoqtIej1Ive8SaLd9BHMvPR/eUFEn/eTG6FzaXn0Trfevw4wnH4Oi5QH2he20d1mAZtKMCDQlXn7ZqyQc+KmvpfFZsn7tlBGPOtWUmNIurAGDpD/5twvNjvYbjZef/zRkTzXxFjW8nXaqFUezKawPfPpL0O/+G1wyv7FYiHeKxtwsfdt3I/HHp2F8538QlnVIEnHcWSOYWJxpIlbTgHhdA7RQCNUbXoPv6BEW4AAXDACSeNzdZLtYCllwsW68dtvdcN9xO1beeLld1X66CqeMbiH6q4eR/JfvoMpMQySsSM5ZFk45nzNxoJDtEi+65Kd8dc0j3gfv2zGCoTwnD3VmCstCuemmerWlZbW1Y8c3qTfY6ADIEHOdVVznsuhdej7Mm2/G9Hs+AVHgT7tAaak0oodbcWTT2yh7/BF4d+6AnIiDeD3FlGlnsRp6YWHMw7ICg1G1CzykeAI844xnby4jAGXFjv3a3JQRMVZUoP2qKxG+6XpEli5GqKrstGPDdit739wJet/9iPz6lxC9/qJksNNO/UHEACSbbOMWnvctvrLsucCf/nRoqpvKARAAseXLA0TTzqOa9j2a1uZDtRRb5taxzrvfj/5CqrzihnrBBbC+9o+omsaYcr2nfZeYO6s9moL05FMgG14D3bETcqIPkmGAJ07AdrhFyN5ZMCVDy7Kr0AdqSeziSVaZzvTQQ+VQGXvx0qXQP3gtGhfNgb/s9DvpgmYgmswg9tOfQ3n6SZTv3gnLEwAYu6/TTrQA20qrTNuF5ojC7UUosFb0eDb7Nm6ccuy7J08NZ4kslpjxhY9/vF51ee61Nmy+xDp0rJpEfM7X8RALCROEStXU4vBH78K8mz+AyjkzIIhDLz5MoyO6bSdif3oJ7g3PwdfRDVdBB2UjQIoFd86OpITVmwlWMTBhFGGmCt2jILHsEmQ/dCs8qy/G/LpiGu/pGtNT6YsmsX/nQTT80xfg27MH8EdKuPAUPYRltEXTIDWVrdzyhRuEfOHf+rLxI03r1zNRmSndHAApAghJffKTIXDC7eafnr/D6u65hEQqioua005tAcaSC4q8CCQ/+yX4rv8gps1tGtJapmnCyOaQ742hfedemH96Ee716xE5uhdEZpoZHkfYa5j5xnYdpJCzKe/by6Yjdv75sK5chRkXnQ9vfQ2UoB+ufk6t03WV1gwkN76J1Pd+hPCeHZDTRfp8p53GAiyzLdoDEvBvJMtXPCgI9CHfE0/Eppr++ams4wBIv1Va16xx+SXPeXTv7s9b6fRtSKvF4KTjoz/9umLoQC6FrhWXQb3hBrj+4gY0lgfhYrrjQzSDBYb7EtD27gfdvhPWnp2gew5CaGmBK868AjKIJDG2Uyegy0Sv2I6D2VrNIemJIFNdg8KsaZDmLQK3eBGkhXNQXV8NlyyeVguFDYdJKXK6icxLr0J/6hmITz1ja8fbrjBnnp96xvaTWMIng7pcf+Cqyn+Yl+UtNU88kXMA1/HyH58DdM0avqsrE5Yr/V8mseSn6Nvbg1SUiENtMsRr0k8Jks4DfcuXI/6Xt2HB+1YgXFMJqYRUUFa+m8vm0HO41d6N8Btfg3RoN7iUCV43IDD2KVMHo9q3WXFZwPhcX+gG+LwYIST74UWokgxDFMATHYmGeUicvxKFqy5D04JZKI8E4BnGdchGUDdM5FJpZA4fg/HzX0F86SV40wmYLPXXKRoc8iOJ6Bol5y1OIBT4hZSOf9et6z1k/fopnb47YDBnB9JvCebGwurVfGrBgg/TQ80fM1568SriC4tgtN9OG9oCpgXTUKF6JKS+9E8Iv/8qVM5uKikHgXE1mYygrlBANJrAgeZ2SK9uhGfzZvh27oC75yg4nQeRPOACTMKVO2d3JXawfIBNmFWUa3lYoUocmrUI3YuWwL9iEZouOA/h+hoITP9EEMBzpWmYdMVS6NuyHa5vfw/eo4cg59J2QP6cB+Sxvrv5DGg6pgurVr1Amqbf5z9c+3usX8s4NUtXHxvrPUzg8x0AGTQ4DESSd9+9jOw5cIu5c/cXobhdlOkinOtfvWOdoIz/hXEEWTpyTCHwiqtB338tapctgtstQxhgvR3mOiwzKJ7Jge/ohNHRBa2lDdr+PaBHO0Dbe2B09SCY7ICrkAMhEjiXDAhFN9ek+Yoe2GEwW9hZVCasggGOFqBJElLeCuTraqBXhEEqyhCYPQt0ehNIfT1cFREEK8JsWp42NfdkE+u6gaNH2qFu2Aj5hZfgfWMTpEIebEgmjc3GOj9Hez4bK10DLeQK/Py5/0Wapv/B/9D9mx3weMegDoCcNLnSt9xSYbX3Xklz+XtpLFFhaboEJjjktKEtMCB4lImjb+Y8JC+9ApXvvwLy3FlQqioQcI+MHiZvWshk8sgeOQbzaAuM5hZkDx2Dr+0gpL5egKnxaRqgarauuKxmwFOTCd+CQgRhsrbcaVQmz9QHwYA2+WBLsd8x1kPdVgMBSz0wbLp4ASwVWnN54JUkqH4ZaiQCtXo6tBnTYDbUga+rRqipAaGyEDwexSZCLLVppoV8LIFM8zF0vfoalFf+jND2nVDUXNEV6LithjelqoGIgkb8vh4+4P2aUBF6wf3kk+3Dnzh1jnAA5KSxZrGQVLB8GRGFbxtPPb/Y6umNkPC7hZOmzhQZ2ZPaQkmZLFQiILp0GdJ33A7vVZdhwbQqW4eCUYmPtNlp+KaFeF5DtLUT+SPHYB06jPxbu4HmFrg62lDRsRtenYlHCTCpD4JPAlgQ/hQLZbHSmv2wngffT6leiVOfYysmntyYcqJqwMowuQgdOaIhSwyE4Edb42zEF87HnMVN6FywGHTuHDRMr4PPJcHFcyMCjIHL2mSg1EIsW0DX62+h96E/YsaTD8GbL4AVyDq7jtJnH40lQCLhPv6KS98mhvZ/+Tta3nJiHyfab+Rvc+n2n5RHMjdW4uN/20iIeYf55BN30Ex+EQkPnVc/KR/0TN60Ydgf3YbbDT3oRXbOHMSuuBa1V7wPkYZaeIdJMz3VrbHaBd2i0PMqzHweyOVgpDLIp7LIJJJId3dD64uC9Ebh6epFKpWFr6sdDW3NNjMtcxcNqBZaeQNUZzFQFsbni6JPNpiUGhdlewH26rBdBevD/lIF5ypyqA1k7zHusGhlLZIV1VCDIVjhEGhtJQS2s/D6IJeFoURCCPhc0Lw+UI8HLrcCnmm2MxGqEY4Ru5NkPIXWvc3gnngW4utvQDl8AB62O2OgyYoERwHgI7yNc+ZwGusFUaSd/KWX/pYS86Hgo48ec9xXDoAMO8HpnXf68wbmF3bv/DyS6atpWg3bDL1nQZp12JubLAf0V6xTNYes14fO2YtR8b4V8CxdDDJ3NriaGri9LiiMzmQMrWBYyKoaEpk81GQaiCfgikWRSWXh6u1BeXebrVGuaQYMXYfFKNLjaZBMFoKhImlxyLOEJ8OE1yygKGA7RGO1QaIMjeNtL1CAs0CIAc3lghoqh+KSIUmSTe8iEECtqIJaXgE94Af1+8GVl0GsKIfLLcOrSHBLbM80+sZScwsFHcmePtAjR2Hs3YfMW9sgbt0JV2sb3GoWxONy5u5ITGxaQEEHPGIaHvkFsb7xOwYx9oRfeGFKytYO+TqMxK5T5Vg7I2v+GjG9qvyz1s49txmbtqwgTD/biYWMbgqoGmgiCc7vQ27pUiSueT+4Cy9AuKEGwbAfUBQIggCOG/lX91A3xL7IVYuiL51HuqAjr+kwCirQ2wchmYRSyOOYbiGmmjBVHZV6HuJJKoXv6p/FDzxuZHkBgsCjUWSCtkDG60WsrAKhkB8+l2IDgyyLCEoC3ML4FqSy3ZhhUViaDjWTQ7qrFx1v7YDw4nr439iE8uadoP4yWwnScVmNYsqqTHUwDX75wgPczGkPx7pa/n3a+tX/v+rg1NX9OJ0VR7pLHsVoTM5TbFfWx/5qNd286Q5z/8FPkUgVCNNJcNrILcBcSKZpxz9MwkEXJOQbpqGwbCn0ledDuGA5KqvLEPS6xvQ1fvKNDcjOGqYFtuhaFrUlXmEYYO4lVqCnsX8yTxSlthZ6SS8Ex8FiLiYCSP0nmBxvy8DyPG+7oBhDMXte5joqMQmtZLuySvLuZBapw8dAXnsdrg2vILBnK/i8Do6VjlADlBOcQHnJFj3pQCaAFu0GaWr6Iz9z9oPff+7JP64t+iuddpIFSnpfpqrV8rd+pDHf2/4R5PP/jp64nXLpfNGNYTawxVsvxh90twdqOAK9tgb83FnQZs+BOWM6+MYGhKrL4WfuLfa177QiWWJetaVr88faoR9ohrVrP0hPB4S2VsjtbfAkekFYjEOQQB1X66hnjR0n4wklIa9ORfk78LsfCq9fv2vUHZ7jJzoAMsQAdyxf7vYtXnqDaVn/YW14rQrprEKdXci4vBJ2tlYuD2qYIH4vOptmIzFnDjBvFqpnz4CrphokHILg80BSFEiKBEkS7R3CuTppB3ZMbLekqToKuQKonSyQhtrZjfy+fUjvPgRu+x4Ed+yCx8hCZC40F6N6dwLk4zExiVoA3EqOO39ZK6H0X8xjzU+Ft251Yh+nMe65+i6Ox1yySRYz99wz38rk/sJ49JGPUYtMIw5r6bjY1u7EzjllgGDnngJ6ASikgUAZDs9dir0XXAz/eQtQNaMBVXWVqKgKHxdHOhcnLovZsGRfTbfQ0dGLlv1HYB44CGPjW/Bv24JFbTtgGRIgKOA9TEiqn73YyawatzlJU1FwMI/yV1z9G15SHvas+80uJ/Pq9OY9F9/DcZtMrKPUxz4WIZa1yGzr+A/aG1tO+xKC7SJwXtrxs3M/pxYxDVBDA3gJGV8AqVAIosJD8rhAKquQW7AUfFkEZlUl1NpaeMIBW4fE43bBK/JgarmToTGsLJgWcrqBfDYPKxZDui8O2tkNb8sx6O09QHsLuK42GEkdNJWClE0iqKUBytxUAojYrwsyGR54Mtxjf9YgiQQNlAW3kXDZ13iRbPOtW9c7GW7/vbrHSfLKvVfmAejy5WLv9OkRyRv4Bt25+/304KFG6vY5AcozOSSMgZbVbZiM7TcNyzJR8AYQmzYPCAShV1RAra+DXF0JVyQId9Bn05ibLE3W64FbFlFQ3HbWnMRICDkOIivMY8HtM3nf/ZUhLENKZ/xglgXDZNlSKrh0xk4kQL5gA4LBqsTTORQSSYidLcj0poCePgQ6WmF1ReFK9MCbS8CCC0zczGYmdtQCz9zosfmWS4PMaGohc+c+Z2a1f4lpyZ5ZzzyjnrmLTv6eHQApYQzpmjVSOhj5oL7+pbtoa9tNCJRzdsDS2YWUYL1xOKSfJoWwAsWMBqqaNqlitqIMhs8Lg6UH19cjNWsWuIY61Eb86KusAcIR+AMeuCURbkWCSxZsF9hANfzgqviBoWS/G+qlsOMU/aUithCW7X0r/sIudqSw04VzBR05VbNrUIxoDGJzM8BSiLu6wR06DNe+/TD6kkAqgfJoMzhLsTVROK9k12ywZA0nYWMc5k4pXTDBKNMAkj0WV1b2hLho2QNer/Q4WbdOK+X0qXyMAyAljD5du5bLHeqoNHOxu6xE+u/NrTtrwHMiSqAsL6F755BSLFDk6GCiFja3FGN4t5gmOFtoeQ6mKEJn+wuOfbCbMIPlyHnCyCtelNECYoEIusuqQUMBKF4FLpcMub+uR5EFeJQi3xkr8FP6//tUt8VEsbKZPHIWgWpY0LM5qAUN+byKfFZFvpBHbaIX1Yko+rIW3EYeSra4u2DV8IypiwcThVJh6SZgGhBMFYSye+dZBpCjzFjKfBjPY9iu0DB0ftGcVup1/4+l87+JXLqik6x16j6GM7MDIMNZqP/vjCMrG6m8yujq/YT1yqvXUo7zQ5adXUiJ9jsjhw0w2/ZTlVBNB9XZR6MBTnZBFd3IcxJ8VEVS8SLmDQJej12rIbKffh0NWeQgS0XnliyJEIegWmG1JCylVqUcy+qGWVChsbRkprZomdA0DeX5NCL5DNMkg8vSIBkaaL6ofsqJAojEAuD9zjTGJOzsZM/I9CipUzZ3VBXEtFLcRec/TSJlv36r7fALlzt6HyWZzwGQksxUPCix5q4m9PZcSY+1/DPUQp1lmiLLu3faxLOAzX/VDzC2g8mOqZh2UZ+ZM2CpLOdpoLH/HvzvUp6HUbC8Q8PCyTx4d5GUxHY/9csh2+DggEQpBn0MuvlCAAAgAElEQVRvjjE0EMIbnCK3orb+XpSHnw8++vDh9+ZmJt9VHQAZwZgd+fjHlaDBzeF5slbf9NqFtK29igSZdrpjxhGY8b05tD9OYXPwMqbHEyivSmXhPfnWB407w4n+knO7N2dOvDfjPJKrsthHogekqrJbWLHyDZ7Sr3s80j7yq18Vt4tOG9YCzso3rIneOcCuC/nEJ8pMXrrReuXVv6TR2CoW+Bz4yhxBV86hjgUcC7yXFuhPHWdknwgFN/IrVz7A89YfvPff3+vUfZQ+MA6AlG4r+8iD114rl8tynXmo9bM0m72dSybKqaQQmyrbaY4FHAtMDguYBohWoNTn7yVu9+9pTfWPUma+uWn9emf3MYIRdABkBMYaOJTtRHo/cfeHuIMH7yQbX70BoUoeimcUPTmnOBZwLPCeWKCQBY13W1i05CnS0PBA+IlH1zk7j5GPhAMgI7eZfUbPRz86k++N3kQSiW+hOyaioDkkdqO0pXOaY4GzaQGWTAGWql0Z1i3Z9Q3i8T0SeeaxPWfzHs6VazkAMsqRbL3oIpe3tnElIeT/ppvfXGylM2VweUfZm3OaYwHHAmfNAvkMiNcb5S5YsYvo+reMrtymyBvPpM7a9c+hCzkAMobBzPz931cZRLhU/92DnyUF/QLiDYm2TN05yxc7BmM5pzoWeM8tUJQ2pum4TiR+i3D9LT/WNOul8od+0fGe39okvQEHQMYwcLvWrJEaQiE/7ej6tNncfLPV3HweCZTZmgxOcyzgWGCCWYAVdCb7QOrqd3F1tY8KTY0/9GYySYeyZPTj5ADI6G13/Mz4pz51GT10+E5099yNZJ7YdQYDlcbj0L/ThWMBxwJjtAArJOUJqN8NLhL5Namq/k1w3YPPj7HXKX+6AyDjMAV6b7zRJ7j8H4aufwNbtlbQvCpTSR6Hnp0uHAs4FhgPCxBNBXEpGlYu76Oc8K9Cd3Kdf/0TfePR91TuwwGQcRh9tt/IfuzuhWYqcavxwnN/BSLUE1/I4TgaB9s6XTgWGKsFGK0NTccZXU07/4HrfouA5+FAXd02hyxxrJZ1or1jt2B/D/Sv/zqQjKZmmQd2f4r2JC4nOX0WvG7HlTVuFnY6ciwwCgswjfNMDlCEZhrxvyItWvBzq6xsX/AnP2GI4rQxWsDZgYzRgINPpx//uBK3rKvo2/v+kvRFb6CaJkEQCNN3cJpjAccCZ9kCrN7DMCgk2aAh/zPWjMYHymXhSbJuXf4s38k5ezkHQMZxaFmF+tHVq+VI44xPW9HYl80XXy2DLPPwuMbxKk5XjgUcC5RkgWweVNMs/vKLk4iEf8jHe//bt3x5zHFdlWS9kg5yAKQkM5V+EMVaLnHboUVE06+nmcwXrIPHwjSWIMSnlN6Jc6RjAccCY7IATRdAwkHKzW5MEI/nJ0SWH281C9sWrFunO5QlYzLtCSc7ADJ+tjzeU9c113hc4cqFVJG/Ym3adiHt7qmBW5oaFN8DIk/D2PUEAvXTUZ+X2NcJbkT2j5FQqQ+6xqiEnQbRxA83lY73P6CJO3DCSO73VBcZyT0Mso8dXB6pvYZ7yInwd2aPnAZSUdbOrVz6uqVrP0CfuiP8wrrkRLi9c+keHAA5Q6OZ/OQnwxwVL9e3vHU3TSRWk0JBoQLTUe9XojtD131Puh2Qm6UWLBa0ZGv4yYvkSTc2sJiyCUhYzQz7GbDNgMKgZb4jQF7Kg/WLNxHWj93fMNN7QAvbBhHmgOyXlR2uhsd+XguUVTUPes7hnplwAoo66pa9cDP1dY4wSV5+5OksAzailm2jIiBTkOGkTWwbcf268P26KOx350qcjloghgEqSXl4fC9z82f/jGj8huBTv3WC5qW8QyM8xgGQERqs1MPp6rVCsqbbR2jmL83m5tvMt968kAuUA/K5Fw+xX9h8FmY+iTQTlB1uEes3IiPAlwjAKmZ4bxhEcdtqfkTXoeUzyOfT0O1lsbRW7I+HCzKI38f0aU8PIqywTNeRy8Zh6BqTUodMAMETAHH7T5+CzcBG10HzKahqDulSbw6Aj3hAYKFA8/ZzuaDALXpAAkpR4nY4wOs3gw1UpgkrFYVmMHldlGQn9rKLABTiBpFkFHw8XCkVAi+CeIu2n/RNzYMme8HNnP1nUl3/O/jl+4OimCbr1o1UcnLSm+JsPIADIGfYyvG///wSHGm+wepq+zva0RUmBpXPGep3wwTN5WF4FXD1NZDnzYJWUQHqdpf0RUtzOdBoFDjWBuvAQXDxJCTZDSOfBp03B7jkQhCfv6S+2DByhQLM7l7kd+2H1HIUQkED7/K8a2FmbKwm0y/nLHCXXQxhepO9E8hv3Ai++SjEVNYGkXct6KoGS9OgSxykuTPBz54JvboaEMWh07XZTkXXYTz+rM2SJq5YDFpTA/3gEVhv74Grqw9EFoAhtNiPe7vYvetMh12F0VgLftZMiNOmgfj9Q98Dx8FMJpF+4w2IHUlIfj/EFQugNh8Df7QVck8fYI/bJAYRRtHOQ+UqK2IkEPgxgpEnQk8+sv0Mv+JTunsHQM7w8L+8erWwqGn2ckHgPmdteOUSGk/VAhIHofQvzjN8i6Prnn0B6wYMw4C1ZD7k1avgu+Ya8A31IB4PaAkLkZnNQuvqhrpzL9QnHwfduhVyXxJaLgnpo3fA87WvQamutncg1DCGvU+i6si3tKB3/cvAI49AOngEiiX0L/CDpnohD8MlQW2qh//LX4T74ktsN1rvgw/CevB3ELZsgxiMnOgG001YmgpT4GAsnA3PddfCvfoyCDNm2IvuUPETms/D6OlD9KtfBed2I/ipT0FesRzRPz2L5C8fQOCVreA9MuAehr2AuarUPHSRh1oVAb36arhXrYJ/8SIIfj/IEG4oRq9TaG5G5w9/COtoJ1w1tQjedC36du4A98pG+F7fBhIJAMzNOtka25EZzHWqWSTo7eAuet9GztR/4HvrrS1kzx5tsj3OZLpfB0DOwmjRu+7ypDWt1nR5v0v3Hbnc2rrLTUIeQJy89SE0lYYmCkgtmIHKz34GvksvBRcIgC2WeioFI5cd1rJiMAgxELQBIrdnN7K//z1y3/4OBErh/eRfwb/2G+AqK6DHYtDjsWH7kyoqIfh8sDQd7T/7Gaw/PA7fG9tYNg4gFhdGYlnQGKHe/DnwfOYzkC+/HEJtjR3PMPv6EP33/0L2F79FSDHtc+z4BFu4Y1loHgnmsnkoW/t/IM2dC8K+2E0Tal8vzPzpSwuMrm7kN22Fet8vwM9ogvcLX4Tv/BWIP/8cUr+4D/4XXwPndgHs53SNUnCWhWyyF/T85XB97rPwXnABxHAY1NChdneDsrqH0zQjmYS2ZSsy3/wm9LJykKXLIa+8GPmWw5A3bYXv9e0gES8gTMI5qZug8SzI8gUFfs70DVTNfpWaZnNo3bqUk3E17GszpgMcABmT+Uo7+Xdr1vBrACnlD37Y3HPwNhxrvw6mTligdzL6ndkirKbioNOnQfmHL8BzySWwOAGZnbthvbYBVssxWBkWDRmm1TdAWLIEviuusBfQ/La30fezn4F/bSP8N96I4DfWgq+oQO/99yP12KNgidBDTtglSyFfeikiV1yBxOubULjvAeDnv4AYrgARJcCkQCaPbMQD/prVqPza12zXj5HLQU8modTVIbN+I7IPrwP3xCMQJBd4WQEsinwsCnLZxVA+cRf8V18NZLJQ9+xG5pUNMNtaQYd4XpLTwPcmoR3ZB27VxXB98Yvwr2AA8jxSv/w1/C+UACC6BpqJI3/BSog33oDgX3wIgight2M70q+sB/btB8f4nhhhxynMTjQdJJ4AOdAM6vbAqKqEXl8LM9oHuasP3r4UKBNZ4ibXksDmok3RLkggDbXPcTObfm9a6sPh9vYcWb9++G3rcHPU+fuQFphcs2WSD2ZszZoGviN6o5XN3o1YYhY1dLedxDOZgpcs+FxQkXUL9oJa9Z3/BBUFZLZsReKBB8Fteg3obAcpDC8tbVZWgixeDM+NN9ruL0tREH9lA7L3fhu+lReivB9A2r76VSS+/30EhdO4eNgOwTBRmDsb8i03o37t16H39iL7y18i8/Wvwx2qAifKtstNjyWhX70Kyh0fRvnHPobszp3Ivv029K4ulH/kI/ZOJPfKK0j9279BiWUh6paNWmmvCOWujyB4zz22G6rw/AvIP/EU1Fc2AckoiHr65+XBQ4YIVUuDXHs15JECSL/rSot1gvvyP8J1223wzpuNxPpXkHrySRSefw7isWPgdf20AMIiG6Igwe0rs11dhiig4BJBVRWiSSETYfJ9zLC5yFYwQcgjGDhMvN5fcmVljwceX3doki8Vk+b2HQA5y0OV+qu/m0OTyeusw4c/jXiikeYLfDG9d5IMBcu4isaRvmgFuNtuRf3f/g2ye/cge/99yN/7n3AzPByBTU2XG7n6epT927/C+8HrYGVzOLBmDVwzZ9lAwHYgXV/9KjL/9SOU+8vsWMO7MoRZYDmVQZro4N5/BRoefphVICP9q18h/g9fgTdUBUEU7WyrdCYK39f/D7wf/Sikyiq0/ujHSP5+HdDejun33Qf38uUotLWh/bvfhfv5DZCPtNmurPQ1q+D7+F0IX38D8kePIPrNb0L77e8RJH5wQTeIwvKbhm6FWBfIVZePGEDYV7ah5pFJ9qLs5z+D55ZbbJfZni9/GfqGDfBGo2AKNEPOIErBcwK8sq+4GyPETndlMQ+2C550O2GWDWcYjGHXpMFAK1dV+VNeUZ7wPbbOkaYdbiKO498nyao1jk/8HnfVddddHrdGapFJ3mh19txqJVMXIV+YPAVdhg4r2gXyoVvx/7V3JkBaVWfe/5+7vPvaK73ZLCIqiwi4gEEhxi1jRhhsZYwYR/OZqUqYrzL1TSozWSQTx5mp1JhJJpMYY0y+L+64oE5ERtSOoqBJs0TZl6bppvfud1/vved8c24DkkSapqG7b8Nzq7qKou4957m//33f/3vP8jyuFXcieNON6HzuORSefBKel16yzeNUHipLUZH1eBD89jcRuP126GXl2HHvvfDV1WHiV796zEDiP/pP+CIln2i0coLdiMfBL78MvoZlqFm5EvmDzcj+8pfI/cu/whudAG4UUfC5kF90DcruvQe+mTNQbGtD/6rvwHr7HWhy0n/FnYgsXw7fxdOR37ULsW9+G9br6+Fzu5G7624Elt+G4KWz0L32NYhHfwZtwybo4QowOW8whKEfq78DuHYxtFN8A5FflCZjSPoCqPj3f0Hwhs/YE/rpps3gPT1Qi8ZJTdvIplHctQvWY/8XOnSocsm0PSkk94WcimJj/AGS3R/d/On1QAkG30dFyRpTd79UWhI4xH71q5NPvjngFs6WEMbZk3N2YBcN97vSkd6p/NChZby3Zwnfv38mXB4N+jioIWIWwfs64LrzTrjvvhvuhZ9C66M/h/H0Uwi99dYpCyTH67MAfN/4ewQ+fye8Eyfhw7/+a/irazDpK18+ZiD9P38M2vTpCFx0IVylZX/Qj+CW/YtcDod55l2G8CUz0bd2LQpPPAX1mReh+cIoujQYF0yC52//BqH5V0JOKnc89SS0p5+BfuAAFLcb6QsuQPjeexFZtgxygj/2ox8h/+yzYDt3Qf3ySvhvvRXuKZPQ9fSzUJ98HK4tcuK5ashfwKKvHeLaxVCHYyCqhkTZBEz43j8i8JmrAcMATySHtDpNwkrv2YP0669D/Y+HoakuKL4/Xd58yuKN1QVGASjkTKX2vA+V0pKX1JrqFzviPbunrl1bGKuQztV+yUDGUPnM178+19z24S3Guxu+BN1TwnSvBtXhyyhtA+mEevttcH/hLviuvRbtv3ocxaefgu+11076S/iPcVtgyDANgfu/geDn74Crugbbv/hF+GrrMOl//83HBvLEE1CuWYTy5bcjOHeuvWzVPo7sgreX+bpc9hwGT8TR/dNHwNeuh3/7PnDOUJg8CezGazHh/q/Z5/W91Yi9D3wX5V1d8Bx5A5TrqHy334bInXcieNllMD/6COlnn0Xspz9F+K/ugX/ZMmgXTEXs+ZfB/98voP6uCUrJhKH9ihcC/MgbyLAMRFGRCEUw4fv/jMB1iyGKBeRb24B02l6dNTCPduKPc/y995D59TqENnwARW6w9I7T3GyWCRg5kxdzMe3Cix5mNee9FFmzumkMP8bndNdkIGMof+tXv+oNdccu4YXs3/NNmy4X8eQEu6a6kw97DqQfmYVXQl1+K6rvvQfJTZuQefxxGA8/DLkQ9VTmQAzFjaRejoofPIDw8lvsyfA9t98O75TzUfftb308hPXDH8Lr98O66Sb4l92KyqVLBihxCzyXR6G7C0Z/DPk9e5Bavx6ejRvh6u6HqriRSfZBW7YUvvv+F4IL5iO5eRsSm7cgc6gZmhxHl+lAjux4950/FcE5l9oGIhcCJF//b3Q89H3okycjunQJwp+5DunNm5F56CHwtevgD5UBmj74TnI55CIECv2dwHDnQIp5pDJxVPz8UfiX3AIzlcLeBx4ANm1CIJUCQuFBF2NovQno/UmocrhNzrmNp4Ubx30e7Jrm0VCXevkVTYqCBxLA1jpKzz5m3xhkIGOGfqDj5Je/XArOruI7t99hdXReLdo7q+xd0NrJJ2XHJHS58iWbQyIaALtuEeq+9z2YmQxSbzUi9thjUJt+BzWRgNxNMJiRyK9sEQiCTT4fynU3I7L8L6DWTEBq64fo+cbXEZgzB1VHVmHJSfTUD36IsNsPo6oCuHweXLfcgvDChXBVlMNMZRD/4HfIN74J84P3oe7bB3cmD61ogKsKkpPq4f/CXYje1gDN5UH7Tx5Gbu8+RK5ZCLX+PLBA4BhK3R+AXloCl1whBiC3Zw9ia19F/NW1iCxejMovfQlWIY/46heQff5FsKYmOz2IKif3B5lLkAZi5jNQb7zh2CR6/2uvIfHYL+B/6x0wOYdygk188lrLMpHPZ1H64IPw39YAJhcXvPgC8s89D9bYaL+FDPZhVosWdItB8/gH9q+49CEPvY3Jc/bHnZoGRDYJVlpymFWWb2CzL3lWFeLt0COPUFnaMRSIDGQM4cuuV61apdy/fbuWrKu7TezYtdTavHkxuBKAqutONRG5KiiT7Ae/eBqi//xP8M6ciUIigf7G38B6bS1Y+2EoxSJOOBjHGCxVs78E9dmXInDHcmilZSjs2Ye+J56G8V9rELrhBpQdZyDp//gxSuUqrHwahWgQuVkzEb3rLvivuMJOd5L47RZknnsG1pvr4WluhitYZo/oGC7AuOsLCDXciuDFFyO3bRt6HnwQvK0NZXd9Aepl86BUVPzRl6mA3Lmtl5WB6RqKnZ1o/cY3oZeWouwv70DwisuR2X/QNs3imuehZzNQ5NDKSQ6r7TDUq66C5ytfsfeBJDZuRHLNi3Bt2WLn1xrsGNhszeGaNw++665D4MYbYaRSyK5bh9yal8C6O2XxpEHbYKaAmjahZLOQ6VxsExkPh2kAZsEALyRx0fS32OQpa6Iaex4TJxaptsfYCkgGMrb8j/Xeft99Pj/TFync/D/Fl16aLXKFKAuVOiS6Pw1DJJIoelxIzpuB6q99DYH58weW2MbjKHS0o9DTfcLYmaJCCQbgrqiEq7wc8HiR278P6dWrkf7Od+1hpeA99yB0vIH86McojQ7MN/B8BlY+idScOQiuWIGy5cvtX9WZjz5C8oUXEH/wQUTgkUs8UZxSh4qf/ASeuXNQaG9H27/9Gzzr1kHt6ECuvALmzBlARTmYzGd19JDzKIUiSj73OQTnXwm9pBTtTz2F3vXrwbNZTP/+Q3DX1tlLhXkshnxbK4xUcnCthED6kUfBwhH4P3+HbSBmJo1CWxt4MmHP3Qx6yKXK2Tx6fvBDuKIRnLdqFdQpU+y4rVg/Mnv3gBcGn0MWqQwKH+6GuuYVqLv3DuzQHweHSPaBaehTFizcLHTX94tB79sTaLWVI5QjA3GEDP+TcXbVKqW3PV6pMuNStm/3Pbzl0HzR0VWtBCKQE+vDqlUxkvcmh4esIgoaB7v6WrgWLYLnU5fDIw1B7i0Y7Be53IOgaXbqcSuVRmr/QRRfXgNseAf6/hYUsym4VnwegW99C+6qCej6h39A+sePoDRaaSdWlG0LmVBQ1YGLp0FbvBD+W5dBjURgHG5Dat1rsNb8GqrXB98tN8P/l8thMYbshg1IPvAAPF190Dhg6i5wzWPn7WLKx2l1hZwTsfLgs+fBe/PnUHLnbcg2NyO2+jmkXl2L0LwF8C6cD8/sGfb9chnPiQxAbtrLZFA4dAipf/wuTFWDfscdqLjpRmh+P3g+N7CSarD096qKQk8v+t55B+JnPwPr6ACbOxfupbfCf+ml8FZVgEOmdT+x4DLtfHFfM/ofehju32+DKx6DGCx1ykg+O0NoeyDjsAmejgNlpYfV6sr3RGXNL9wK3+qbNauL3jyGAHEUTiEDGQXIQ+1CmkhHe7vHr7qWWFu33MCbDy5Q3P7zYHKX/QXlpIlP+QGX6TUyCeSD5cC0qdCvnAVXfT3USBTwnHxJsojFYbW3I3egBWLTRmiHO+DxBlDMJCGuuhLqsqXQI1Fkn34GxutvIBCIfjxZLXdnpzMwNRVmbTVcN18HfepUwOVB4dBh5F9ZA9Xtgv/aa+1f6ry7D+Zvm2C9+gpUpkOVafVlG5minUsK8gv441cQyATphWAZlCuvgP+OpXaeqeKGd5Fb9yaEqUK75EK4Zl9k369MHmln5P2kQ1FhpVMoNDfDfPwZWKYAu2oBgosWQI2Eh/ZoKIqdjDH15jtw/3YTRPth5HQd+qcWQp8uY6iDJofhBkuEKLMB729B5udPw5VOQFfEQJ4vJx5yPkem9deUosglW1FT8646/aLXct3dL1cuWJAj83COaGQgztHiWCRi7lw9PmPGfKTzDeLgoSWsL1YpsjndqTvWZSI7K59GUcnBDEchgkF7WOqkR28P1P5eeMGghkrBvIGBeiDFIgoeHbmAx/5V7c3k4c4bskjQnzQp0nnwVAZZpMDll2ioBMLQgGICTJMX++1r3H1peBJ5KBEvhKYO6Y1OxLMwdAW5qrAdh7towZMp2IkVDSsNwyVghCMDk/Byd/eJDlk/JJOGP25CK3JwTUWuJgJLpnAf4qFli/AdjkMJecBkEk7TgJXuQ8YsIuv2wFVTCzbYwot8DkoqC3/CghKUiRsHiXeIMY3IaUd3mPu8hohEupSqileE3/dshFnvsdWrKbPuiEAffqNkIMNnN2JXytp4sYb7QkzJTmSF/A1oPfwXPJa4Qq75F3KfiJPeRCQFWRfEsiBkGj+7up58rIbwaMlhrqO/NuVw1NFfxEcq7Am5jMuSO0UY7CqDn7TKyeL20l8hjIHrFRXgDLCHpAbq/smDcbmUlg1kQB7qzmvZrmxFVwBrYJWTImsXmrISoQUhx+CO/Yof7H4HxpYYZ2D2i44Alz/+hxrHkQqPTO66PLrr3R7iMewKkLJJxX77OEkMAlAkmyHunB+xB/xEDctnQT4T0pD9/o0sEl4Nn+dNeLWWH8yenVy1atVJJopGPeJzvsMhfMrPeUZjBqD57rs9ZX7/FL63ZSnv7/9z9PTNEYah2lVRnWYix5exlcNtJylpO/CNKr/oT1BL48jeCTvT6tGSt4MoYY+ZH9+vvOZoqd0jfZ1K1b9jXR0Xh4z3WBtH02kcK+c7yATEkXQhRzU7WlHwlB6s4/s+/sLj4xuswcFYn1IgI3OynVVXZlXRdUtEQu/D739ZCwRfCqpmM6Md5iMD/Qy0SgZyBiCOdBPplX97iXno0J/xltZ70R+fgEJhIIuv/CV5Cr9iRzpOap8InDIBe32yNfAYu91ZhIMdrKTkP7WS6GvBF5/Zecrt0QWjSoAMZFRxD6+zvStXuisT+XpWKNxg7t7zV7y7Z7bo6WMsGj7x5O3wuqKriMDoEpDzQ7EEWEUpWDSyVS0peRReZV0oFDpEcx6jK8VweiMDGQ61MbhG3Hefr8A8Nflt2xZxLj7DFLaY798bgcV1u8Y6vYmMgSrU5bAJyDePfEY+t0V2Xr0sN9koFLyhlZT9JuNhh6tfeUXm2KTD4QTIQBwu0B+Hl1q6tMIsKV/AoDTwd966UqRy1TJBhT0+TyYyztQ8N8O154DkQgmrkGNe12H1yvnvWUJ9rtDRu6nqnbU95yaV8XnXZCDjUDc5uR61rCrh9d+PnXs/LfY118kPpV0YiExkHCp67oQsn1M5YS6fU1ZVeRD1NeshzH+KFAodNFk+/p4DMpDxp5m9a72jqckTqqu7wGrvXoiu3ut5c8tinin4BVPAguM0Vfc41IJCHjoBkcrbmY8Vn55Gefk6Fo2uF2UlGyMa34Pp0wu0QXDoLJ1yJhmIU5QYZhzxlX83RWttm29u3fpnQnXN45ZZL+I9OvP47BQodBCBMScgU73ks2DhMoOpaguK+d8q9fVr3JUV73tfeLJlzOOjAIZNgAxk2Oicc2Hn9Sv8waBxkRkK3cM72j7L326sgi+sQffIJE80we4cqc6tSOy5Dg4Uc1ykY0X16sWdrLL6VRxueywccO9kNFE+7p8HMpBxL+FAIkbs3+9Nu1yTeNG8RljmF62335mMWDIka4sImaeJ5kbOAqXH0S3IuQ65RDebBDyufmX6RdsRDP/SCpW8Z/a1t1JOq3Gk5SChkoGcHTradyFWrnSnuF4Pr7bQfGP9NSKZuZwJdZqIJwfSn8hSpnQQgZEmUCgOpKiJhCDMwg5obKM2Z/Z6zvnG/S0t7fOamgYvfjLS8VH7Z4wAGcgZQ+mMhmQeLdx3n9ZviE+jq+sm1t17vejorYWR98nCeXaRKnobcYZYZ1sU9q5yQ+YvM6G50qxmQrsI+F/lQd+r5b9++a2z7XbpfoaU8Y4wjTcC0kQO3n23O9qXqbJc2hy1NPp31u8+mIHt2/1KuAIyqy8t9x1vqg4Yxp4AAA2rSURBVDo7Xnt5rmmCJ7rB6uv72UUztohc4d/Bxe+jutVFS3Sdrd9wo6M3kOGSGwfXiZtWunurMqXuYGSetXPHIvT0LhRFPkv0druQz4P5w2Qk40BHJ4do7z/KJACPB6y0rIBCbhPCwQ3q1Gnvqjm+2e82Y5SSxMkKnl5sZCCnx8/xV9tDWqtWqcnOzjkimV7MWw4vFD0dU1k6OwGWEvqDDLOOvxsK0DEEjmwItHeU80Kc+byHWVXtHuH3vmFo+oaKQno7a2yUCegHSVPsmLuhQIZJgAxkmODG42WiocHbp2n1WqRkhWhpvZm9v/liwZgqVJXZ1elobmQ8yjr6MUvzkHVaLEvIwihi6uQmpbJ8jdXZ93hJqryb7aDCT6Mvytj0SAYyNtzHpNdnGxrUqz0ejzcareYtHTPQ3XMNXNoS0dVZz1taoPhCdmU9x5Y6HRNq1OlRAtI0ZBljnk1CkaV8yyr2K/2xJxCNvC8iJbtimb72iY2NRfaH9YEJ4FlMgAzkLBZ3sFtL3HtvCSvwC61c9gbRenCW6OqcyCIV0xCPe0UqBcrwe44+GJ9020cy5zJZqjgczvLujo9YdXUzq63bxlKZVyMeRRZ9ShKxc48AGci5p/nxd8yalywJh8Ph6YKxT6umWMp/v22iaGkJCE9QZ1AG9o84sPrhuS3bKN29rBIoEx/KormZeEGZODGtzJrdbOWzTzDLeKN9797dM3bsoDrloySHE7shA3GiKqMYk2hoULs8Ho/GWMRVVCZbqtWAzs6brXffrYepKMztgxIKgB8pyzqKoVFXY0VACChCgCfTEIUsoJoWu2DablZZ8YoaLn2xoFgtBSBRu3p1ntEk+Vip5Ih+yUAcIcPYByHTofRuPuR3TwzMFK2tl1qNb09DZc1lTNWnimy2lCf6wWReLbePJtvHXq6RiUAOVRWyEDJjbrgEQtU6hZHfzfo7mzB9+i61omJLVogdj7zySn4VzXOMjAbjrFUykHEm2GiEK66/3t9vqfV6fe2NvDc2nx84MJX3dlQAakTRPF5RLMBO0iiz/dLKrdGQZOT6kKZhmXbSQ+ZyQxQyacHNmFpR04Wqyp0iFNiotHb8dxaFjuqmJqoSOHJKjMuWyUDGpWwjG7S9d6ShQUFtrSve0lLBDD5N+LzL0dWzULQePp+3NUPRvYA3BOHSRzYYan1ECbCiAeSS4EYOSu0koCT6IQv4X1f6Y88UXIFD5X7EV5eXGw2rV3MarhpRKcZl42Qg41K20Qta3HSTOx0IhLg3NMnqPDwZvf1TRDY5gwXCl6NoTub79wLcDeb2gPlctLN99KQZVk/2zvFsEaKQB5QClClTIRS2k/d0va0EQruUSLgZkZKDorfj4AEgS4kPh4X5nLmIDOSckfr0btR+K1mxwtedzVYqpjldVbQF6O2bybdtLmGBylpALUU24wMTgKYAmkart04P+Zm7Wq6mMk3A5IBggKLFwY1uke9rZ3MviyES3Vrs7/6NkkrtquA8xmhl1Zljf5a3RAZylgs8UrcnVqzw9yYStTDFHK2q+rNiV/Nl/L3NdVBMXfG6Veb3KFw5bnc7zZWMlBSf3K6c25CHXFHFLfBMjiNbMIXQDGXqxA9Z3YR3eSK+zmLFD7f7/b2LGxvN0Q2QejsbCJCBnA0qjsE9yOW/Hfm8W2UsqJeXl6O5fRLae2Yi5Lua6doMkc/U8N27AEMBXD6wkHcMojx3uxTJHFDMAjqHMu1CMN3TYmVyW5TO+HpWEtxhTKxpLSR7+msTiTR27DBofuPcfVZO587JQE6HHl078CMXYPElS8Ka6q3hnM/kljEV8Vi92LOzUrjDU4RgNUj0hAZwqWBMAzxuQObfouP0CcgUI/kChJAvETJ/IcC8kT7GzRaRT+5RZs7qYeFwqzDFXiRTW3NGqptWVJ0+dmqB6oHQM3CGCcj9JD3bt/tceZRz5KfDG7wGbW1zrU0bzmOMuaB4PNB9PuZ1eaEqyrFlwPZwF9VvP6kcR+uM8wGjkENUMC0ucsUsjExaWPmcdBJl1uy9rKzqPd7ZvV51WbsjW7cmKUfVSenSCadIgN5AThEYnX5yAnaN9vZ2tScWczPLHfT0t5UWW1trGVDPItHpUF1z+Y6PZolcLvA/yebtfN+KLwzm8dtvJYJSp3wiZCYnwy0LIp8BzyYkugF4LndKnTKtiRcLv1G6O7YKq9hn1dR0meWTYmZzPL2xbWPxtqOvJieXj84gAkMmQAYyZFR04nAICCEYPvtZV6pYDPBkMmz5QpVQeJ34/e+nwjAqhctVyrzeMlZSMZNZrEr09wOZFIQlwJgbzKMB6kA+rnOliqJcaitzUMHiEHkTQhTAVAb4g1DCIUNwq5X3dm4WhVwfKxYT0PV+dfqs3cLkB1yx7i5/KpVt6u3NzwVMmtsYzlNL1wyVABnIUEnReWeEgL0c+OKL9d7S0lJeKFRAVSeo4XCVqnuvEonUVN58yItUbwCmEmR6IKBE/T5A6MIwFJGTG6HlI6sM/OlnQaJHaRQGx0BmEPknwLw+ME0zhGkVRCKX54VknKk8ziIVedRVZ5SgfwfSqUarP95p5ZJ9lmUlqtrbY4zeMs7IM0qNDJ0AGcjQWdGZZ5CANJLvAOz+VauA7dtZTw+8upIpFcw6z9LU6cwwZykCs1BWOgXxRFS0trrF3h0Ad8kxG4DpUKI+wKWN2yEve0iqaILHsoAwABQBpQg29WKw8vK4cLvaRSLdKvK5d3ku/4HFioeCgUBvwHN+enUtig2rV8sBLHu9Lr1pnMGHk5oaMgEykCGjohNHkoA9b9J40JV0d/i41xsy0oWoiyMqSqJBK5UMqz3dpaKnqxpQ6qD7q4TfX6m41Dre1+0TXZ3HhSbfTqTJHDkYAwv4wbTRXfElTAsinRmY5D52yMzn8i1j4GDllYKVlKV4KreXZbO9opBtV6zMPlFd16WWlcctnzfDYpkMz6V73Dnel/FZ2UpdL6KpiYamRvJhpLaHTIAMZMio6MTRJCDklumG25SmAweU+poaj98wwkXTnCCSmRqhuyu5z1+hWGYtWpqDvHmfTMilCsZ0xjQvmCcMxlToLpfQdT/jvFrRNTd0bXRuwTDBDbMgGNqZxbOwzKIwTJPxfD9gZBkg19syUTepqJxXHxOG2KdkM308m+nULOsg5+6eiK+YRUUFx6JFHKtWyf3jVFt8dNSjXk6BABnIKcCiU51BwJ5HWbRIbSsU9LBl+axUKqAUizpXlAAXotLKGucz3e1WopEQdHe1+HDnNYqulSDgH5XnXb55CMPoZxdObYSqdvJMJsn7Y1lFYTuYgk7VzXKMc0XV9XRvbW1qYnm5AUpW6IyHi6I4JQKj8oE6pYjoZCIwBAK2iaxaxdDYqKCtTYVpsq5QSHUnk7ophBfcw7Qyn66qPo+5+0C50NWA4vG4TVUVKpMJu07vYHJ12ceH/Le9jU8muEc2K99A8vrEmoNp1ZV3ZTImjyUszVRyUX+xCI+HHzRNNrG01EJTk9zQQW8YpycHXT1GBMhAxgg8dTvyBI6mpd+3ZYsWTrh03e/ShKIKRE+/b2ZZf/LZEaoq7P+PA1xL85J9+zK0Mur0WVML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JkIM7VhiIjAkSACDiaABmIo+Wh4IgAESACziVABuJcbSgyIkAEiICjCZCBOFoeCo4IEAEi4FwCZCDO1YYiIwJEgAg4mgAZiKPloeCIABEgAs4lQAbiXG0oMiJABIiAowmQgThaHgqOCBABIuBcAmQgztWGIiMCRIAIOJoAGYij5aHgiAARIALOJUAG4lxtKDIiQASIgKMJkIE4Wh4KjggQASLgXAL/H9xKIDJM+pF8AAAAAElFTkSuQmCC"/>
          <p:cNvSpPr>
            <a:spLocks noChangeAspect="1" noChangeArrowheads="1"/>
          </p:cNvSpPr>
          <p:nvPr/>
        </p:nvSpPr>
        <p:spPr bwMode="auto">
          <a:xfrm>
            <a:off x="2425716" y="155157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ko-KR" altLang="en-US" sz="2100"/>
          </a:p>
        </p:txBody>
      </p:sp>
      <p:sp>
        <p:nvSpPr>
          <p:cNvPr id="50" name="TextBox 49"/>
          <p:cNvSpPr txBox="1"/>
          <p:nvPr/>
        </p:nvSpPr>
        <p:spPr>
          <a:xfrm>
            <a:off x="647013" y="2058779"/>
            <a:ext cx="27583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면접 영상 분석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54" name="TextBox 53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55" name="TextBox 54"/>
          <p:cNvSpPr txBox="1"/>
          <p:nvPr/>
        </p:nvSpPr>
        <p:spPr>
          <a:xfrm>
            <a:off x="660937" y="2080484"/>
            <a:ext cx="54560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이미지 </a:t>
            </a:r>
            <a:r>
              <a:rPr lang="ko-KR" altLang="en-US" sz="27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좌표계</a:t>
            </a:r>
            <a:r>
              <a:rPr lang="ko-KR" altLang="en-US" sz="27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7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&amp; 3D</a:t>
            </a:r>
            <a:r>
              <a:rPr lang="ko-KR" altLang="en-US" sz="2700" dirty="0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7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좌표계</a:t>
            </a:r>
            <a:endParaRPr lang="ko-KR" altLang="en-US" sz="27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4" y="2980321"/>
            <a:ext cx="16818735" cy="635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1073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적용 계획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/>
          </a:p>
        </p:txBody>
      </p:sp>
      <p:sp>
        <p:nvSpPr>
          <p:cNvPr id="4" name="TextBox 3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15" y="3909848"/>
            <a:ext cx="11020097" cy="574681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0937" y="2080484"/>
            <a:ext cx="5456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>
                <a:solidFill>
                  <a:srgbClr val="77AAAD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DeepFace</a:t>
            </a:r>
            <a:endParaRPr lang="ko-KR" altLang="en-US" sz="3600" dirty="0">
              <a:solidFill>
                <a:srgbClr val="77AAAD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77920" y="4027423"/>
            <a:ext cx="2806262" cy="48881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0372" y="2277378"/>
            <a:ext cx="8836655" cy="4477725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379484" y="7314533"/>
            <a:ext cx="7023537" cy="167181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</p:spTree>
    <p:extLst>
      <p:ext uri="{BB962C8B-B14F-4D97-AF65-F5344CB8AC3E}">
        <p14:creationId xmlns:p14="http://schemas.microsoft.com/office/powerpoint/2010/main" val="1210339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3"/>
          <p:cNvGrpSpPr/>
          <p:nvPr/>
        </p:nvGrpSpPr>
        <p:grpSpPr>
          <a:xfrm>
            <a:off x="-12680876" y="-13257220"/>
            <a:ext cx="45481910" cy="44562422"/>
            <a:chOff x="-12795176" y="-13830300"/>
            <a:chExt cx="45481910" cy="44562422"/>
          </a:xfrm>
        </p:grpSpPr>
        <p:grpSp>
          <p:nvGrpSpPr>
            <p:cNvPr id="146" name="Google Shape;146;p3"/>
            <p:cNvGrpSpPr/>
            <p:nvPr/>
          </p:nvGrpSpPr>
          <p:grpSpPr>
            <a:xfrm>
              <a:off x="-3576708" y="3048192"/>
              <a:ext cx="14298835" cy="16865593"/>
              <a:chOff x="-3576708" y="3048192"/>
              <a:chExt cx="14298835" cy="16865593"/>
            </a:xfrm>
          </p:grpSpPr>
          <p:pic>
            <p:nvPicPr>
              <p:cNvPr id="147" name="Google Shape;147;p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7" y="4331571"/>
                <a:ext cx="16865593" cy="1429883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49" name="Google Shape;149;p3"/>
            <p:cNvGrpSpPr/>
            <p:nvPr/>
          </p:nvGrpSpPr>
          <p:grpSpPr>
            <a:xfrm>
              <a:off x="-12795176" y="-13830300"/>
              <a:ext cx="45481910" cy="44562422"/>
              <a:chOff x="-12795176" y="-13830300"/>
              <a:chExt cx="45481910" cy="44562422"/>
            </a:xfrm>
          </p:grpSpPr>
          <p:pic>
            <p:nvPicPr>
              <p:cNvPr id="150" name="Google Shape;150;p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29987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1" name="Google Shape;151;p3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1" y="-1449105"/>
                <a:ext cx="17339317" cy="1808089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52" name="Google Shape;152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2937" y="2128837"/>
            <a:ext cx="16830675" cy="7843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151709" y="9801545"/>
            <a:ext cx="142857" cy="4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5400000">
            <a:off x="857143" y="2904762"/>
            <a:ext cx="704762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extBox 16"/>
          <p:cNvSpPr txBox="1"/>
          <p:nvPr/>
        </p:nvSpPr>
        <p:spPr>
          <a:xfrm>
            <a:off x="1546034" y="2622033"/>
            <a:ext cx="4431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 pitchFamily="50" charset="-127"/>
              </a:rPr>
              <a:t>프로젝트 컨셉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86007" y="3479435"/>
            <a:ext cx="12723223" cy="4998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사용자에게 실제 면접과 유사한 환경을 제공하여 면접 준비를 돕는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AI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기반 대화형 면접 평가 서비스입니다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면접자의 자세와 감정을 분석하고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,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음성을 텍스트로 변환하여 답변을 분석함으로써 면접의 피드백을 제공합니다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 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직무 분석을 통해 합격률 높은 이력서 작성에 도움이 되고 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MQTT</a:t>
            </a:r>
            <a:r>
              <a:rPr lang="ko-KR" altLang="en-US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를 활용하여 가벼운 채팅 기능으로 강화된 커뮤니티를 구현합니다</a:t>
            </a:r>
            <a:r>
              <a:rPr lang="en-US" altLang="ko-KR" sz="3600" dirty="0">
                <a:solidFill>
                  <a:srgbClr val="45546A"/>
                </a:solidFill>
                <a:latin typeface="나눔스퀘어 ExtraBold" panose="020B0600000101010101" pitchFamily="50" charset="-127"/>
                <a:ea typeface="나눔스퀘어_ac ExtraBold" panose="020B0600000101010101"/>
              </a:rPr>
              <a:t>.</a:t>
            </a:r>
            <a:endParaRPr lang="ko-KR" altLang="en-US" sz="3600" dirty="0">
              <a:solidFill>
                <a:srgbClr val="45546A"/>
              </a:solidFill>
              <a:latin typeface="나눔스퀘어 ExtraBold" panose="020B0600000101010101" pitchFamily="50" charset="-127"/>
              <a:ea typeface="나눔스퀘어_ac ExtraBold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28289272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1" y="1"/>
            <a:ext cx="18287999" cy="1381871"/>
          </a:xfrm>
          <a:prstGeom prst="rect">
            <a:avLst/>
          </a:prstGeom>
          <a:solidFill>
            <a:srgbClr val="77AAAD"/>
          </a:solidFill>
          <a:ln>
            <a:noFill/>
          </a:ln>
        </p:spPr>
        <p:txBody>
          <a:bodyPr spcFirstLastPara="1" wrap="square" lIns="168788" tIns="84375" rIns="168788" bIns="84375" anchor="ctr" anchorCtr="0">
            <a:noAutofit/>
          </a:bodyPr>
          <a:lstStyle/>
          <a:p>
            <a:pPr marL="131922">
              <a:buClr>
                <a:schemeClr val="lt1"/>
              </a:buClr>
              <a:buSzPts val="2215"/>
            </a:pPr>
            <a:r>
              <a:rPr lang="en-US" altLang="ko-KR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</a:t>
            </a:r>
            <a:r>
              <a:rPr lang="ko-KR" altLang="en-US" sz="3323" b="1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출처</a:t>
            </a:r>
            <a:endParaRPr sz="3323" b="1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3215" y="1954365"/>
            <a:ext cx="17201573" cy="7988517"/>
          </a:xfrm>
          <a:prstGeom prst="rect">
            <a:avLst/>
          </a:prstGeom>
          <a:solidFill>
            <a:srgbClr val="E7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5215" y="1860332"/>
            <a:ext cx="30742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2100"/>
          </a:p>
        </p:txBody>
      </p:sp>
      <p:sp>
        <p:nvSpPr>
          <p:cNvPr id="10" name="직사각형 9"/>
          <p:cNvSpPr/>
          <p:nvPr/>
        </p:nvSpPr>
        <p:spPr>
          <a:xfrm>
            <a:off x="715897" y="2459792"/>
            <a:ext cx="168562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100" dirty="0">
                <a:solidFill>
                  <a:srgbClr val="6B6B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Tracking network architecture: regression with </a:t>
            </a:r>
            <a:r>
              <a:rPr lang="en-US" altLang="ko-KR" sz="2100" dirty="0" err="1">
                <a:solidFill>
                  <a:srgbClr val="6B6B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heatmap</a:t>
            </a:r>
            <a:r>
              <a:rPr lang="en-US" altLang="ko-KR" sz="2100" dirty="0">
                <a:solidFill>
                  <a:srgbClr val="6B6B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supervision (Source: </a:t>
            </a:r>
            <a:r>
              <a:rPr lang="en-US" altLang="ko-KR" sz="2100" u="sng" dirty="0">
                <a:latin typeface="나눔고딕" panose="020D0604000000000000" pitchFamily="50" charset="-127"/>
                <a:ea typeface="나눔고딕" panose="020D0604000000000000" pitchFamily="50" charset="-127"/>
                <a:hlinkClick r:id="rId3"/>
              </a:rPr>
              <a:t>https://ai.googleblog.com/2020/08/on-device-real-time-body-pose-tracking.html</a:t>
            </a:r>
            <a:r>
              <a:rPr lang="en-US" altLang="ko-KR" sz="2100" dirty="0">
                <a:solidFill>
                  <a:srgbClr val="6B6B6B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2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5896" y="3261944"/>
            <a:ext cx="1544661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4"/>
              </a:rPr>
              <a:t>https://ai.google.dev/edge/mediapipe/solutions/vision/face_landmarker?hl=ko&amp;_gl=1*169xtxu*_up*MQ..*_ga*MTI4MjMwOTE2Ni4xNzE4MzM2OTk5*_ga_P1DBVKWT6V*MTcxODMzNjk5OS4xLjAuMTcxODMzNjk5OS4wLjAuMTc4NTU1Mzk0NQ..</a:t>
            </a:r>
            <a:endParaRPr lang="ko-KR" altLang="en-US" sz="2100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5897" y="4876722"/>
            <a:ext cx="1624747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latin typeface="나눔고딕" panose="020D0604000000000000" pitchFamily="50" charset="-127"/>
                <a:ea typeface="나눔고딕" panose="020D0604000000000000" pitchFamily="50" charset="-127"/>
                <a:hlinkClick r:id="rId5"/>
              </a:rPr>
              <a:t>https://github.com/serengil/deepface</a:t>
            </a:r>
            <a:endParaRPr lang="ko-KR" altLang="en-US" sz="21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5897" y="4466985"/>
            <a:ext cx="1960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Deep Face</a:t>
            </a:r>
            <a:endParaRPr lang="ko-KR" altLang="en-US" sz="2100" b="1" dirty="0">
              <a:solidFill>
                <a:srgbClr val="77AAA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5215" y="2064287"/>
            <a:ext cx="19607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b="1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Media pipe</a:t>
            </a:r>
            <a:endParaRPr lang="ko-KR" altLang="en-US" sz="2100" b="1" dirty="0">
              <a:solidFill>
                <a:srgbClr val="77AAA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5897" y="5432421"/>
            <a:ext cx="15722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100" dirty="0">
                <a:solidFill>
                  <a:srgbClr val="77AAAD"/>
                </a:solidFill>
                <a:latin typeface="나눔고딕" panose="020D0604000000000000" pitchFamily="50" charset="-127"/>
                <a:ea typeface="나눔고딕" panose="020D0604000000000000" pitchFamily="50" charset="-127"/>
                <a:hlinkClick r:id="rId6"/>
              </a:rPr>
              <a:t>https://research.facebook.com/publications/deepface-closing-the-gap-to-human-level-performance-in-face-verification/</a:t>
            </a:r>
            <a:endParaRPr lang="ko-KR" altLang="en-US" sz="2100" dirty="0">
              <a:solidFill>
                <a:srgbClr val="77AAAD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12664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4" name="Google Shape;354;g27214956ddd_1_1"/>
          <p:cNvGrpSpPr/>
          <p:nvPr/>
        </p:nvGrpSpPr>
        <p:grpSpPr>
          <a:xfrm>
            <a:off x="-12745025" y="-13906292"/>
            <a:ext cx="45481908" cy="44562424"/>
            <a:chOff x="-12795175" y="-13889592"/>
            <a:chExt cx="45481908" cy="44562424"/>
          </a:xfrm>
        </p:grpSpPr>
        <p:grpSp>
          <p:nvGrpSpPr>
            <p:cNvPr id="355" name="Google Shape;355;g27214956ddd_1_1"/>
            <p:cNvGrpSpPr/>
            <p:nvPr/>
          </p:nvGrpSpPr>
          <p:grpSpPr>
            <a:xfrm>
              <a:off x="-3576706" y="3048192"/>
              <a:ext cx="14298833" cy="16865592"/>
              <a:chOff x="-3576706" y="3048192"/>
              <a:chExt cx="14298833" cy="16865592"/>
            </a:xfrm>
          </p:grpSpPr>
          <p:pic>
            <p:nvPicPr>
              <p:cNvPr id="356" name="Google Shape;356;g27214956ddd_1_1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 rot="5400000">
                <a:off x="-4860086" y="4331571"/>
                <a:ext cx="16865592" cy="142988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57" name="Google Shape;357;g27214956ddd_1_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 rot="5400000">
                <a:off x="-643689" y="7246334"/>
                <a:ext cx="8432797" cy="71494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58" name="Google Shape;358;g27214956ddd_1_1"/>
            <p:cNvGrpSpPr/>
            <p:nvPr/>
          </p:nvGrpSpPr>
          <p:grpSpPr>
            <a:xfrm>
              <a:off x="-12795175" y="-13889592"/>
              <a:ext cx="45481908" cy="44562424"/>
              <a:chOff x="-12795175" y="-13889592"/>
              <a:chExt cx="45481908" cy="44562424"/>
            </a:xfrm>
          </p:grpSpPr>
          <p:pic>
            <p:nvPicPr>
              <p:cNvPr id="359" name="Google Shape;359;g27214956ddd_1_1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-6540000">
                <a:off x="-7393538" y="-9689279"/>
                <a:ext cx="34678634" cy="361617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60" name="Google Shape;360;g27214956ddd_1_1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 rot="-6540000">
                <a:off x="1276122" y="-1449103"/>
                <a:ext cx="17339315" cy="1808089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61" name="Google Shape;361;g27214956ddd_1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9048" y="4989"/>
            <a:ext cx="18315191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7214956ddd_1_1"/>
          <p:cNvSpPr txBox="1"/>
          <p:nvPr/>
        </p:nvSpPr>
        <p:spPr>
          <a:xfrm>
            <a:off x="4216406" y="4350995"/>
            <a:ext cx="9844282" cy="1585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ko-KR" altLang="en-US" sz="9700" b="0" i="0" strike="noStrike" cap="none" dirty="0">
                <a:solidFill>
                  <a:srgbClr val="173460"/>
                </a:solidFill>
                <a:latin typeface="나눔고딕OTF ExtraBold" panose="020D0904000000000000" pitchFamily="34" charset="-127"/>
                <a:ea typeface="나눔고딕OTF ExtraBold" panose="020D0904000000000000" pitchFamily="34" charset="-127"/>
                <a:sym typeface="Arial"/>
              </a:rPr>
              <a:t>프로젝트 수행경과</a:t>
            </a:r>
            <a:endParaRPr sz="9700" b="0" i="0" strike="noStrike" cap="none" dirty="0">
              <a:solidFill>
                <a:srgbClr val="173460"/>
              </a:solidFill>
              <a:latin typeface="나눔고딕OTF ExtraBold" panose="020D0904000000000000" pitchFamily="34" charset="-127"/>
              <a:ea typeface="나눔고딕OTF ExtraBold" panose="020D0904000000000000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4192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3239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컴포넌트</a:t>
            </a:r>
            <a:r>
              <a:rPr kumimoji="0" lang="en-US" altLang="ko-KR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 </a:t>
            </a: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구조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7808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Components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357" y="2144691"/>
            <a:ext cx="3199728" cy="543651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87886" y="2427039"/>
            <a:ext cx="3481901" cy="355613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8"/>
          <a:srcRect r="1892"/>
          <a:stretch/>
        </p:blipFill>
        <p:spPr>
          <a:xfrm>
            <a:off x="7497328" y="2262560"/>
            <a:ext cx="3358056" cy="600684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6112" y="2164799"/>
            <a:ext cx="3380420" cy="763674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87886" y="6315395"/>
            <a:ext cx="3555230" cy="33604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256" y="2144692"/>
            <a:ext cx="3654987" cy="637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017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32672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공통 컴포넌트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66389" y="2040291"/>
          <a:ext cx="17878081" cy="80454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7364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00717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4540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800" dirty="0">
                        <a:solidFill>
                          <a:schemeClr val="bg2">
                            <a:lumMod val="75000"/>
                          </a:schemeClr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/>
                <a:sym typeface="Arial"/>
              </a:rPr>
              <a:t>Hook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40" y="2097423"/>
            <a:ext cx="3448242" cy="20921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910" y="4309916"/>
            <a:ext cx="8265581" cy="56554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733" y="2097423"/>
            <a:ext cx="5036492" cy="21384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4600" y="2097423"/>
            <a:ext cx="8763370" cy="50681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90963" y="6245692"/>
            <a:ext cx="4887007" cy="37724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472" y="3047707"/>
            <a:ext cx="1829055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875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SecurityConfig</a:t>
                      </a:r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PasswordEncoderConfig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3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78" y="3236666"/>
            <a:ext cx="8113704" cy="626225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74840" y="3657350"/>
            <a:ext cx="7341005" cy="309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806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498977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LoginFilter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  <a:tr h="308008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Email,</a:t>
                      </a:r>
                      <a:r>
                        <a:rPr lang="en-US" altLang="ko-KR" baseline="0" dirty="0"/>
                        <a:t> Password </a:t>
                      </a:r>
                      <a:r>
                        <a:rPr lang="ko-KR" altLang="en-US" baseline="0" dirty="0"/>
                        <a:t>입력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5530939"/>
                  </a:ext>
                </a:extLst>
              </a:tr>
            </a:tbl>
          </a:graphicData>
        </a:graphic>
      </p:graphicFrame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35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66" y="2686622"/>
            <a:ext cx="3196706" cy="35901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771" y="8037686"/>
            <a:ext cx="5845715" cy="19045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550" y="3168920"/>
            <a:ext cx="7647118" cy="672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0004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LoginFilter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LoginFilter</a:t>
                      </a:r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12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494" y="3235569"/>
            <a:ext cx="6713309" cy="663908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8897" y="3186364"/>
            <a:ext cx="7502161" cy="66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85715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48460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LoginFilter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7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315" y="3165227"/>
            <a:ext cx="7115691" cy="66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35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JWTFilter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JWTFilter</a:t>
                      </a:r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pic>
        <p:nvPicPr>
          <p:cNvPr id="16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2584" y="3272370"/>
            <a:ext cx="5992236" cy="652917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4132" y="3170399"/>
            <a:ext cx="5919136" cy="673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036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C"/>
        </a:soli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48" y="4989"/>
            <a:ext cx="18315193" cy="19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73707"/>
            <a:ext cx="18295238" cy="913577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66389" y="2015837"/>
          <a:ext cx="17878081" cy="80698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661">
                  <a:extLst>
                    <a:ext uri="{9D8B030D-6E8A-4147-A177-3AD203B41FA5}">
                      <a16:colId xmlns:a16="http://schemas.microsoft.com/office/drawing/2014/main" val="2358034748"/>
                    </a:ext>
                  </a:extLst>
                </a:gridCol>
                <a:gridCol w="8981420">
                  <a:extLst>
                    <a:ext uri="{9D8B030D-6E8A-4147-A177-3AD203B41FA5}">
                      <a16:colId xmlns:a16="http://schemas.microsoft.com/office/drawing/2014/main" val="200931253"/>
                    </a:ext>
                  </a:extLst>
                </a:gridCol>
              </a:tblGrid>
              <a:tr h="80698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JWTUtil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[Back-end</a:t>
                      </a:r>
                      <a:r>
                        <a:rPr lang="en-US" altLang="ko-KR" sz="2800" baseline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code</a:t>
                      </a:r>
                      <a:r>
                        <a:rPr lang="en-US" altLang="ko-KR" sz="2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]</a:t>
                      </a:r>
                      <a:endParaRPr lang="en-US" altLang="ko-KR" sz="2800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en-US" altLang="ko-KR" dirty="0" err="1"/>
                        <a:t>JWTUtil</a:t>
                      </a:r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</a:txBody>
                  <a:tcPr>
                    <a:lnL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6056276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72956" y="299865"/>
            <a:ext cx="43524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프로젝트 수행 경과</a:t>
            </a:r>
            <a:endParaRPr kumimoji="0" lang="ko-KR" altLang="en-US" sz="4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5910" y="1393960"/>
            <a:ext cx="425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JWT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17346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_ac ExtraBold" panose="020B0600000101010101" pitchFamily="50" charset="-127"/>
                <a:cs typeface="Arial"/>
                <a:sym typeface="Arial"/>
              </a:rPr>
              <a:t>인증관련</a:t>
            </a:r>
            <a:endParaRPr kumimoji="0" lang="ko-KR" alt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Arial"/>
              <a:sym typeface="Arial"/>
            </a:endParaRPr>
          </a:p>
        </p:txBody>
      </p:sp>
      <p:pic>
        <p:nvPicPr>
          <p:cNvPr id="19" name="Google Shape;3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145143" y="9801545"/>
            <a:ext cx="142857" cy="4793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634" y="3219080"/>
            <a:ext cx="7575591" cy="664650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9968" y="3209517"/>
            <a:ext cx="73533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68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1233</TotalTime>
  <Words>5103</Words>
  <Application>Microsoft Office PowerPoint</Application>
  <PresentationFormat>사용자 지정</PresentationFormat>
  <Paragraphs>1045</Paragraphs>
  <Slides>210</Slides>
  <Notes>209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210</vt:i4>
      </vt:variant>
    </vt:vector>
  </HeadingPairs>
  <TitlesOfParts>
    <vt:vector size="227" baseType="lpstr">
      <vt:lpstr>G마켓 산스 TTF Bold</vt:lpstr>
      <vt:lpstr>G마켓 산스 TTF Medium</vt:lpstr>
      <vt:lpstr>나눔고딕</vt:lpstr>
      <vt:lpstr>나눔고딕 ExtraBold</vt:lpstr>
      <vt:lpstr>나눔고딕OTF</vt:lpstr>
      <vt:lpstr>나눔고딕OTF ExtraBold</vt:lpstr>
      <vt:lpstr>나눔고딕OTF Light</vt:lpstr>
      <vt:lpstr>나눔스퀘어 Bold</vt:lpstr>
      <vt:lpstr>나눔스퀘어 ExtraBold</vt:lpstr>
      <vt:lpstr>나눔스퀘어_ac ExtraBold</vt:lpstr>
      <vt:lpstr>Malgun Gothic</vt:lpstr>
      <vt:lpstr>Malgun Gothic</vt:lpstr>
      <vt:lpstr>Arial</vt:lpstr>
      <vt:lpstr>Calibri</vt:lpstr>
      <vt:lpstr>Verdana</vt:lpstr>
      <vt:lpstr>Office Theme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ict01-07</cp:lastModifiedBy>
  <cp:revision>79</cp:revision>
  <dcterms:created xsi:type="dcterms:W3CDTF">2024-04-30T16:06:09Z</dcterms:created>
  <dcterms:modified xsi:type="dcterms:W3CDTF">2024-07-08T00:57:43Z</dcterms:modified>
</cp:coreProperties>
</file>